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42" r:id="rId5"/>
    <p:sldId id="359" r:id="rId6"/>
    <p:sldId id="365" r:id="rId7"/>
    <p:sldId id="373" r:id="rId8"/>
    <p:sldId id="375" r:id="rId9"/>
    <p:sldId id="382" r:id="rId10"/>
    <p:sldId id="383" r:id="rId11"/>
    <p:sldId id="385" r:id="rId12"/>
    <p:sldId id="378" r:id="rId13"/>
    <p:sldId id="386" r:id="rId14"/>
    <p:sldId id="3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BFE"/>
    <a:srgbClr val="000000"/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244216-6AD2-4517-91AB-014D3BB612A6}" v="7" dt="2024-03-27T00:29:59.086"/>
  </p1510:revLst>
</p1510:revInfo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88" autoAdjust="0"/>
  </p:normalViewPr>
  <p:slideViewPr>
    <p:cSldViewPr snapToGrid="0" snapToObjects="1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 Bates" userId="ef96a0be-d572-4096-9fed-31cebaf74b30" providerId="ADAL" clId="{9D244216-6AD2-4517-91AB-014D3BB612A6}"/>
    <pc:docChg chg="undo custSel addSld delSld modSld sldOrd">
      <pc:chgData name="Kristin Bates" userId="ef96a0be-d572-4096-9fed-31cebaf74b30" providerId="ADAL" clId="{9D244216-6AD2-4517-91AB-014D3BB612A6}" dt="2024-03-27T00:31:09.357" v="1708" actId="5793"/>
      <pc:docMkLst>
        <pc:docMk/>
      </pc:docMkLst>
      <pc:sldChg chg="modSp mod">
        <pc:chgData name="Kristin Bates" userId="ef96a0be-d572-4096-9fed-31cebaf74b30" providerId="ADAL" clId="{9D244216-6AD2-4517-91AB-014D3BB612A6}" dt="2024-03-26T01:03:57.780" v="560" actId="20577"/>
        <pc:sldMkLst>
          <pc:docMk/>
          <pc:sldMk cId="1460159330" sldId="359"/>
        </pc:sldMkLst>
        <pc:spChg chg="mod">
          <ac:chgData name="Kristin Bates" userId="ef96a0be-d572-4096-9fed-31cebaf74b30" providerId="ADAL" clId="{9D244216-6AD2-4517-91AB-014D3BB612A6}" dt="2024-03-26T01:03:57.780" v="560" actId="20577"/>
          <ac:spMkLst>
            <pc:docMk/>
            <pc:sldMk cId="1460159330" sldId="359"/>
            <ac:spMk id="31" creationId="{F1239C0E-3F39-787D-0FC3-6B7C9BA37E8F}"/>
          </ac:spMkLst>
        </pc:spChg>
      </pc:sldChg>
      <pc:sldChg chg="modSp mod ord">
        <pc:chgData name="Kristin Bates" userId="ef96a0be-d572-4096-9fed-31cebaf74b30" providerId="ADAL" clId="{9D244216-6AD2-4517-91AB-014D3BB612A6}" dt="2024-03-26T01:15:32.925" v="648" actId="20577"/>
        <pc:sldMkLst>
          <pc:docMk/>
          <pc:sldMk cId="1330733909" sldId="365"/>
        </pc:sldMkLst>
        <pc:spChg chg="mod">
          <ac:chgData name="Kristin Bates" userId="ef96a0be-d572-4096-9fed-31cebaf74b30" providerId="ADAL" clId="{9D244216-6AD2-4517-91AB-014D3BB612A6}" dt="2024-03-26T01:15:32.925" v="648" actId="20577"/>
          <ac:spMkLst>
            <pc:docMk/>
            <pc:sldMk cId="1330733909" sldId="365"/>
            <ac:spMk id="6" creationId="{C15774B0-D971-67D7-27EB-FDB82B3A58CD}"/>
          </ac:spMkLst>
        </pc:spChg>
        <pc:spChg chg="mod">
          <ac:chgData name="Kristin Bates" userId="ef96a0be-d572-4096-9fed-31cebaf74b30" providerId="ADAL" clId="{9D244216-6AD2-4517-91AB-014D3BB612A6}" dt="2024-03-26T01:05:32.842" v="608" actId="20577"/>
          <ac:spMkLst>
            <pc:docMk/>
            <pc:sldMk cId="1330733909" sldId="365"/>
            <ac:spMk id="9" creationId="{0FD6A3FE-1BF6-4C1A-0553-EBD497A69F2D}"/>
          </ac:spMkLst>
        </pc:spChg>
      </pc:sldChg>
      <pc:sldChg chg="modSp mod">
        <pc:chgData name="Kristin Bates" userId="ef96a0be-d572-4096-9fed-31cebaf74b30" providerId="ADAL" clId="{9D244216-6AD2-4517-91AB-014D3BB612A6}" dt="2024-03-26T01:35:43.466" v="948" actId="20577"/>
        <pc:sldMkLst>
          <pc:docMk/>
          <pc:sldMk cId="2395464980" sldId="372"/>
        </pc:sldMkLst>
        <pc:spChg chg="mod">
          <ac:chgData name="Kristin Bates" userId="ef96a0be-d572-4096-9fed-31cebaf74b30" providerId="ADAL" clId="{9D244216-6AD2-4517-91AB-014D3BB612A6}" dt="2024-03-26T01:35:43.466" v="948" actId="20577"/>
          <ac:spMkLst>
            <pc:docMk/>
            <pc:sldMk cId="2395464980" sldId="372"/>
            <ac:spMk id="14" creationId="{AE5F2E56-9F77-E1C2-EC04-EA959822CA61}"/>
          </ac:spMkLst>
        </pc:spChg>
      </pc:sldChg>
      <pc:sldChg chg="modSp mod">
        <pc:chgData name="Kristin Bates" userId="ef96a0be-d572-4096-9fed-31cebaf74b30" providerId="ADAL" clId="{9D244216-6AD2-4517-91AB-014D3BB612A6}" dt="2024-03-27T00:31:09.357" v="1708" actId="5793"/>
        <pc:sldMkLst>
          <pc:docMk/>
          <pc:sldMk cId="1397193754" sldId="373"/>
        </pc:sldMkLst>
        <pc:spChg chg="mod">
          <ac:chgData name="Kristin Bates" userId="ef96a0be-d572-4096-9fed-31cebaf74b30" providerId="ADAL" clId="{9D244216-6AD2-4517-91AB-014D3BB612A6}" dt="2024-03-27T00:31:09.357" v="1708" actId="5793"/>
          <ac:spMkLst>
            <pc:docMk/>
            <pc:sldMk cId="1397193754" sldId="373"/>
            <ac:spMk id="4" creationId="{260D053B-A40A-3228-B6D5-3371B9EE2E56}"/>
          </ac:spMkLst>
        </pc:spChg>
      </pc:sldChg>
      <pc:sldChg chg="del">
        <pc:chgData name="Kristin Bates" userId="ef96a0be-d572-4096-9fed-31cebaf74b30" providerId="ADAL" clId="{9D244216-6AD2-4517-91AB-014D3BB612A6}" dt="2024-03-26T01:30:18.850" v="713" actId="47"/>
        <pc:sldMkLst>
          <pc:docMk/>
          <pc:sldMk cId="598144966" sldId="374"/>
        </pc:sldMkLst>
      </pc:sldChg>
      <pc:sldChg chg="modSp mod">
        <pc:chgData name="Kristin Bates" userId="ef96a0be-d572-4096-9fed-31cebaf74b30" providerId="ADAL" clId="{9D244216-6AD2-4517-91AB-014D3BB612A6}" dt="2024-03-26T01:29:32.512" v="712" actId="14100"/>
        <pc:sldMkLst>
          <pc:docMk/>
          <pc:sldMk cId="1962637282" sldId="375"/>
        </pc:sldMkLst>
        <pc:spChg chg="mod">
          <ac:chgData name="Kristin Bates" userId="ef96a0be-d572-4096-9fed-31cebaf74b30" providerId="ADAL" clId="{9D244216-6AD2-4517-91AB-014D3BB612A6}" dt="2024-03-26T01:29:32.512" v="712" actId="14100"/>
          <ac:spMkLst>
            <pc:docMk/>
            <pc:sldMk cId="1962637282" sldId="375"/>
            <ac:spMk id="2" creationId="{D9F60903-003B-273E-3584-5312F76C3EF3}"/>
          </ac:spMkLst>
        </pc:spChg>
        <pc:spChg chg="mod">
          <ac:chgData name="Kristin Bates" userId="ef96a0be-d572-4096-9fed-31cebaf74b30" providerId="ADAL" clId="{9D244216-6AD2-4517-91AB-014D3BB612A6}" dt="2024-03-26T01:28:03.167" v="706" actId="20577"/>
          <ac:spMkLst>
            <pc:docMk/>
            <pc:sldMk cId="1962637282" sldId="375"/>
            <ac:spMk id="4" creationId="{74160DFF-2E7E-7A22-819A-C011020DFF01}"/>
          </ac:spMkLst>
        </pc:spChg>
      </pc:sldChg>
      <pc:sldChg chg="del">
        <pc:chgData name="Kristin Bates" userId="ef96a0be-d572-4096-9fed-31cebaf74b30" providerId="ADAL" clId="{9D244216-6AD2-4517-91AB-014D3BB612A6}" dt="2024-03-26T01:34:56.845" v="875" actId="47"/>
        <pc:sldMkLst>
          <pc:docMk/>
          <pc:sldMk cId="1073601555" sldId="376"/>
        </pc:sldMkLst>
      </pc:sldChg>
      <pc:sldChg chg="del">
        <pc:chgData name="Kristin Bates" userId="ef96a0be-d572-4096-9fed-31cebaf74b30" providerId="ADAL" clId="{9D244216-6AD2-4517-91AB-014D3BB612A6}" dt="2024-03-26T01:35:01.162" v="876" actId="47"/>
        <pc:sldMkLst>
          <pc:docMk/>
          <pc:sldMk cId="2728059627" sldId="377"/>
        </pc:sldMkLst>
      </pc:sldChg>
      <pc:sldChg chg="modSp mod ord">
        <pc:chgData name="Kristin Bates" userId="ef96a0be-d572-4096-9fed-31cebaf74b30" providerId="ADAL" clId="{9D244216-6AD2-4517-91AB-014D3BB612A6}" dt="2024-03-27T00:30:44.496" v="1706"/>
        <pc:sldMkLst>
          <pc:docMk/>
          <pc:sldMk cId="910315636" sldId="378"/>
        </pc:sldMkLst>
        <pc:spChg chg="mod">
          <ac:chgData name="Kristin Bates" userId="ef96a0be-d572-4096-9fed-31cebaf74b30" providerId="ADAL" clId="{9D244216-6AD2-4517-91AB-014D3BB612A6}" dt="2024-03-26T01:31:51.935" v="746" actId="20577"/>
          <ac:spMkLst>
            <pc:docMk/>
            <pc:sldMk cId="910315636" sldId="378"/>
            <ac:spMk id="2" creationId="{D543EB8B-0AB9-7554-AEEA-E8D744959E9A}"/>
          </ac:spMkLst>
        </pc:spChg>
        <pc:spChg chg="mod">
          <ac:chgData name="Kristin Bates" userId="ef96a0be-d572-4096-9fed-31cebaf74b30" providerId="ADAL" clId="{9D244216-6AD2-4517-91AB-014D3BB612A6}" dt="2024-03-26T01:34:01.320" v="873" actId="20577"/>
          <ac:spMkLst>
            <pc:docMk/>
            <pc:sldMk cId="910315636" sldId="378"/>
            <ac:spMk id="3" creationId="{FB2F5F9A-B16D-CA49-7F40-A0142E41DC56}"/>
          </ac:spMkLst>
        </pc:spChg>
      </pc:sldChg>
      <pc:sldChg chg="del">
        <pc:chgData name="Kristin Bates" userId="ef96a0be-d572-4096-9fed-31cebaf74b30" providerId="ADAL" clId="{9D244216-6AD2-4517-91AB-014D3BB612A6}" dt="2024-03-26T01:34:43.787" v="874" actId="47"/>
        <pc:sldMkLst>
          <pc:docMk/>
          <pc:sldMk cId="2170071140" sldId="379"/>
        </pc:sldMkLst>
      </pc:sldChg>
      <pc:sldChg chg="del">
        <pc:chgData name="Kristin Bates" userId="ef96a0be-d572-4096-9fed-31cebaf74b30" providerId="ADAL" clId="{9D244216-6AD2-4517-91AB-014D3BB612A6}" dt="2024-03-26T01:35:04.527" v="877" actId="47"/>
        <pc:sldMkLst>
          <pc:docMk/>
          <pc:sldMk cId="79695288" sldId="380"/>
        </pc:sldMkLst>
      </pc:sldChg>
      <pc:sldChg chg="del">
        <pc:chgData name="Kristin Bates" userId="ef96a0be-d572-4096-9fed-31cebaf74b30" providerId="ADAL" clId="{9D244216-6AD2-4517-91AB-014D3BB612A6}" dt="2024-03-26T01:35:06.996" v="878" actId="47"/>
        <pc:sldMkLst>
          <pc:docMk/>
          <pc:sldMk cId="3304068007" sldId="381"/>
        </pc:sldMkLst>
      </pc:sldChg>
      <pc:sldChg chg="ord">
        <pc:chgData name="Kristin Bates" userId="ef96a0be-d572-4096-9fed-31cebaf74b30" providerId="ADAL" clId="{9D244216-6AD2-4517-91AB-014D3BB612A6}" dt="2024-03-26T01:28:39.611" v="708"/>
        <pc:sldMkLst>
          <pc:docMk/>
          <pc:sldMk cId="1688558507" sldId="382"/>
        </pc:sldMkLst>
      </pc:sldChg>
      <pc:sldChg chg="modSp mod ord">
        <pc:chgData name="Kristin Bates" userId="ef96a0be-d572-4096-9fed-31cebaf74b30" providerId="ADAL" clId="{9D244216-6AD2-4517-91AB-014D3BB612A6}" dt="2024-03-26T01:28:54.167" v="711" actId="948"/>
        <pc:sldMkLst>
          <pc:docMk/>
          <pc:sldMk cId="3042366862" sldId="383"/>
        </pc:sldMkLst>
        <pc:spChg chg="mod">
          <ac:chgData name="Kristin Bates" userId="ef96a0be-d572-4096-9fed-31cebaf74b30" providerId="ADAL" clId="{9D244216-6AD2-4517-91AB-014D3BB612A6}" dt="2024-03-26T01:28:54.167" v="711" actId="948"/>
          <ac:spMkLst>
            <pc:docMk/>
            <pc:sldMk cId="3042366862" sldId="383"/>
            <ac:spMk id="4" creationId="{74160DFF-2E7E-7A22-819A-C011020DFF01}"/>
          </ac:spMkLst>
        </pc:spChg>
      </pc:sldChg>
      <pc:sldChg chg="del">
        <pc:chgData name="Kristin Bates" userId="ef96a0be-d572-4096-9fed-31cebaf74b30" providerId="ADAL" clId="{9D244216-6AD2-4517-91AB-014D3BB612A6}" dt="2024-03-26T01:31:08.167" v="714" actId="47"/>
        <pc:sldMkLst>
          <pc:docMk/>
          <pc:sldMk cId="2690144229" sldId="384"/>
        </pc:sldMkLst>
      </pc:sldChg>
      <pc:sldChg chg="modSp mod">
        <pc:chgData name="Kristin Bates" userId="ef96a0be-d572-4096-9fed-31cebaf74b30" providerId="ADAL" clId="{9D244216-6AD2-4517-91AB-014D3BB612A6}" dt="2024-03-25T02:42:14.978" v="461" actId="20577"/>
        <pc:sldMkLst>
          <pc:docMk/>
          <pc:sldMk cId="3900161306" sldId="385"/>
        </pc:sldMkLst>
        <pc:spChg chg="mod">
          <ac:chgData name="Kristin Bates" userId="ef96a0be-d572-4096-9fed-31cebaf74b30" providerId="ADAL" clId="{9D244216-6AD2-4517-91AB-014D3BB612A6}" dt="2024-03-25T02:42:14.978" v="461" actId="20577"/>
          <ac:spMkLst>
            <pc:docMk/>
            <pc:sldMk cId="3900161306" sldId="385"/>
            <ac:spMk id="3" creationId="{F09FEE91-E849-1CB0-9E51-A58B99C631C5}"/>
          </ac:spMkLst>
        </pc:spChg>
        <pc:spChg chg="mod">
          <ac:chgData name="Kristin Bates" userId="ef96a0be-d572-4096-9fed-31cebaf74b30" providerId="ADAL" clId="{9D244216-6AD2-4517-91AB-014D3BB612A6}" dt="2024-03-25T01:52:43.574" v="166" actId="20577"/>
          <ac:spMkLst>
            <pc:docMk/>
            <pc:sldMk cId="3900161306" sldId="385"/>
            <ac:spMk id="4" creationId="{9B774F1A-D233-C240-B22D-F82C6161FAC1}"/>
          </ac:spMkLst>
        </pc:spChg>
      </pc:sldChg>
      <pc:sldChg chg="modSp add mod ord">
        <pc:chgData name="Kristin Bates" userId="ef96a0be-d572-4096-9fed-31cebaf74b30" providerId="ADAL" clId="{9D244216-6AD2-4517-91AB-014D3BB612A6}" dt="2024-03-27T00:29:59.081" v="1704" actId="20577"/>
        <pc:sldMkLst>
          <pc:docMk/>
          <pc:sldMk cId="1063094129" sldId="386"/>
        </pc:sldMkLst>
        <pc:spChg chg="mod">
          <ac:chgData name="Kristin Bates" userId="ef96a0be-d572-4096-9fed-31cebaf74b30" providerId="ADAL" clId="{9D244216-6AD2-4517-91AB-014D3BB612A6}" dt="2024-03-27T00:12:58.505" v="1005" actId="20577"/>
          <ac:spMkLst>
            <pc:docMk/>
            <pc:sldMk cId="1063094129" sldId="386"/>
            <ac:spMk id="2" creationId="{D9F60903-003B-273E-3584-5312F76C3EF3}"/>
          </ac:spMkLst>
        </pc:spChg>
        <pc:spChg chg="mod">
          <ac:chgData name="Kristin Bates" userId="ef96a0be-d572-4096-9fed-31cebaf74b30" providerId="ADAL" clId="{9D244216-6AD2-4517-91AB-014D3BB612A6}" dt="2024-03-27T00:29:59.081" v="1704" actId="20577"/>
          <ac:spMkLst>
            <pc:docMk/>
            <pc:sldMk cId="1063094129" sldId="386"/>
            <ac:spMk id="4" creationId="{74160DFF-2E7E-7A22-819A-C011020DFF0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BFD57-AB0A-470B-A7AF-56DFE7B5174A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61A1-75D9-49F7-83EB-F58726426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67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01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22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345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66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30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25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05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9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anchor="b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anchor="ctr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Content Placeholder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Graphic 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anchor="b"/>
          <a:lstStyle>
            <a:lvl1pPr>
              <a:defRPr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anchor="b">
            <a:noAutofit/>
          </a:bodyPr>
          <a:lstStyle>
            <a:lvl1pPr algn="ctr">
              <a:defRPr sz="32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>
            <a:noAutofit/>
          </a:bodyPr>
          <a:lstStyle>
            <a:lvl1pPr marL="0" indent="0" algn="ctr">
              <a:buNone/>
              <a:defRPr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anchor="b">
            <a:noAutofit/>
          </a:bodyPr>
          <a:lstStyle>
            <a:lvl1pPr algn="l">
              <a:defRPr sz="24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>
            <a:noAutofit/>
          </a:bodyPr>
          <a:lstStyle>
            <a:lvl1pPr marL="0" indent="0" algn="l">
              <a:buNone/>
              <a:defRPr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2 column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Graphic 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Graphic 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Graphic 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>
            <a:lvl1pPr algn="ctr">
              <a:defRPr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Graphic 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2" name="Graphic 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Graphic 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Graphic 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Graphic 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Graphic 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Graphic 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Graphic 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4" name="Content Placeholder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facebook.com/blog/2016/3/do-jobs-run-in-famili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ogovernment.org/" TargetMode="External"/><Relationship Id="rId7" Type="http://schemas.openxmlformats.org/officeDocument/2006/relationships/hyperlink" Target="https://www.governmentjobs.com/careers/sanmarco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sandiegocounty.gov/content/sdc/hr/CareerPaths.html" TargetMode="External"/><Relationship Id="rId5" Type="http://schemas.openxmlformats.org/officeDocument/2006/relationships/hyperlink" Target="https://calcareers.ca.gov/" TargetMode="External"/><Relationship Id="rId4" Type="http://schemas.openxmlformats.org/officeDocument/2006/relationships/hyperlink" Target="https://www.usajobs.gov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government.org/our-fellowships-and-internship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help.usajobs.gov/working-in-government/unique-hiring-paths/students" TargetMode="External"/><Relationship Id="rId4" Type="http://schemas.openxmlformats.org/officeDocument/2006/relationships/hyperlink" Target="https://gogovernment.org/federal-internship-finder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799"/>
            <a:ext cx="12191998" cy="3215641"/>
          </a:xfrm>
        </p:spPr>
        <p:txBody>
          <a:bodyPr anchor="b"/>
          <a:lstStyle/>
          <a:p>
            <a:r>
              <a:rPr lang="en-US" dirty="0"/>
              <a:t>Department of Sociology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3670628"/>
            <a:ext cx="12191997" cy="2577772"/>
          </a:xfrm>
        </p:spPr>
        <p:txBody>
          <a:bodyPr/>
          <a:lstStyle/>
          <a:p>
            <a:r>
              <a:rPr lang="en-US" dirty="0"/>
              <a:t>Career week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2458FF-0D0C-4ACC-C6FB-103BC0BA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F1239C0E-3F39-787D-0FC3-6B7C9BA37E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1" y="3097848"/>
            <a:ext cx="4466504" cy="3405187"/>
          </a:xfrm>
        </p:spPr>
        <p:txBody>
          <a:bodyPr anchor="t"/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Careers in Sociology</a:t>
            </a:r>
          </a:p>
          <a:p>
            <a:r>
              <a:rPr lang="en-US" dirty="0"/>
              <a:t>Careers in Criminology &amp; Justice Studies</a:t>
            </a:r>
          </a:p>
          <a:p>
            <a:r>
              <a:rPr lang="en-US" dirty="0"/>
              <a:t>Employers</a:t>
            </a:r>
          </a:p>
          <a:p>
            <a:r>
              <a:rPr lang="en-US" dirty="0"/>
              <a:t>How does your major help you?</a:t>
            </a:r>
          </a:p>
        </p:txBody>
      </p:sp>
    </p:spTree>
    <p:extLst>
      <p:ext uri="{BB962C8B-B14F-4D97-AF65-F5344CB8AC3E}">
        <p14:creationId xmlns:p14="http://schemas.microsoft.com/office/powerpoint/2010/main" val="146015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692FC88-DAD7-F5AD-7831-DE5432210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12227942" cy="685799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D6A3FE-1BF6-4C1A-0553-EBD497A6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/>
          <a:p>
            <a:r>
              <a:rPr lang="en-US" dirty="0"/>
              <a:t>Introductions and Interesting facts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15774B0-D971-67D7-27EB-FDB82B3A5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2448" y="3962135"/>
            <a:ext cx="6327105" cy="2653771"/>
          </a:xfrm>
        </p:spPr>
        <p:txBody>
          <a:bodyPr/>
          <a:lstStyle/>
          <a:p>
            <a:pPr marL="342900" indent="-342900" algn="l">
              <a:buAutoNum type="arabicPeriod"/>
            </a:pPr>
            <a:r>
              <a:rPr lang="en-US" dirty="0"/>
              <a:t>We gravitate toward what we know</a:t>
            </a:r>
          </a:p>
          <a:p>
            <a:pPr marL="342900" indent="-342900" algn="l">
              <a:buAutoNum type="arabicPeriod"/>
            </a:pPr>
            <a:r>
              <a:rPr lang="en-US" dirty="0">
                <a:hlinkClick r:id="rId3"/>
              </a:rPr>
              <a:t>https://research.facebook.com/blog/2016/3/do-jobs-run-in-families/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073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7F7C5-CBA2-9823-0CBA-5BD77399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69" y="579120"/>
            <a:ext cx="11548261" cy="2733306"/>
          </a:xfrm>
        </p:spPr>
        <p:txBody>
          <a:bodyPr/>
          <a:lstStyle/>
          <a:p>
            <a:r>
              <a:rPr lang="en-US" dirty="0"/>
              <a:t>Careers in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60D053B-A40A-3228-B6D5-3371B9EE2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868" y="3484615"/>
            <a:ext cx="11562303" cy="2387865"/>
          </a:xfrm>
        </p:spPr>
        <p:txBody>
          <a:bodyPr/>
          <a:lstStyle/>
          <a:p>
            <a:r>
              <a:rPr lang="en-US" dirty="0"/>
              <a:t>Sociology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971A9-0C5C-DDFC-67F9-2E5A55F1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9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914401"/>
            <a:ext cx="7420819" cy="886408"/>
          </a:xfrm>
        </p:spPr>
        <p:txBody>
          <a:bodyPr/>
          <a:lstStyle/>
          <a:p>
            <a:r>
              <a:rPr lang="en-US" dirty="0"/>
              <a:t>Types of Careers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60DFF-2E7E-7A22-819A-C011020DFF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305669" y="2062066"/>
            <a:ext cx="7420819" cy="408473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Advocacy, Organizing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Higher Education Research, Teaching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Immigration Advocacy and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Social Science Research Firms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Program Analysis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Public Administration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Policy Analysis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Urban/City Planning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Racial Justice Auditing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Victim Advocacy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Children and Family Advocacy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Environmental Advocacy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K-12 teaching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Human Resources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Parks and Recreation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37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7F7C5-CBA2-9823-0CBA-5BD77399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69" y="579120"/>
            <a:ext cx="11548261" cy="2733306"/>
          </a:xfrm>
        </p:spPr>
        <p:txBody>
          <a:bodyPr/>
          <a:lstStyle/>
          <a:p>
            <a:r>
              <a:rPr lang="en-US" dirty="0"/>
              <a:t>Careers in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60D053B-A40A-3228-B6D5-3371B9EE2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868" y="3484615"/>
            <a:ext cx="11562303" cy="2387865"/>
          </a:xfrm>
        </p:spPr>
        <p:txBody>
          <a:bodyPr/>
          <a:lstStyle/>
          <a:p>
            <a:r>
              <a:rPr lang="en-US" dirty="0"/>
              <a:t>Criminology &amp; </a:t>
            </a:r>
          </a:p>
          <a:p>
            <a:r>
              <a:rPr lang="en-US" dirty="0"/>
              <a:t>Justice studies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971A9-0C5C-DDFC-67F9-2E5A55F1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5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113097"/>
            <a:ext cx="7420819" cy="1656304"/>
          </a:xfrm>
        </p:spPr>
        <p:txBody>
          <a:bodyPr/>
          <a:lstStyle/>
          <a:p>
            <a:r>
              <a:rPr lang="en-US" dirty="0"/>
              <a:t>Types of Careers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60DFF-2E7E-7A22-819A-C011020DFF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305669" y="2470150"/>
            <a:ext cx="7420819" cy="367664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Youth Justice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Community Organizing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Case Management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Anti-Violence and Prevention Work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Immigration Advocacy and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Mediation and Restorative Justice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Public Health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Court Advocacy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Community and Public Safety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Mediation and Restorative Justice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Housing Justice and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Campaign and Policy Support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6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29A4-AAFD-04EE-0732-0671E83D5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620" y="162560"/>
            <a:ext cx="8843050" cy="1616904"/>
          </a:xfrm>
        </p:spPr>
        <p:txBody>
          <a:bodyPr/>
          <a:lstStyle/>
          <a:p>
            <a:r>
              <a:rPr lang="en-US" dirty="0"/>
              <a:t>Employers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FEE91-E849-1CB0-9E51-A58B99C631C5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2373002" y="2474811"/>
            <a:ext cx="4093112" cy="3528397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Federal Government (over 170 federal departments and agencies)</a:t>
            </a:r>
          </a:p>
          <a:p>
            <a:pPr marL="569214" lvl="1">
              <a:spcBef>
                <a:spcPts val="0"/>
              </a:spcBef>
            </a:pPr>
            <a:r>
              <a:rPr lang="en-US" dirty="0">
                <a:hlinkClick r:id="rId3"/>
              </a:rPr>
              <a:t>https://gogovernment.org/</a:t>
            </a:r>
            <a:r>
              <a:rPr lang="en-US" dirty="0"/>
              <a:t> </a:t>
            </a:r>
          </a:p>
          <a:p>
            <a:pPr marL="569214" lvl="1">
              <a:spcBef>
                <a:spcPts val="0"/>
              </a:spcBef>
            </a:pPr>
            <a:r>
              <a:rPr lang="en-US" dirty="0">
                <a:hlinkClick r:id="rId4"/>
              </a:rPr>
              <a:t>https://www.usajobs.gov/</a:t>
            </a:r>
            <a:r>
              <a:rPr lang="en-US" dirty="0"/>
              <a:t>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State Government</a:t>
            </a:r>
          </a:p>
          <a:p>
            <a:pPr marL="569214" lvl="1">
              <a:spcBef>
                <a:spcPts val="0"/>
              </a:spcBef>
            </a:pPr>
            <a:r>
              <a:rPr lang="en-US" dirty="0">
                <a:hlinkClick r:id="rId5"/>
              </a:rPr>
              <a:t>https://calcareers.ca.gov/</a:t>
            </a:r>
            <a:r>
              <a:rPr lang="en-US" dirty="0"/>
              <a:t>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County and Local Government</a:t>
            </a:r>
          </a:p>
          <a:p>
            <a:pPr marL="569214" lvl="1">
              <a:spcBef>
                <a:spcPts val="0"/>
              </a:spcBef>
            </a:pPr>
            <a:r>
              <a:rPr lang="en-US" dirty="0">
                <a:hlinkClick r:id="rId6"/>
              </a:rPr>
              <a:t>https://www.sandiegocounty.gov/content/sdc/hr/CareerPaths.html</a:t>
            </a:r>
            <a:endParaRPr lang="en-US" dirty="0"/>
          </a:p>
          <a:p>
            <a:pPr marL="569214" lvl="1">
              <a:spcBef>
                <a:spcPts val="0"/>
              </a:spcBef>
            </a:pPr>
            <a:r>
              <a:rPr lang="en-US" dirty="0">
                <a:hlinkClick r:id="rId7"/>
              </a:rPr>
              <a:t>https://www.governmentjobs.com/careers/sanmarcos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74F1A-D233-C240-B22D-F82C6161FAC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995159" y="2474811"/>
            <a:ext cx="4227332" cy="3528397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Consulting Firms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News Agencies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Public Opinion Research Polls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Political Campaigns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Labor Unions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Non-Profit Agencies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Private Industries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Legal Aid Societies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23533-91C6-420C-B7D7-4977ACF7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61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EB8B-0AB9-7554-AEEA-E8D7449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627" y="173736"/>
            <a:ext cx="4352662" cy="2203704"/>
          </a:xfrm>
        </p:spPr>
        <p:txBody>
          <a:bodyPr/>
          <a:lstStyle/>
          <a:p>
            <a:pPr lvl="0"/>
            <a:r>
              <a:rPr lang="en-US" noProof="0" dirty="0"/>
              <a:t>How Does  your Major help you?</a:t>
            </a:r>
          </a:p>
        </p:txBody>
      </p:sp>
      <p:pic>
        <p:nvPicPr>
          <p:cNvPr id="6" name="Picture Placeholder 5" descr="A blue and purple spiral">
            <a:extLst>
              <a:ext uri="{FF2B5EF4-FFF2-40B4-BE49-F238E27FC236}">
                <a16:creationId xmlns:a16="http://schemas.microsoft.com/office/drawing/2014/main" id="{05B64636-376E-96D4-B550-D764B2C6A6A7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2" b="202"/>
          <a:stretch/>
        </p:blipFill>
        <p:spPr>
          <a:xfrm>
            <a:off x="336550" y="336550"/>
            <a:ext cx="5303640" cy="61849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F5F9A-B16D-CA49-7F40-A0142E41DC56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889627" y="3104277"/>
            <a:ext cx="4371560" cy="3022201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dirty="0"/>
              <a:t>CSUSM = Writing</a:t>
            </a:r>
          </a:p>
          <a:p>
            <a:pPr marL="342900" indent="-342900">
              <a:buAutoNum type="arabicPeriod"/>
            </a:pPr>
            <a:r>
              <a:rPr lang="en-US" dirty="0"/>
              <a:t>Theory</a:t>
            </a:r>
          </a:p>
          <a:p>
            <a:pPr marL="342900" indent="-342900">
              <a:buAutoNum type="arabicPeriod"/>
            </a:pPr>
            <a:r>
              <a:rPr lang="en-US" dirty="0"/>
              <a:t>Stats/Quant/Qual Methods</a:t>
            </a:r>
          </a:p>
          <a:p>
            <a:pPr marL="342900" indent="-342900">
              <a:buAutoNum type="arabicPeriod"/>
            </a:pPr>
            <a:r>
              <a:rPr lang="en-US" dirty="0"/>
              <a:t>Programs and Policy evaluation</a:t>
            </a:r>
          </a:p>
          <a:p>
            <a:pPr marL="342900" indent="-342900">
              <a:buAutoNum type="arabicPeriod"/>
            </a:pPr>
            <a:r>
              <a:rPr lang="en-US" dirty="0"/>
              <a:t>Substantive courses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B868-BEE2-49F7-9AC5-A3B14388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1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113097"/>
            <a:ext cx="7420819" cy="1656304"/>
          </a:xfrm>
        </p:spPr>
        <p:txBody>
          <a:bodyPr/>
          <a:lstStyle/>
          <a:p>
            <a:r>
              <a:rPr lang="en-US" dirty="0"/>
              <a:t>What can you do while still getting your degree?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60DFF-2E7E-7A22-819A-C011020DFF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305669" y="2470150"/>
            <a:ext cx="7420819" cy="367664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Pay attention to how your classes translate to your career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Explore the websites long before you graduate. Know how the type of job you are looking for recruits and hires.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Make connections to the agencies/organizations you are interested in. Don’t cold call! Go to job fairs, open houses, etc.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Look for internships or other ways to make connections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example, interested in politics? Volunteer for campaigns while you are still in school. Get experience and gather information so you understand the system.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example, some federal/state agencies have internships. Check out: </a:t>
            </a:r>
            <a:r>
              <a:rPr lang="en-US" dirty="0">
                <a:hlinkClick r:id="rId3"/>
              </a:rPr>
              <a:t>https://gogovernment.org/our-fellowships-and-internships/</a:t>
            </a:r>
            <a:r>
              <a:rPr lang="en-US" dirty="0"/>
              <a:t> AND  </a:t>
            </a:r>
            <a:r>
              <a:rPr lang="en-US" dirty="0">
                <a:hlinkClick r:id="rId4"/>
              </a:rPr>
              <a:t>https://gogovernment.org/federal-internship-finder/</a:t>
            </a:r>
            <a:r>
              <a:rPr lang="en-US" dirty="0"/>
              <a:t> AND </a:t>
            </a:r>
            <a:r>
              <a:rPr lang="en-US" dirty="0">
                <a:hlinkClick r:id="rId5"/>
              </a:rPr>
              <a:t>https://help.usajobs.gov/working-in-government/unique-hiring-paths/students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9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000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>
                <a:lumMod val="50000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CE1ABEC8-43FD-4F21-A7D2-70200D86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831" y="173735"/>
            <a:ext cx="4409514" cy="2203704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E5F2E56-9F77-E1C2-EC04-EA959822CA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850" y="3079119"/>
            <a:ext cx="4413250" cy="2752725"/>
          </a:xfrm>
        </p:spPr>
        <p:txBody>
          <a:bodyPr/>
          <a:lstStyle/>
          <a:p>
            <a:r>
              <a:rPr lang="en-US" dirty="0"/>
              <a:t>Kristin Bates, Chair</a:t>
            </a:r>
          </a:p>
          <a:p>
            <a:r>
              <a:rPr lang="en-US" dirty="0"/>
              <a:t>Department of Sociology</a:t>
            </a:r>
          </a:p>
          <a:p>
            <a:r>
              <a:rPr lang="en-US" dirty="0"/>
              <a:t>kbates@csusm.edu</a:t>
            </a:r>
          </a:p>
        </p:txBody>
      </p:sp>
    </p:spTree>
    <p:extLst>
      <p:ext uri="{BB962C8B-B14F-4D97-AF65-F5344CB8AC3E}">
        <p14:creationId xmlns:p14="http://schemas.microsoft.com/office/powerpoint/2010/main" val="23954649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05301E-11B3-4B9D-A588-21F3C980937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4137456-21FC-4AE2-8A94-BF06CAF2EB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7B561B-3A65-4A22-9691-EB838E7F9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{FC499381-9EC4-4F8C-A672-2FDE07D35BD0}tf11936837_win32</Template>
  <TotalTime>271</TotalTime>
  <Words>437</Words>
  <Application>Microsoft Office PowerPoint</Application>
  <PresentationFormat>Widescreen</PresentationFormat>
  <Paragraphs>97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Nova</vt:lpstr>
      <vt:lpstr>Biome</vt:lpstr>
      <vt:lpstr>Calibri</vt:lpstr>
      <vt:lpstr>Custom</vt:lpstr>
      <vt:lpstr>Department of Sociology</vt:lpstr>
      <vt:lpstr>Agenda</vt:lpstr>
      <vt:lpstr>Introductions and Interesting facts</vt:lpstr>
      <vt:lpstr>Careers in</vt:lpstr>
      <vt:lpstr>Types of Careers</vt:lpstr>
      <vt:lpstr>Careers in</vt:lpstr>
      <vt:lpstr>Types of Careers</vt:lpstr>
      <vt:lpstr>Employers</vt:lpstr>
      <vt:lpstr>How Does  your Major help you?</vt:lpstr>
      <vt:lpstr>What can you do while still getting your degree?</vt:lpstr>
      <vt:lpstr>THANK YOU</vt:lpstr>
    </vt:vector>
  </TitlesOfParts>
  <Company>California State University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Sociology</dc:title>
  <dc:creator>Kristin Bates</dc:creator>
  <cp:lastModifiedBy>Kristin Bates</cp:lastModifiedBy>
  <cp:revision>1</cp:revision>
  <dcterms:created xsi:type="dcterms:W3CDTF">2024-03-24T23:29:59Z</dcterms:created>
  <dcterms:modified xsi:type="dcterms:W3CDTF">2024-03-27T00:31:20Z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