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2" r:id="rId2"/>
    <p:sldId id="283" r:id="rId3"/>
    <p:sldId id="308" r:id="rId4"/>
    <p:sldId id="309" r:id="rId5"/>
    <p:sldId id="310" r:id="rId6"/>
    <p:sldId id="311" r:id="rId7"/>
    <p:sldId id="314" r:id="rId8"/>
    <p:sldId id="296" r:id="rId9"/>
    <p:sldId id="286" r:id="rId10"/>
    <p:sldId id="256" r:id="rId11"/>
    <p:sldId id="257" r:id="rId12"/>
    <p:sldId id="259" r:id="rId13"/>
    <p:sldId id="258" r:id="rId14"/>
    <p:sldId id="260" r:id="rId15"/>
    <p:sldId id="261" r:id="rId16"/>
    <p:sldId id="264" r:id="rId17"/>
    <p:sldId id="265" r:id="rId18"/>
    <p:sldId id="266" r:id="rId19"/>
    <p:sldId id="267" r:id="rId20"/>
    <p:sldId id="263" r:id="rId21"/>
    <p:sldId id="268" r:id="rId22"/>
    <p:sldId id="269" r:id="rId23"/>
    <p:sldId id="273" r:id="rId24"/>
    <p:sldId id="274" r:id="rId25"/>
    <p:sldId id="275" r:id="rId26"/>
    <p:sldId id="272" r:id="rId27"/>
    <p:sldId id="271" r:id="rId28"/>
    <p:sldId id="270" r:id="rId29"/>
    <p:sldId id="284" r:id="rId30"/>
    <p:sldId id="288" r:id="rId31"/>
    <p:sldId id="289" r:id="rId32"/>
    <p:sldId id="290" r:id="rId33"/>
    <p:sldId id="291" r:id="rId34"/>
    <p:sldId id="292" r:id="rId35"/>
    <p:sldId id="293" r:id="rId36"/>
    <p:sldId id="294" r:id="rId37"/>
    <p:sldId id="315" r:id="rId38"/>
    <p:sldId id="285" r:id="rId39"/>
    <p:sldId id="297" r:id="rId40"/>
    <p:sldId id="298" r:id="rId41"/>
    <p:sldId id="299" r:id="rId42"/>
    <p:sldId id="300" r:id="rId43"/>
    <p:sldId id="301" r:id="rId44"/>
    <p:sldId id="302" r:id="rId45"/>
    <p:sldId id="303" r:id="rId46"/>
    <p:sldId id="304" r:id="rId47"/>
    <p:sldId id="305" r:id="rId48"/>
    <p:sldId id="306" r:id="rId49"/>
    <p:sldId id="307" r:id="rId50"/>
    <p:sldId id="276" r:id="rId51"/>
    <p:sldId id="277" r:id="rId52"/>
    <p:sldId id="313" r:id="rId53"/>
    <p:sldId id="262"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3BB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E621F1-B425-034E-2EE9-0D6451CF5684}" v="217" dt="2026-03-20T23:18:12.058"/>
    <p1510:client id="{95BD278A-8D1C-0987-4F3F-D46F36192ED3}" v="4" dt="2026-03-20T22:34:24.220"/>
    <p1510:client id="{EB39486F-62FF-0E20-4F61-52C95B538C9D}" v="126" dt="2026-03-20T23:18:53.8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Ziegler" userId="S::sziegler@csusm.edu::53f38cd3-8c7c-479b-a4fc-2613a036b1f1" providerId="AD" clId="Web-{EB39486F-62FF-0E20-4F61-52C95B538C9D}"/>
    <pc:docChg chg="addSld delSld modSld">
      <pc:chgData name="Sarah Ziegler" userId="S::sziegler@csusm.edu::53f38cd3-8c7c-479b-a4fc-2613a036b1f1" providerId="AD" clId="Web-{EB39486F-62FF-0E20-4F61-52C95B538C9D}" dt="2026-03-20T23:18:53.803" v="127" actId="14100"/>
      <pc:docMkLst>
        <pc:docMk/>
      </pc:docMkLst>
      <pc:sldChg chg="add del">
        <pc:chgData name="Sarah Ziegler" userId="S::sziegler@csusm.edu::53f38cd3-8c7c-479b-a4fc-2613a036b1f1" providerId="AD" clId="Web-{EB39486F-62FF-0E20-4F61-52C95B538C9D}" dt="2026-03-20T23:12:19.573" v="65"/>
        <pc:sldMkLst>
          <pc:docMk/>
          <pc:sldMk cId="1468164406" sldId="276"/>
        </pc:sldMkLst>
      </pc:sldChg>
      <pc:sldChg chg="add del">
        <pc:chgData name="Sarah Ziegler" userId="S::sziegler@csusm.edu::53f38cd3-8c7c-479b-a4fc-2613a036b1f1" providerId="AD" clId="Web-{EB39486F-62FF-0E20-4F61-52C95B538C9D}" dt="2026-03-20T23:12:19.620" v="66"/>
        <pc:sldMkLst>
          <pc:docMk/>
          <pc:sldMk cId="187323867" sldId="277"/>
        </pc:sldMkLst>
      </pc:sldChg>
      <pc:sldChg chg="new del">
        <pc:chgData name="Sarah Ziegler" userId="S::sziegler@csusm.edu::53f38cd3-8c7c-479b-a4fc-2613a036b1f1" providerId="AD" clId="Web-{EB39486F-62FF-0E20-4F61-52C95B538C9D}" dt="2026-03-20T23:11:08.605" v="10"/>
        <pc:sldMkLst>
          <pc:docMk/>
          <pc:sldMk cId="2757451689" sldId="287"/>
        </pc:sldMkLst>
      </pc:sldChg>
      <pc:sldChg chg="add del">
        <pc:chgData name="Sarah Ziegler" userId="S::sziegler@csusm.edu::53f38cd3-8c7c-479b-a4fc-2613a036b1f1" providerId="AD" clId="Web-{EB39486F-62FF-0E20-4F61-52C95B538C9D}" dt="2026-03-20T23:11:01.885" v="3"/>
        <pc:sldMkLst>
          <pc:docMk/>
          <pc:sldMk cId="2818726265" sldId="288"/>
        </pc:sldMkLst>
      </pc:sldChg>
      <pc:sldChg chg="add">
        <pc:chgData name="Sarah Ziegler" userId="S::sziegler@csusm.edu::53f38cd3-8c7c-479b-a4fc-2613a036b1f1" providerId="AD" clId="Web-{EB39486F-62FF-0E20-4F61-52C95B538C9D}" dt="2026-03-20T23:11:01.916" v="4"/>
        <pc:sldMkLst>
          <pc:docMk/>
          <pc:sldMk cId="3105114761" sldId="289"/>
        </pc:sldMkLst>
      </pc:sldChg>
      <pc:sldChg chg="add">
        <pc:chgData name="Sarah Ziegler" userId="S::sziegler@csusm.edu::53f38cd3-8c7c-479b-a4fc-2613a036b1f1" providerId="AD" clId="Web-{EB39486F-62FF-0E20-4F61-52C95B538C9D}" dt="2026-03-20T23:11:01.947" v="5"/>
        <pc:sldMkLst>
          <pc:docMk/>
          <pc:sldMk cId="3959000965" sldId="290"/>
        </pc:sldMkLst>
      </pc:sldChg>
      <pc:sldChg chg="add">
        <pc:chgData name="Sarah Ziegler" userId="S::sziegler@csusm.edu::53f38cd3-8c7c-479b-a4fc-2613a036b1f1" providerId="AD" clId="Web-{EB39486F-62FF-0E20-4F61-52C95B538C9D}" dt="2026-03-20T23:11:01.978" v="6"/>
        <pc:sldMkLst>
          <pc:docMk/>
          <pc:sldMk cId="1349140065" sldId="291"/>
        </pc:sldMkLst>
      </pc:sldChg>
      <pc:sldChg chg="add">
        <pc:chgData name="Sarah Ziegler" userId="S::sziegler@csusm.edu::53f38cd3-8c7c-479b-a4fc-2613a036b1f1" providerId="AD" clId="Web-{EB39486F-62FF-0E20-4F61-52C95B538C9D}" dt="2026-03-20T23:11:02.025" v="7"/>
        <pc:sldMkLst>
          <pc:docMk/>
          <pc:sldMk cId="3551109279" sldId="292"/>
        </pc:sldMkLst>
      </pc:sldChg>
      <pc:sldChg chg="add">
        <pc:chgData name="Sarah Ziegler" userId="S::sziegler@csusm.edu::53f38cd3-8c7c-479b-a4fc-2613a036b1f1" providerId="AD" clId="Web-{EB39486F-62FF-0E20-4F61-52C95B538C9D}" dt="2026-03-20T23:11:02.072" v="8"/>
        <pc:sldMkLst>
          <pc:docMk/>
          <pc:sldMk cId="3678469406" sldId="293"/>
        </pc:sldMkLst>
      </pc:sldChg>
      <pc:sldChg chg="add">
        <pc:chgData name="Sarah Ziegler" userId="S::sziegler@csusm.edu::53f38cd3-8c7c-479b-a4fc-2613a036b1f1" providerId="AD" clId="Web-{EB39486F-62FF-0E20-4F61-52C95B538C9D}" dt="2026-03-20T23:11:02.135" v="9"/>
        <pc:sldMkLst>
          <pc:docMk/>
          <pc:sldMk cId="3977034741" sldId="294"/>
        </pc:sldMkLst>
      </pc:sldChg>
      <pc:sldChg chg="new add del">
        <pc:chgData name="Sarah Ziegler" userId="S::sziegler@csusm.edu::53f38cd3-8c7c-479b-a4fc-2613a036b1f1" providerId="AD" clId="Web-{EB39486F-62FF-0E20-4F61-52C95B538C9D}" dt="2026-03-20T23:12:27.606" v="67"/>
        <pc:sldMkLst>
          <pc:docMk/>
          <pc:sldMk cId="1030489448" sldId="295"/>
        </pc:sldMkLst>
      </pc:sldChg>
      <pc:sldChg chg="add del">
        <pc:chgData name="Sarah Ziegler" userId="S::sziegler@csusm.edu::53f38cd3-8c7c-479b-a4fc-2613a036b1f1" providerId="AD" clId="Web-{EB39486F-62FF-0E20-4F61-52C95B538C9D}" dt="2026-03-20T23:11:59.069" v="53"/>
        <pc:sldMkLst>
          <pc:docMk/>
          <pc:sldMk cId="3576334359" sldId="296"/>
        </pc:sldMkLst>
      </pc:sldChg>
      <pc:sldChg chg="add del">
        <pc:chgData name="Sarah Ziegler" userId="S::sziegler@csusm.edu::53f38cd3-8c7c-479b-a4fc-2613a036b1f1" providerId="AD" clId="Web-{EB39486F-62FF-0E20-4F61-52C95B538C9D}" dt="2026-03-20T23:11:28.985" v="25"/>
        <pc:sldMkLst>
          <pc:docMk/>
          <pc:sldMk cId="3761108245" sldId="296"/>
        </pc:sldMkLst>
      </pc:sldChg>
      <pc:sldChg chg="add del">
        <pc:chgData name="Sarah Ziegler" userId="S::sziegler@csusm.edu::53f38cd3-8c7c-479b-a4fc-2613a036b1f1" providerId="AD" clId="Web-{EB39486F-62FF-0E20-4F61-52C95B538C9D}" dt="2026-03-20T23:11:59.069" v="52"/>
        <pc:sldMkLst>
          <pc:docMk/>
          <pc:sldMk cId="2406077708" sldId="297"/>
        </pc:sldMkLst>
      </pc:sldChg>
      <pc:sldChg chg="add">
        <pc:chgData name="Sarah Ziegler" userId="S::sziegler@csusm.edu::53f38cd3-8c7c-479b-a4fc-2613a036b1f1" providerId="AD" clId="Web-{EB39486F-62FF-0E20-4F61-52C95B538C9D}" dt="2026-03-20T23:12:19.120" v="54"/>
        <pc:sldMkLst>
          <pc:docMk/>
          <pc:sldMk cId="3576334359" sldId="297"/>
        </pc:sldMkLst>
      </pc:sldChg>
      <pc:sldChg chg="add del">
        <pc:chgData name="Sarah Ziegler" userId="S::sziegler@csusm.edu::53f38cd3-8c7c-479b-a4fc-2613a036b1f1" providerId="AD" clId="Web-{EB39486F-62FF-0E20-4F61-52C95B538C9D}" dt="2026-03-20T23:11:28.985" v="24"/>
        <pc:sldMkLst>
          <pc:docMk/>
          <pc:sldMk cId="4114738696" sldId="297"/>
        </pc:sldMkLst>
      </pc:sldChg>
      <pc:sldChg chg="add del">
        <pc:chgData name="Sarah Ziegler" userId="S::sziegler@csusm.edu::53f38cd3-8c7c-479b-a4fc-2613a036b1f1" providerId="AD" clId="Web-{EB39486F-62FF-0E20-4F61-52C95B538C9D}" dt="2026-03-20T23:11:28.969" v="23"/>
        <pc:sldMkLst>
          <pc:docMk/>
          <pc:sldMk cId="1960147320" sldId="298"/>
        </pc:sldMkLst>
      </pc:sldChg>
      <pc:sldChg chg="add">
        <pc:chgData name="Sarah Ziegler" userId="S::sziegler@csusm.edu::53f38cd3-8c7c-479b-a4fc-2613a036b1f1" providerId="AD" clId="Web-{EB39486F-62FF-0E20-4F61-52C95B538C9D}" dt="2026-03-20T23:12:19.167" v="55"/>
        <pc:sldMkLst>
          <pc:docMk/>
          <pc:sldMk cId="2406077708" sldId="298"/>
        </pc:sldMkLst>
      </pc:sldChg>
      <pc:sldChg chg="add del">
        <pc:chgData name="Sarah Ziegler" userId="S::sziegler@csusm.edu::53f38cd3-8c7c-479b-a4fc-2613a036b1f1" providerId="AD" clId="Web-{EB39486F-62FF-0E20-4F61-52C95B538C9D}" dt="2026-03-20T23:11:59.069" v="51"/>
        <pc:sldMkLst>
          <pc:docMk/>
          <pc:sldMk cId="2772425956" sldId="298"/>
        </pc:sldMkLst>
      </pc:sldChg>
      <pc:sldChg chg="add del">
        <pc:chgData name="Sarah Ziegler" userId="S::sziegler@csusm.edu::53f38cd3-8c7c-479b-a4fc-2613a036b1f1" providerId="AD" clId="Web-{EB39486F-62FF-0E20-4F61-52C95B538C9D}" dt="2026-03-20T23:11:28.969" v="22"/>
        <pc:sldMkLst>
          <pc:docMk/>
          <pc:sldMk cId="422335949" sldId="299"/>
        </pc:sldMkLst>
      </pc:sldChg>
      <pc:sldChg chg="add">
        <pc:chgData name="Sarah Ziegler" userId="S::sziegler@csusm.edu::53f38cd3-8c7c-479b-a4fc-2613a036b1f1" providerId="AD" clId="Web-{EB39486F-62FF-0E20-4F61-52C95B538C9D}" dt="2026-03-20T23:12:19.198" v="56"/>
        <pc:sldMkLst>
          <pc:docMk/>
          <pc:sldMk cId="2772425956" sldId="299"/>
        </pc:sldMkLst>
      </pc:sldChg>
      <pc:sldChg chg="add del">
        <pc:chgData name="Sarah Ziegler" userId="S::sziegler@csusm.edu::53f38cd3-8c7c-479b-a4fc-2613a036b1f1" providerId="AD" clId="Web-{EB39486F-62FF-0E20-4F61-52C95B538C9D}" dt="2026-03-20T23:11:59.054" v="50"/>
        <pc:sldMkLst>
          <pc:docMk/>
          <pc:sldMk cId="3252101785" sldId="299"/>
        </pc:sldMkLst>
      </pc:sldChg>
      <pc:sldChg chg="add del">
        <pc:chgData name="Sarah Ziegler" userId="S::sziegler@csusm.edu::53f38cd3-8c7c-479b-a4fc-2613a036b1f1" providerId="AD" clId="Web-{EB39486F-62FF-0E20-4F61-52C95B538C9D}" dt="2026-03-20T23:11:59.054" v="49"/>
        <pc:sldMkLst>
          <pc:docMk/>
          <pc:sldMk cId="1940555157" sldId="300"/>
        </pc:sldMkLst>
      </pc:sldChg>
      <pc:sldChg chg="add del">
        <pc:chgData name="Sarah Ziegler" userId="S::sziegler@csusm.edu::53f38cd3-8c7c-479b-a4fc-2613a036b1f1" providerId="AD" clId="Web-{EB39486F-62FF-0E20-4F61-52C95B538C9D}" dt="2026-03-20T23:11:28.969" v="21"/>
        <pc:sldMkLst>
          <pc:docMk/>
          <pc:sldMk cId="2435712302" sldId="300"/>
        </pc:sldMkLst>
      </pc:sldChg>
      <pc:sldChg chg="add">
        <pc:chgData name="Sarah Ziegler" userId="S::sziegler@csusm.edu::53f38cd3-8c7c-479b-a4fc-2613a036b1f1" providerId="AD" clId="Web-{EB39486F-62FF-0E20-4F61-52C95B538C9D}" dt="2026-03-20T23:12:19.245" v="57"/>
        <pc:sldMkLst>
          <pc:docMk/>
          <pc:sldMk cId="3252101785" sldId="300"/>
        </pc:sldMkLst>
      </pc:sldChg>
      <pc:sldChg chg="add">
        <pc:chgData name="Sarah Ziegler" userId="S::sziegler@csusm.edu::53f38cd3-8c7c-479b-a4fc-2613a036b1f1" providerId="AD" clId="Web-{EB39486F-62FF-0E20-4F61-52C95B538C9D}" dt="2026-03-20T23:12:19.323" v="58"/>
        <pc:sldMkLst>
          <pc:docMk/>
          <pc:sldMk cId="1940555157" sldId="301"/>
        </pc:sldMkLst>
      </pc:sldChg>
      <pc:sldChg chg="add del">
        <pc:chgData name="Sarah Ziegler" userId="S::sziegler@csusm.edu::53f38cd3-8c7c-479b-a4fc-2613a036b1f1" providerId="AD" clId="Web-{EB39486F-62FF-0E20-4F61-52C95B538C9D}" dt="2026-03-20T23:11:28.969" v="20"/>
        <pc:sldMkLst>
          <pc:docMk/>
          <pc:sldMk cId="2605012656" sldId="301"/>
        </pc:sldMkLst>
      </pc:sldChg>
      <pc:sldChg chg="add del">
        <pc:chgData name="Sarah Ziegler" userId="S::sziegler@csusm.edu::53f38cd3-8c7c-479b-a4fc-2613a036b1f1" providerId="AD" clId="Web-{EB39486F-62FF-0E20-4F61-52C95B538C9D}" dt="2026-03-20T23:11:59.054" v="48"/>
        <pc:sldMkLst>
          <pc:docMk/>
          <pc:sldMk cId="3804180322" sldId="301"/>
        </pc:sldMkLst>
      </pc:sldChg>
      <pc:sldChg chg="add del">
        <pc:chgData name="Sarah Ziegler" userId="S::sziegler@csusm.edu::53f38cd3-8c7c-479b-a4fc-2613a036b1f1" providerId="AD" clId="Web-{EB39486F-62FF-0E20-4F61-52C95B538C9D}" dt="2026-03-20T23:11:59.054" v="47"/>
        <pc:sldMkLst>
          <pc:docMk/>
          <pc:sldMk cId="2264199043" sldId="302"/>
        </pc:sldMkLst>
      </pc:sldChg>
      <pc:sldChg chg="add del">
        <pc:chgData name="Sarah Ziegler" userId="S::sziegler@csusm.edu::53f38cd3-8c7c-479b-a4fc-2613a036b1f1" providerId="AD" clId="Web-{EB39486F-62FF-0E20-4F61-52C95B538C9D}" dt="2026-03-20T23:11:28.969" v="19"/>
        <pc:sldMkLst>
          <pc:docMk/>
          <pc:sldMk cId="3134939762" sldId="302"/>
        </pc:sldMkLst>
      </pc:sldChg>
      <pc:sldChg chg="add">
        <pc:chgData name="Sarah Ziegler" userId="S::sziegler@csusm.edu::53f38cd3-8c7c-479b-a4fc-2613a036b1f1" providerId="AD" clId="Web-{EB39486F-62FF-0E20-4F61-52C95B538C9D}" dt="2026-03-20T23:12:19.386" v="59"/>
        <pc:sldMkLst>
          <pc:docMk/>
          <pc:sldMk cId="3804180322" sldId="302"/>
        </pc:sldMkLst>
      </pc:sldChg>
      <pc:sldChg chg="add del">
        <pc:chgData name="Sarah Ziegler" userId="S::sziegler@csusm.edu::53f38cd3-8c7c-479b-a4fc-2613a036b1f1" providerId="AD" clId="Web-{EB39486F-62FF-0E20-4F61-52C95B538C9D}" dt="2026-03-20T23:11:59.054" v="46"/>
        <pc:sldMkLst>
          <pc:docMk/>
          <pc:sldMk cId="585699572" sldId="303"/>
        </pc:sldMkLst>
      </pc:sldChg>
      <pc:sldChg chg="add">
        <pc:chgData name="Sarah Ziegler" userId="S::sziegler@csusm.edu::53f38cd3-8c7c-479b-a4fc-2613a036b1f1" providerId="AD" clId="Web-{EB39486F-62FF-0E20-4F61-52C95B538C9D}" dt="2026-03-20T23:12:19.417" v="60"/>
        <pc:sldMkLst>
          <pc:docMk/>
          <pc:sldMk cId="2264199043" sldId="303"/>
        </pc:sldMkLst>
      </pc:sldChg>
      <pc:sldChg chg="add">
        <pc:chgData name="Sarah Ziegler" userId="S::sziegler@csusm.edu::53f38cd3-8c7c-479b-a4fc-2613a036b1f1" providerId="AD" clId="Web-{EB39486F-62FF-0E20-4F61-52C95B538C9D}" dt="2026-03-20T23:12:19.448" v="61"/>
        <pc:sldMkLst>
          <pc:docMk/>
          <pc:sldMk cId="585699572" sldId="304"/>
        </pc:sldMkLst>
      </pc:sldChg>
      <pc:sldChg chg="add del">
        <pc:chgData name="Sarah Ziegler" userId="S::sziegler@csusm.edu::53f38cd3-8c7c-479b-a4fc-2613a036b1f1" providerId="AD" clId="Web-{EB39486F-62FF-0E20-4F61-52C95B538C9D}" dt="2026-03-20T23:11:59.054" v="45"/>
        <pc:sldMkLst>
          <pc:docMk/>
          <pc:sldMk cId="2673299920" sldId="304"/>
        </pc:sldMkLst>
      </pc:sldChg>
      <pc:sldChg chg="add">
        <pc:chgData name="Sarah Ziegler" userId="S::sziegler@csusm.edu::53f38cd3-8c7c-479b-a4fc-2613a036b1f1" providerId="AD" clId="Web-{EB39486F-62FF-0E20-4F61-52C95B538C9D}" dt="2026-03-20T23:12:19.480" v="62"/>
        <pc:sldMkLst>
          <pc:docMk/>
          <pc:sldMk cId="2673299920" sldId="305"/>
        </pc:sldMkLst>
      </pc:sldChg>
      <pc:sldChg chg="add del">
        <pc:chgData name="Sarah Ziegler" userId="S::sziegler@csusm.edu::53f38cd3-8c7c-479b-a4fc-2613a036b1f1" providerId="AD" clId="Web-{EB39486F-62FF-0E20-4F61-52C95B538C9D}" dt="2026-03-20T23:11:59.054" v="44"/>
        <pc:sldMkLst>
          <pc:docMk/>
          <pc:sldMk cId="3198753141" sldId="305"/>
        </pc:sldMkLst>
      </pc:sldChg>
      <pc:sldChg chg="add del">
        <pc:chgData name="Sarah Ziegler" userId="S::sziegler@csusm.edu::53f38cd3-8c7c-479b-a4fc-2613a036b1f1" providerId="AD" clId="Web-{EB39486F-62FF-0E20-4F61-52C95B538C9D}" dt="2026-03-20T23:11:59.054" v="43"/>
        <pc:sldMkLst>
          <pc:docMk/>
          <pc:sldMk cId="2105621315" sldId="306"/>
        </pc:sldMkLst>
      </pc:sldChg>
      <pc:sldChg chg="add">
        <pc:chgData name="Sarah Ziegler" userId="S::sziegler@csusm.edu::53f38cd3-8c7c-479b-a4fc-2613a036b1f1" providerId="AD" clId="Web-{EB39486F-62FF-0E20-4F61-52C95B538C9D}" dt="2026-03-20T23:12:19.511" v="63"/>
        <pc:sldMkLst>
          <pc:docMk/>
          <pc:sldMk cId="3198753141" sldId="306"/>
        </pc:sldMkLst>
      </pc:sldChg>
      <pc:sldChg chg="add">
        <pc:chgData name="Sarah Ziegler" userId="S::sziegler@csusm.edu::53f38cd3-8c7c-479b-a4fc-2613a036b1f1" providerId="AD" clId="Web-{EB39486F-62FF-0E20-4F61-52C95B538C9D}" dt="2026-03-20T23:12:19.542" v="64"/>
        <pc:sldMkLst>
          <pc:docMk/>
          <pc:sldMk cId="2105621315" sldId="307"/>
        </pc:sldMkLst>
      </pc:sldChg>
      <pc:sldChg chg="delSp modSp new">
        <pc:chgData name="Sarah Ziegler" userId="S::sziegler@csusm.edu::53f38cd3-8c7c-479b-a4fc-2613a036b1f1" providerId="AD" clId="Web-{EB39486F-62FF-0E20-4F61-52C95B538C9D}" dt="2026-03-20T23:18:22.973" v="120" actId="20577"/>
        <pc:sldMkLst>
          <pc:docMk/>
          <pc:sldMk cId="3202587080" sldId="313"/>
        </pc:sldMkLst>
        <pc:spChg chg="del">
          <ac:chgData name="Sarah Ziegler" userId="S::sziegler@csusm.edu::53f38cd3-8c7c-479b-a4fc-2613a036b1f1" providerId="AD" clId="Web-{EB39486F-62FF-0E20-4F61-52C95B538C9D}" dt="2026-03-20T23:13:07.254" v="69"/>
          <ac:spMkLst>
            <pc:docMk/>
            <pc:sldMk cId="3202587080" sldId="313"/>
            <ac:spMk id="2" creationId="{F10B7B50-DB03-BE17-1CE4-6BDB56035269}"/>
          </ac:spMkLst>
        </pc:spChg>
        <pc:spChg chg="mod">
          <ac:chgData name="Sarah Ziegler" userId="S::sziegler@csusm.edu::53f38cd3-8c7c-479b-a4fc-2613a036b1f1" providerId="AD" clId="Web-{EB39486F-62FF-0E20-4F61-52C95B538C9D}" dt="2026-03-20T23:18:22.973" v="120" actId="20577"/>
          <ac:spMkLst>
            <pc:docMk/>
            <pc:sldMk cId="3202587080" sldId="313"/>
            <ac:spMk id="3" creationId="{D1CF4325-6116-2E14-A88C-5F8EBF09A04C}"/>
          </ac:spMkLst>
        </pc:spChg>
      </pc:sldChg>
      <pc:sldChg chg="add del">
        <pc:chgData name="Sarah Ziegler" userId="S::sziegler@csusm.edu::53f38cd3-8c7c-479b-a4fc-2613a036b1f1" providerId="AD" clId="Web-{EB39486F-62FF-0E20-4F61-52C95B538C9D}" dt="2026-03-20T23:14:13.310" v="99"/>
        <pc:sldMkLst>
          <pc:docMk/>
          <pc:sldMk cId="3379873798" sldId="314"/>
        </pc:sldMkLst>
      </pc:sldChg>
      <pc:sldChg chg="delSp modSp new">
        <pc:chgData name="Sarah Ziegler" userId="S::sziegler@csusm.edu::53f38cd3-8c7c-479b-a4fc-2613a036b1f1" providerId="AD" clId="Web-{EB39486F-62FF-0E20-4F61-52C95B538C9D}" dt="2026-03-20T23:18:53.803" v="127" actId="14100"/>
        <pc:sldMkLst>
          <pc:docMk/>
          <pc:sldMk cId="4040257560" sldId="315"/>
        </pc:sldMkLst>
        <pc:spChg chg="del">
          <ac:chgData name="Sarah Ziegler" userId="S::sziegler@csusm.edu::53f38cd3-8c7c-479b-a4fc-2613a036b1f1" providerId="AD" clId="Web-{EB39486F-62FF-0E20-4F61-52C95B538C9D}" dt="2026-03-20T23:18:36.162" v="122"/>
          <ac:spMkLst>
            <pc:docMk/>
            <pc:sldMk cId="4040257560" sldId="315"/>
            <ac:spMk id="2" creationId="{D9401AA3-01A4-DF59-B8AD-27C95C151559}"/>
          </ac:spMkLst>
        </pc:spChg>
        <pc:spChg chg="mod">
          <ac:chgData name="Sarah Ziegler" userId="S::sziegler@csusm.edu::53f38cd3-8c7c-479b-a4fc-2613a036b1f1" providerId="AD" clId="Web-{EB39486F-62FF-0E20-4F61-52C95B538C9D}" dt="2026-03-20T23:18:53.803" v="127" actId="14100"/>
          <ac:spMkLst>
            <pc:docMk/>
            <pc:sldMk cId="4040257560" sldId="315"/>
            <ac:spMk id="3" creationId="{7ABCA53C-1578-2E37-A5A6-583F5824F7AB}"/>
          </ac:spMkLst>
        </pc:spChg>
      </pc:sldChg>
      <pc:sldChg chg="add del">
        <pc:chgData name="Sarah Ziegler" userId="S::sziegler@csusm.edu::53f38cd3-8c7c-479b-a4fc-2613a036b1f1" providerId="AD" clId="Web-{EB39486F-62FF-0E20-4F61-52C95B538C9D}" dt="2026-03-20T23:14:13.310" v="98"/>
        <pc:sldMkLst>
          <pc:docMk/>
          <pc:sldMk cId="4066793927" sldId="315"/>
        </pc:sldMkLst>
      </pc:sldChg>
      <pc:sldChg chg="add del">
        <pc:chgData name="Sarah Ziegler" userId="S::sziegler@csusm.edu::53f38cd3-8c7c-479b-a4fc-2613a036b1f1" providerId="AD" clId="Web-{EB39486F-62FF-0E20-4F61-52C95B538C9D}" dt="2026-03-20T23:14:13.310" v="97"/>
        <pc:sldMkLst>
          <pc:docMk/>
          <pc:sldMk cId="7013995" sldId="316"/>
        </pc:sldMkLst>
      </pc:sldChg>
      <pc:sldChg chg="add del">
        <pc:chgData name="Sarah Ziegler" userId="S::sziegler@csusm.edu::53f38cd3-8c7c-479b-a4fc-2613a036b1f1" providerId="AD" clId="Web-{EB39486F-62FF-0E20-4F61-52C95B538C9D}" dt="2026-03-20T23:14:13.310" v="96"/>
        <pc:sldMkLst>
          <pc:docMk/>
          <pc:sldMk cId="1003054211" sldId="317"/>
        </pc:sldMkLst>
      </pc:sldChg>
      <pc:sldChg chg="add del">
        <pc:chgData name="Sarah Ziegler" userId="S::sziegler@csusm.edu::53f38cd3-8c7c-479b-a4fc-2613a036b1f1" providerId="AD" clId="Web-{EB39486F-62FF-0E20-4F61-52C95B538C9D}" dt="2026-03-20T23:14:13.310" v="95"/>
        <pc:sldMkLst>
          <pc:docMk/>
          <pc:sldMk cId="1248208888" sldId="318"/>
        </pc:sldMkLst>
      </pc:sldChg>
      <pc:sldChg chg="add del">
        <pc:chgData name="Sarah Ziegler" userId="S::sziegler@csusm.edu::53f38cd3-8c7c-479b-a4fc-2613a036b1f1" providerId="AD" clId="Web-{EB39486F-62FF-0E20-4F61-52C95B538C9D}" dt="2026-03-20T23:14:13.310" v="94"/>
        <pc:sldMkLst>
          <pc:docMk/>
          <pc:sldMk cId="1590942550" sldId="319"/>
        </pc:sldMkLst>
      </pc:sldChg>
      <pc:sldChg chg="add del">
        <pc:chgData name="Sarah Ziegler" userId="S::sziegler@csusm.edu::53f38cd3-8c7c-479b-a4fc-2613a036b1f1" providerId="AD" clId="Web-{EB39486F-62FF-0E20-4F61-52C95B538C9D}" dt="2026-03-20T23:14:13.310" v="93"/>
        <pc:sldMkLst>
          <pc:docMk/>
          <pc:sldMk cId="3454138402" sldId="320"/>
        </pc:sldMkLst>
      </pc:sldChg>
      <pc:sldChg chg="add del">
        <pc:chgData name="Sarah Ziegler" userId="S::sziegler@csusm.edu::53f38cd3-8c7c-479b-a4fc-2613a036b1f1" providerId="AD" clId="Web-{EB39486F-62FF-0E20-4F61-52C95B538C9D}" dt="2026-03-20T23:14:13.310" v="92"/>
        <pc:sldMkLst>
          <pc:docMk/>
          <pc:sldMk cId="2488471139" sldId="321"/>
        </pc:sldMkLst>
      </pc:sldChg>
      <pc:sldChg chg="add del">
        <pc:chgData name="Sarah Ziegler" userId="S::sziegler@csusm.edu::53f38cd3-8c7c-479b-a4fc-2613a036b1f1" providerId="AD" clId="Web-{EB39486F-62FF-0E20-4F61-52C95B538C9D}" dt="2026-03-20T23:14:13.310" v="91"/>
        <pc:sldMkLst>
          <pc:docMk/>
          <pc:sldMk cId="591436712" sldId="322"/>
        </pc:sldMkLst>
      </pc:sldChg>
      <pc:sldChg chg="add del">
        <pc:chgData name="Sarah Ziegler" userId="S::sziegler@csusm.edu::53f38cd3-8c7c-479b-a4fc-2613a036b1f1" providerId="AD" clId="Web-{EB39486F-62FF-0E20-4F61-52C95B538C9D}" dt="2026-03-20T23:14:13.295" v="90"/>
        <pc:sldMkLst>
          <pc:docMk/>
          <pc:sldMk cId="2078459020" sldId="323"/>
        </pc:sldMkLst>
      </pc:sldChg>
      <pc:sldChg chg="add del">
        <pc:chgData name="Sarah Ziegler" userId="S::sziegler@csusm.edu::53f38cd3-8c7c-479b-a4fc-2613a036b1f1" providerId="AD" clId="Web-{EB39486F-62FF-0E20-4F61-52C95B538C9D}" dt="2026-03-20T23:14:13.295" v="89"/>
        <pc:sldMkLst>
          <pc:docMk/>
          <pc:sldMk cId="439234232" sldId="324"/>
        </pc:sldMkLst>
      </pc:sldChg>
      <pc:sldChg chg="add del">
        <pc:chgData name="Sarah Ziegler" userId="S::sziegler@csusm.edu::53f38cd3-8c7c-479b-a4fc-2613a036b1f1" providerId="AD" clId="Web-{EB39486F-62FF-0E20-4F61-52C95B538C9D}" dt="2026-03-20T23:14:13.295" v="88"/>
        <pc:sldMkLst>
          <pc:docMk/>
          <pc:sldMk cId="1687771709" sldId="325"/>
        </pc:sldMkLst>
      </pc:sldChg>
      <pc:sldChg chg="add del">
        <pc:chgData name="Sarah Ziegler" userId="S::sziegler@csusm.edu::53f38cd3-8c7c-479b-a4fc-2613a036b1f1" providerId="AD" clId="Web-{EB39486F-62FF-0E20-4F61-52C95B538C9D}" dt="2026-03-20T23:14:13.295" v="87"/>
        <pc:sldMkLst>
          <pc:docMk/>
          <pc:sldMk cId="855965669" sldId="326"/>
        </pc:sldMkLst>
      </pc:sldChg>
    </pc:docChg>
  </pc:docChgLst>
  <pc:docChgLst>
    <pc:chgData name="Allison Reyes" userId="S::ajreyes@csusm.edu::2adfb585-493e-4b38-bb3e-8d558babc0bf" providerId="AD" clId="Web-{84E621F1-B425-034E-2EE9-0D6451CF5684}"/>
    <pc:docChg chg="addSld delSld modSld sldOrd">
      <pc:chgData name="Allison Reyes" userId="S::ajreyes@csusm.edu::2adfb585-493e-4b38-bb3e-8d558babc0bf" providerId="AD" clId="Web-{84E621F1-B425-034E-2EE9-0D6451CF5684}" dt="2026-03-20T23:18:12.058" v="210" actId="20577"/>
      <pc:docMkLst>
        <pc:docMk/>
      </pc:docMkLst>
      <pc:sldChg chg="delSp modSp">
        <pc:chgData name="Allison Reyes" userId="S::ajreyes@csusm.edu::2adfb585-493e-4b38-bb3e-8d558babc0bf" providerId="AD" clId="Web-{84E621F1-B425-034E-2EE9-0D6451CF5684}" dt="2026-03-20T23:09:56.986" v="126" actId="20577"/>
        <pc:sldMkLst>
          <pc:docMk/>
          <pc:sldMk cId="1812094313" sldId="262"/>
        </pc:sldMkLst>
        <pc:spChg chg="mod">
          <ac:chgData name="Allison Reyes" userId="S::ajreyes@csusm.edu::2adfb585-493e-4b38-bb3e-8d558babc0bf" providerId="AD" clId="Web-{84E621F1-B425-034E-2EE9-0D6451CF5684}" dt="2026-03-20T23:09:56.986" v="126" actId="20577"/>
          <ac:spMkLst>
            <pc:docMk/>
            <pc:sldMk cId="1812094313" sldId="262"/>
            <ac:spMk id="2" creationId="{E1549E9B-6FD6-B4EA-B40E-875DBBF059C4}"/>
          </ac:spMkLst>
        </pc:spChg>
        <pc:spChg chg="del">
          <ac:chgData name="Allison Reyes" userId="S::ajreyes@csusm.edu::2adfb585-493e-4b38-bb3e-8d558babc0bf" providerId="AD" clId="Web-{84E621F1-B425-034E-2EE9-0D6451CF5684}" dt="2026-03-20T23:09:08.656" v="110"/>
          <ac:spMkLst>
            <pc:docMk/>
            <pc:sldMk cId="1812094313" sldId="262"/>
            <ac:spMk id="4" creationId="{83BEED72-6696-932E-6609-52D5565BE456}"/>
          </ac:spMkLst>
        </pc:spChg>
      </pc:sldChg>
      <pc:sldChg chg="del">
        <pc:chgData name="Allison Reyes" userId="S::ajreyes@csusm.edu::2adfb585-493e-4b38-bb3e-8d558babc0bf" providerId="AD" clId="Web-{84E621F1-B425-034E-2EE9-0D6451CF5684}" dt="2026-03-20T23:10:03.361" v="127"/>
        <pc:sldMkLst>
          <pc:docMk/>
          <pc:sldMk cId="1866829739" sldId="276"/>
        </pc:sldMkLst>
      </pc:sldChg>
      <pc:sldChg chg="del">
        <pc:chgData name="Allison Reyes" userId="S::ajreyes@csusm.edu::2adfb585-493e-4b38-bb3e-8d558babc0bf" providerId="AD" clId="Web-{84E621F1-B425-034E-2EE9-0D6451CF5684}" dt="2026-03-20T23:10:04.517" v="128"/>
        <pc:sldMkLst>
          <pc:docMk/>
          <pc:sldMk cId="2019917507" sldId="277"/>
        </pc:sldMkLst>
      </pc:sldChg>
      <pc:sldChg chg="del">
        <pc:chgData name="Allison Reyes" userId="S::ajreyes@csusm.edu::2adfb585-493e-4b38-bb3e-8d558babc0bf" providerId="AD" clId="Web-{84E621F1-B425-034E-2EE9-0D6451CF5684}" dt="2026-03-20T23:10:05.267" v="129"/>
        <pc:sldMkLst>
          <pc:docMk/>
          <pc:sldMk cId="1904720581" sldId="278"/>
        </pc:sldMkLst>
      </pc:sldChg>
      <pc:sldChg chg="del">
        <pc:chgData name="Allison Reyes" userId="S::ajreyes@csusm.edu::2adfb585-493e-4b38-bb3e-8d558babc0bf" providerId="AD" clId="Web-{84E621F1-B425-034E-2EE9-0D6451CF5684}" dt="2026-03-20T23:11:28.863" v="149"/>
        <pc:sldMkLst>
          <pc:docMk/>
          <pc:sldMk cId="3177969044" sldId="279"/>
        </pc:sldMkLst>
      </pc:sldChg>
      <pc:sldChg chg="del">
        <pc:chgData name="Allison Reyes" userId="S::ajreyes@csusm.edu::2adfb585-493e-4b38-bb3e-8d558babc0bf" providerId="AD" clId="Web-{84E621F1-B425-034E-2EE9-0D6451CF5684}" dt="2026-03-20T23:11:29.848" v="150"/>
        <pc:sldMkLst>
          <pc:docMk/>
          <pc:sldMk cId="979817125" sldId="280"/>
        </pc:sldMkLst>
      </pc:sldChg>
      <pc:sldChg chg="del">
        <pc:chgData name="Allison Reyes" userId="S::ajreyes@csusm.edu::2adfb585-493e-4b38-bb3e-8d558babc0bf" providerId="AD" clId="Web-{84E621F1-B425-034E-2EE9-0D6451CF5684}" dt="2026-03-20T23:11:30.910" v="151"/>
        <pc:sldMkLst>
          <pc:docMk/>
          <pc:sldMk cId="816922831" sldId="281"/>
        </pc:sldMkLst>
      </pc:sldChg>
      <pc:sldChg chg="addSp delSp modSp add ord replId">
        <pc:chgData name="Allison Reyes" userId="S::ajreyes@csusm.edu::2adfb585-493e-4b38-bb3e-8d558babc0bf" providerId="AD" clId="Web-{84E621F1-B425-034E-2EE9-0D6451CF5684}" dt="2026-03-20T23:14:58.981" v="171" actId="1076"/>
        <pc:sldMkLst>
          <pc:docMk/>
          <pc:sldMk cId="1007404660" sldId="282"/>
        </pc:sldMkLst>
        <pc:spChg chg="mod">
          <ac:chgData name="Allison Reyes" userId="S::ajreyes@csusm.edu::2adfb585-493e-4b38-bb3e-8d558babc0bf" providerId="AD" clId="Web-{84E621F1-B425-034E-2EE9-0D6451CF5684}" dt="2026-03-20T23:14:58.981" v="171" actId="1076"/>
          <ac:spMkLst>
            <pc:docMk/>
            <pc:sldMk cId="1007404660" sldId="282"/>
            <ac:spMk id="2" creationId="{67C4BE35-1B30-517F-B1D7-860D4724D92C}"/>
          </ac:spMkLst>
        </pc:spChg>
        <pc:picChg chg="add del mod">
          <ac:chgData name="Allison Reyes" userId="S::ajreyes@csusm.edu::2adfb585-493e-4b38-bb3e-8d558babc0bf" providerId="AD" clId="Web-{84E621F1-B425-034E-2EE9-0D6451CF5684}" dt="2026-03-20T22:38:14.347" v="45"/>
          <ac:picMkLst>
            <pc:docMk/>
            <pc:sldMk cId="1007404660" sldId="282"/>
            <ac:picMk id="3" creationId="{AC7EC5FB-DC7B-4D36-6878-F2E9E6CDCB03}"/>
          </ac:picMkLst>
        </pc:picChg>
        <pc:picChg chg="add mod">
          <ac:chgData name="Allison Reyes" userId="S::ajreyes@csusm.edu::2adfb585-493e-4b38-bb3e-8d558babc0bf" providerId="AD" clId="Web-{84E621F1-B425-034E-2EE9-0D6451CF5684}" dt="2026-03-20T22:40:21.097" v="49" actId="1076"/>
          <ac:picMkLst>
            <pc:docMk/>
            <pc:sldMk cId="1007404660" sldId="282"/>
            <ac:picMk id="4" creationId="{34B58F62-2A3C-077C-0373-2960F5A42D8F}"/>
          </ac:picMkLst>
        </pc:picChg>
      </pc:sldChg>
      <pc:sldChg chg="modSp add ord replId">
        <pc:chgData name="Allison Reyes" userId="S::ajreyes@csusm.edu::2adfb585-493e-4b38-bb3e-8d558babc0bf" providerId="AD" clId="Web-{84E621F1-B425-034E-2EE9-0D6451CF5684}" dt="2026-03-20T23:08:58.640" v="109" actId="20577"/>
        <pc:sldMkLst>
          <pc:docMk/>
          <pc:sldMk cId="1275173817" sldId="283"/>
        </pc:sldMkLst>
        <pc:spChg chg="mod">
          <ac:chgData name="Allison Reyes" userId="S::ajreyes@csusm.edu::2adfb585-493e-4b38-bb3e-8d558babc0bf" providerId="AD" clId="Web-{84E621F1-B425-034E-2EE9-0D6451CF5684}" dt="2026-03-20T23:08:58.640" v="109" actId="20577"/>
          <ac:spMkLst>
            <pc:docMk/>
            <pc:sldMk cId="1275173817" sldId="283"/>
            <ac:spMk id="2" creationId="{06C49519-C437-3209-C83C-902677F4AB35}"/>
          </ac:spMkLst>
        </pc:spChg>
      </pc:sldChg>
      <pc:sldChg chg="new del">
        <pc:chgData name="Allison Reyes" userId="S::ajreyes@csusm.edu::2adfb585-493e-4b38-bb3e-8d558babc0bf" providerId="AD" clId="Web-{84E621F1-B425-034E-2EE9-0D6451CF5684}" dt="2026-03-20T22:38:20.628" v="47"/>
        <pc:sldMkLst>
          <pc:docMk/>
          <pc:sldMk cId="2489106549" sldId="283"/>
        </pc:sldMkLst>
      </pc:sldChg>
      <pc:sldChg chg="modSp add ord replId">
        <pc:chgData name="Allison Reyes" userId="S::ajreyes@csusm.edu::2adfb585-493e-4b38-bb3e-8d558babc0bf" providerId="AD" clId="Web-{84E621F1-B425-034E-2EE9-0D6451CF5684}" dt="2026-03-20T23:08:15.717" v="97" actId="20577"/>
        <pc:sldMkLst>
          <pc:docMk/>
          <pc:sldMk cId="85486069" sldId="284"/>
        </pc:sldMkLst>
        <pc:spChg chg="mod">
          <ac:chgData name="Allison Reyes" userId="S::ajreyes@csusm.edu::2adfb585-493e-4b38-bb3e-8d558babc0bf" providerId="AD" clId="Web-{84E621F1-B425-034E-2EE9-0D6451CF5684}" dt="2026-03-20T23:08:15.717" v="97" actId="20577"/>
          <ac:spMkLst>
            <pc:docMk/>
            <pc:sldMk cId="85486069" sldId="284"/>
            <ac:spMk id="2" creationId="{DA05FDAD-6EB4-420B-0A99-69EA5714BFC6}"/>
          </ac:spMkLst>
        </pc:spChg>
      </pc:sldChg>
      <pc:sldChg chg="modSp add replId">
        <pc:chgData name="Allison Reyes" userId="S::ajreyes@csusm.edu::2adfb585-493e-4b38-bb3e-8d558babc0bf" providerId="AD" clId="Web-{84E621F1-B425-034E-2EE9-0D6451CF5684}" dt="2026-03-20T23:08:32.327" v="102" actId="20577"/>
        <pc:sldMkLst>
          <pc:docMk/>
          <pc:sldMk cId="2756873925" sldId="285"/>
        </pc:sldMkLst>
        <pc:spChg chg="mod">
          <ac:chgData name="Allison Reyes" userId="S::ajreyes@csusm.edu::2adfb585-493e-4b38-bb3e-8d558babc0bf" providerId="AD" clId="Web-{84E621F1-B425-034E-2EE9-0D6451CF5684}" dt="2026-03-20T23:08:32.327" v="102" actId="20577"/>
          <ac:spMkLst>
            <pc:docMk/>
            <pc:sldMk cId="2756873925" sldId="285"/>
            <ac:spMk id="2" creationId="{4CAE41A4-A96D-BBCE-2E58-07CA2B21344C}"/>
          </ac:spMkLst>
        </pc:spChg>
      </pc:sldChg>
      <pc:sldChg chg="add del replId">
        <pc:chgData name="Allison Reyes" userId="S::ajreyes@csusm.edu::2adfb585-493e-4b38-bb3e-8d558babc0bf" providerId="AD" clId="Web-{84E621F1-B425-034E-2EE9-0D6451CF5684}" dt="2026-03-20T23:08:43.140" v="104"/>
        <pc:sldMkLst>
          <pc:docMk/>
          <pc:sldMk cId="2628155389" sldId="286"/>
        </pc:sldMkLst>
      </pc:sldChg>
      <pc:sldChg chg="addSp modSp add replId">
        <pc:chgData name="Allison Reyes" userId="S::ajreyes@csusm.edu::2adfb585-493e-4b38-bb3e-8d558babc0bf" providerId="AD" clId="Web-{84E621F1-B425-034E-2EE9-0D6451CF5684}" dt="2026-03-20T23:11:22.644" v="148" actId="1076"/>
        <pc:sldMkLst>
          <pc:docMk/>
          <pc:sldMk cId="3024015118" sldId="286"/>
        </pc:sldMkLst>
        <pc:picChg chg="add mod">
          <ac:chgData name="Allison Reyes" userId="S::ajreyes@csusm.edu::2adfb585-493e-4b38-bb3e-8d558babc0bf" providerId="AD" clId="Web-{84E621F1-B425-034E-2EE9-0D6451CF5684}" dt="2026-03-20T23:10:26.502" v="135" actId="1076"/>
          <ac:picMkLst>
            <pc:docMk/>
            <pc:sldMk cId="3024015118" sldId="286"/>
            <ac:picMk id="4" creationId="{63D07FDA-E6AA-7C8D-55BA-900BDDC4785C}"/>
          </ac:picMkLst>
        </pc:picChg>
        <pc:picChg chg="add mod">
          <ac:chgData name="Allison Reyes" userId="S::ajreyes@csusm.edu::2adfb585-493e-4b38-bb3e-8d558babc0bf" providerId="AD" clId="Web-{84E621F1-B425-034E-2EE9-0D6451CF5684}" dt="2026-03-20T23:11:22.644" v="148" actId="1076"/>
          <ac:picMkLst>
            <pc:docMk/>
            <pc:sldMk cId="3024015118" sldId="286"/>
            <ac:picMk id="6" creationId="{B2A9E26E-D853-4B58-5726-56C6F44178E9}"/>
          </ac:picMkLst>
        </pc:picChg>
        <pc:picChg chg="add mod">
          <ac:chgData name="Allison Reyes" userId="S::ajreyes@csusm.edu::2adfb585-493e-4b38-bb3e-8d558babc0bf" providerId="AD" clId="Web-{84E621F1-B425-034E-2EE9-0D6451CF5684}" dt="2026-03-20T23:10:52.065" v="140" actId="688"/>
          <ac:picMkLst>
            <pc:docMk/>
            <pc:sldMk cId="3024015118" sldId="286"/>
            <ac:picMk id="8" creationId="{9228042E-7BD8-EA21-9E4F-F02968AC5308}"/>
          </ac:picMkLst>
        </pc:picChg>
        <pc:picChg chg="add mod">
          <ac:chgData name="Allison Reyes" userId="S::ajreyes@csusm.edu::2adfb585-493e-4b38-bb3e-8d558babc0bf" providerId="AD" clId="Web-{84E621F1-B425-034E-2EE9-0D6451CF5684}" dt="2026-03-20T23:11:18.754" v="146" actId="1076"/>
          <ac:picMkLst>
            <pc:docMk/>
            <pc:sldMk cId="3024015118" sldId="286"/>
            <ac:picMk id="10" creationId="{9EA49E19-ADE0-56F2-2B43-92EE5176FC5D}"/>
          </ac:picMkLst>
        </pc:picChg>
      </pc:sldChg>
      <pc:sldChg chg="add">
        <pc:chgData name="Allison Reyes" userId="S::ajreyes@csusm.edu::2adfb585-493e-4b38-bb3e-8d558babc0bf" providerId="AD" clId="Web-{84E621F1-B425-034E-2EE9-0D6451CF5684}" dt="2026-03-20T23:12:02.380" v="152"/>
        <pc:sldMkLst>
          <pc:docMk/>
          <pc:sldMk cId="2494192253" sldId="296"/>
        </pc:sldMkLst>
      </pc:sldChg>
      <pc:sldChg chg="addSp modSp new">
        <pc:chgData name="Allison Reyes" userId="S::ajreyes@csusm.edu::2adfb585-493e-4b38-bb3e-8d558babc0bf" providerId="AD" clId="Web-{84E621F1-B425-034E-2EE9-0D6451CF5684}" dt="2026-03-20T23:13:13.647" v="160" actId="1076"/>
        <pc:sldMkLst>
          <pc:docMk/>
          <pc:sldMk cId="3824710967" sldId="308"/>
        </pc:sldMkLst>
        <pc:picChg chg="add mod">
          <ac:chgData name="Allison Reyes" userId="S::ajreyes@csusm.edu::2adfb585-493e-4b38-bb3e-8d558babc0bf" providerId="AD" clId="Web-{84E621F1-B425-034E-2EE9-0D6451CF5684}" dt="2026-03-20T23:13:13.647" v="160" actId="1076"/>
          <ac:picMkLst>
            <pc:docMk/>
            <pc:sldMk cId="3824710967" sldId="308"/>
            <ac:picMk id="2" creationId="{B9351828-651E-D681-F0BC-9DA96166CD5A}"/>
          </ac:picMkLst>
        </pc:picChg>
      </pc:sldChg>
      <pc:sldChg chg="addSp modSp new">
        <pc:chgData name="Allison Reyes" userId="S::ajreyes@csusm.edu::2adfb585-493e-4b38-bb3e-8d558babc0bf" providerId="AD" clId="Web-{84E621F1-B425-034E-2EE9-0D6451CF5684}" dt="2026-03-20T23:13:42.913" v="163" actId="1076"/>
        <pc:sldMkLst>
          <pc:docMk/>
          <pc:sldMk cId="1087908982" sldId="309"/>
        </pc:sldMkLst>
        <pc:picChg chg="add mod">
          <ac:chgData name="Allison Reyes" userId="S::ajreyes@csusm.edu::2adfb585-493e-4b38-bb3e-8d558babc0bf" providerId="AD" clId="Web-{84E621F1-B425-034E-2EE9-0D6451CF5684}" dt="2026-03-20T23:13:42.913" v="163" actId="1076"/>
          <ac:picMkLst>
            <pc:docMk/>
            <pc:sldMk cId="1087908982" sldId="309"/>
            <ac:picMk id="2" creationId="{00A14451-F7D6-F5E8-6154-6864388559A1}"/>
          </ac:picMkLst>
        </pc:picChg>
      </pc:sldChg>
      <pc:sldChg chg="addSp modSp new">
        <pc:chgData name="Allison Reyes" userId="S::ajreyes@csusm.edu::2adfb585-493e-4b38-bb3e-8d558babc0bf" providerId="AD" clId="Web-{84E621F1-B425-034E-2EE9-0D6451CF5684}" dt="2026-03-20T23:14:15.164" v="166" actId="1076"/>
        <pc:sldMkLst>
          <pc:docMk/>
          <pc:sldMk cId="2080040881" sldId="310"/>
        </pc:sldMkLst>
        <pc:picChg chg="add mod">
          <ac:chgData name="Allison Reyes" userId="S::ajreyes@csusm.edu::2adfb585-493e-4b38-bb3e-8d558babc0bf" providerId="AD" clId="Web-{84E621F1-B425-034E-2EE9-0D6451CF5684}" dt="2026-03-20T23:14:15.164" v="166" actId="1076"/>
          <ac:picMkLst>
            <pc:docMk/>
            <pc:sldMk cId="2080040881" sldId="310"/>
            <ac:picMk id="2" creationId="{D5647866-E1FB-657C-D705-2B703EC3AEFB}"/>
          </ac:picMkLst>
        </pc:picChg>
      </pc:sldChg>
      <pc:sldChg chg="addSp delSp modSp new">
        <pc:chgData name="Allison Reyes" userId="S::ajreyes@csusm.edu::2adfb585-493e-4b38-bb3e-8d558babc0bf" providerId="AD" clId="Web-{84E621F1-B425-034E-2EE9-0D6451CF5684}" dt="2026-03-20T23:15:42.146" v="176" actId="1076"/>
        <pc:sldMkLst>
          <pc:docMk/>
          <pc:sldMk cId="3515922486" sldId="311"/>
        </pc:sldMkLst>
        <pc:picChg chg="add del mod">
          <ac:chgData name="Allison Reyes" userId="S::ajreyes@csusm.edu::2adfb585-493e-4b38-bb3e-8d558babc0bf" providerId="AD" clId="Web-{84E621F1-B425-034E-2EE9-0D6451CF5684}" dt="2026-03-20T23:15:26.690" v="173"/>
          <ac:picMkLst>
            <pc:docMk/>
            <pc:sldMk cId="3515922486" sldId="311"/>
            <ac:picMk id="2" creationId="{7AE6C0BA-54C0-52F4-D15F-901A0C1F77CF}"/>
          </ac:picMkLst>
        </pc:picChg>
        <pc:picChg chg="add mod">
          <ac:chgData name="Allison Reyes" userId="S::ajreyes@csusm.edu::2adfb585-493e-4b38-bb3e-8d558babc0bf" providerId="AD" clId="Web-{84E621F1-B425-034E-2EE9-0D6451CF5684}" dt="2026-03-20T23:15:42.146" v="176" actId="1076"/>
          <ac:picMkLst>
            <pc:docMk/>
            <pc:sldMk cId="3515922486" sldId="311"/>
            <ac:picMk id="3" creationId="{CBE80DAB-AE4F-38A5-AF93-B2414A5A8B84}"/>
          </ac:picMkLst>
        </pc:picChg>
      </pc:sldChg>
      <pc:sldChg chg="addSp delSp modSp new del">
        <pc:chgData name="Allison Reyes" userId="S::ajreyes@csusm.edu::2adfb585-493e-4b38-bb3e-8d558babc0bf" providerId="AD" clId="Web-{84E621F1-B425-034E-2EE9-0D6451CF5684}" dt="2026-03-20T23:17:07.847" v="198"/>
        <pc:sldMkLst>
          <pc:docMk/>
          <pc:sldMk cId="826611551" sldId="312"/>
        </pc:sldMkLst>
        <pc:picChg chg="add del mod">
          <ac:chgData name="Allison Reyes" userId="S::ajreyes@csusm.edu::2adfb585-493e-4b38-bb3e-8d558babc0bf" providerId="AD" clId="Web-{84E621F1-B425-034E-2EE9-0D6451CF5684}" dt="2026-03-20T23:17:01.221" v="197"/>
          <ac:picMkLst>
            <pc:docMk/>
            <pc:sldMk cId="826611551" sldId="312"/>
            <ac:picMk id="2" creationId="{CF80BB18-1771-66E8-181D-525FD95F4CB7}"/>
          </ac:picMkLst>
        </pc:picChg>
        <pc:picChg chg="add del mod">
          <ac:chgData name="Allison Reyes" userId="S::ajreyes@csusm.edu::2adfb585-493e-4b38-bb3e-8d558babc0bf" providerId="AD" clId="Web-{84E621F1-B425-034E-2EE9-0D6451CF5684}" dt="2026-03-20T23:17:00.361" v="196"/>
          <ac:picMkLst>
            <pc:docMk/>
            <pc:sldMk cId="826611551" sldId="312"/>
            <ac:picMk id="3" creationId="{77F3C3D9-EFD3-7972-3EFB-9A0E7B247931}"/>
          </ac:picMkLst>
        </pc:picChg>
        <pc:picChg chg="add del mod">
          <ac:chgData name="Allison Reyes" userId="S::ajreyes@csusm.edu::2adfb585-493e-4b38-bb3e-8d558babc0bf" providerId="AD" clId="Web-{84E621F1-B425-034E-2EE9-0D6451CF5684}" dt="2026-03-20T23:16:59.408" v="195"/>
          <ac:picMkLst>
            <pc:docMk/>
            <pc:sldMk cId="826611551" sldId="312"/>
            <ac:picMk id="4" creationId="{2CD8AC39-5009-2949-4AF6-5B23D076CA14}"/>
          </ac:picMkLst>
        </pc:picChg>
      </pc:sldChg>
      <pc:sldChg chg="modSp add ord replId">
        <pc:chgData name="Allison Reyes" userId="S::ajreyes@csusm.edu::2adfb585-493e-4b38-bb3e-8d558babc0bf" providerId="AD" clId="Web-{84E621F1-B425-034E-2EE9-0D6451CF5684}" dt="2026-03-20T23:18:12.058" v="210" actId="20577"/>
        <pc:sldMkLst>
          <pc:docMk/>
          <pc:sldMk cId="2848764993" sldId="314"/>
        </pc:sldMkLst>
        <pc:spChg chg="mod">
          <ac:chgData name="Allison Reyes" userId="S::ajreyes@csusm.edu::2adfb585-493e-4b38-bb3e-8d558babc0bf" providerId="AD" clId="Web-{84E621F1-B425-034E-2EE9-0D6451CF5684}" dt="2026-03-20T23:18:12.058" v="210" actId="20577"/>
          <ac:spMkLst>
            <pc:docMk/>
            <pc:sldMk cId="2848764993" sldId="314"/>
            <ac:spMk id="2" creationId="{80DC242E-BC38-A14F-4E67-499E46CC86D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3/20/2026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ers.usda.gov/topics/farm-economy/farm-labor"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californiaavocado.com/sustainability/ethically-sourced/"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foodispower.org/our-food-choices/the-problem-with-avocados/"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s://avocadoinstitute.org/avo-journey/magic-of-michoacan/magic-of-the-four-blooms/"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www.driscolls.com/about" TargetMode="External"/><Relationship Id="rId3" Type="http://schemas.openxmlformats.org/officeDocument/2006/relationships/hyperlink" Target="https://esmis.nal.usda.gov/publication/noncitrus-fruits-and-nuts" TargetMode="External"/><Relationship Id="rId7" Type="http://schemas.openxmlformats.org/officeDocument/2006/relationships/hyperlink" Target="https://www.ers.usda.gov/" TargetMode="External"/><Relationship Id="rId2" Type="http://schemas.openxmlformats.org/officeDocument/2006/relationships/hyperlink" Target="https://www.dol.gov/agencies/eta/national-agricultural-workers-survey" TargetMode="External"/><Relationship Id="rId1" Type="http://schemas.openxmlformats.org/officeDocument/2006/relationships/slideLayout" Target="../slideLayouts/slideLayout2.xml"/><Relationship Id="rId6" Type="http://schemas.openxmlformats.org/officeDocument/2006/relationships/hyperlink" Target="https://farmworkerjustice.org/en/programs/environmental-safety" TargetMode="External"/><Relationship Id="rId11" Type="http://schemas.openxmlformats.org/officeDocument/2006/relationships/hyperlink" Target="https://www.naturipefarms.com/" TargetMode="External"/><Relationship Id="rId5" Type="http://schemas.openxmlformats.org/officeDocument/2006/relationships/hyperlink" Target="https://www.bls.gov/oes/tables.htm" TargetMode="External"/><Relationship Id="rId10" Type="http://schemas.openxmlformats.org/officeDocument/2006/relationships/hyperlink" Target="https://www.ers.usda.gov/topics/crops/fruit-and-tree-nuts" TargetMode="External"/><Relationship Id="rId4" Type="http://schemas.openxmlformats.org/officeDocument/2006/relationships/hyperlink" Target="https://www.dole.com/" TargetMode="External"/><Relationship Id="rId9" Type="http://schemas.openxmlformats.org/officeDocument/2006/relationships/hyperlink" Target="https://ustr.gov/trade-agreements/free-trade-agreements/united-states-mexico-canada-agreement"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hyperlink" Target="https://www.ers.usda.gov/topics/animal-products/cattle-beef" TargetMode="External"/><Relationship Id="rId13" Type="http://schemas.openxmlformats.org/officeDocument/2006/relationships/hyperlink" Target="https://www.gao.gov/products/gao-18-12" TargetMode="External"/><Relationship Id="rId3" Type="http://schemas.openxmlformats.org/officeDocument/2006/relationships/hyperlink" Target="https://www.cdc.gov/niosh/agriculture/about/?CDC_AAref_Val=https://www.cdc.gov/niosh/topics/aginjury/" TargetMode="External"/><Relationship Id="rId7" Type="http://schemas.openxmlformats.org/officeDocument/2006/relationships/hyperlink" Target="https://www.bls.gov/iif/" TargetMode="External"/><Relationship Id="rId12" Type="http://schemas.openxmlformats.org/officeDocument/2006/relationships/hyperlink" Target="https://www.ers.usda.gov/topics/rural-economy-population" TargetMode="External"/><Relationship Id="rId2" Type="http://schemas.openxmlformats.org/officeDocument/2006/relationships/hyperlink" Target="https://www.pewresearch.org/hispanic/2013/04/04/a-nation-of-immigrants/" TargetMode="External"/><Relationship Id="rId1" Type="http://schemas.openxmlformats.org/officeDocument/2006/relationships/slideLayout" Target="../slideLayouts/slideLayout2.xml"/><Relationship Id="rId6" Type="http://schemas.openxmlformats.org/officeDocument/2006/relationships/hyperlink" Target="https://www.dol.gov/agencies/eta/foreign-labor/performance" TargetMode="External"/><Relationship Id="rId11" Type="http://schemas.openxmlformats.org/officeDocument/2006/relationships/hyperlink" Target="https://www.bls.gov/oes/" TargetMode="External"/><Relationship Id="rId5" Type="http://schemas.openxmlformats.org/officeDocument/2006/relationships/hyperlink" Target="https://www.ers.usda.gov/topics/farm-economy/farm-labor" TargetMode="External"/><Relationship Id="rId10" Type="http://schemas.openxmlformats.org/officeDocument/2006/relationships/hyperlink" Target="https://www.osha.gov/meatpacking" TargetMode="External"/><Relationship Id="rId4" Type="http://schemas.openxmlformats.org/officeDocument/2006/relationships/hyperlink" Target="https://www.dol.gov/agencies/whd/agriculture" TargetMode="External"/><Relationship Id="rId9" Type="http://schemas.openxmlformats.org/officeDocument/2006/relationships/hyperlink" Target="https://www.ers.usda.gov/webdocs/publications/44150/11008_eib43_1_.pdf"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3FB32-2D2B-AF46-A5E0-7018852744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4BE35-1B30-517F-B1D7-860D4724D92C}"/>
              </a:ext>
            </a:extLst>
          </p:cNvPr>
          <p:cNvSpPr>
            <a:spLocks noGrp="1"/>
          </p:cNvSpPr>
          <p:nvPr>
            <p:ph type="ctrTitle"/>
          </p:nvPr>
        </p:nvSpPr>
        <p:spPr>
          <a:xfrm>
            <a:off x="5754489" y="1174466"/>
            <a:ext cx="6133036" cy="4496939"/>
          </a:xfrm>
        </p:spPr>
        <p:txBody>
          <a:bodyPr vert="horz" lIns="91440" tIns="45720" rIns="91440" bIns="45720" rtlCol="0" anchor="ctr">
            <a:noAutofit/>
          </a:bodyPr>
          <a:lstStyle/>
          <a:p>
            <a:r>
              <a:rPr lang="en-US" sz="4000" b="1">
                <a:solidFill>
                  <a:srgbClr val="73BB8F"/>
                </a:solidFill>
                <a:ea typeface="+mj-lt"/>
                <a:cs typeface="+mj-lt"/>
              </a:rPr>
              <a:t>The content of these slides was presented at The Hands that Feed Us event on 3/18/26.</a:t>
            </a:r>
            <a:br>
              <a:rPr lang="en-US" sz="4000" b="1">
                <a:ea typeface="+mj-lt"/>
                <a:cs typeface="+mj-lt"/>
              </a:rPr>
            </a:br>
            <a:br>
              <a:rPr lang="en-US" sz="4000" b="1">
                <a:ea typeface="+mj-lt"/>
                <a:cs typeface="+mj-lt"/>
              </a:rPr>
            </a:br>
            <a:r>
              <a:rPr lang="en-US" sz="4000" b="1">
                <a:solidFill>
                  <a:srgbClr val="73BB8F"/>
                </a:solidFill>
              </a:rPr>
              <a:t>Research completed by program leads Sarah Ziegler and Allison Reyes.</a:t>
            </a:r>
          </a:p>
        </p:txBody>
      </p:sp>
      <p:pic>
        <p:nvPicPr>
          <p:cNvPr id="4" name="Picture 3" descr="A poster with text and hands holding a plant&#10;&#10;AI-generated content may be incorrect.">
            <a:extLst>
              <a:ext uri="{FF2B5EF4-FFF2-40B4-BE49-F238E27FC236}">
                <a16:creationId xmlns:a16="http://schemas.microsoft.com/office/drawing/2014/main" id="{34B58F62-2A3C-077C-0373-2960F5A42D8F}"/>
              </a:ext>
            </a:extLst>
          </p:cNvPr>
          <p:cNvPicPr>
            <a:picLocks noChangeAspect="1"/>
          </p:cNvPicPr>
          <p:nvPr/>
        </p:nvPicPr>
        <p:blipFill>
          <a:blip r:embed="rId2"/>
          <a:stretch>
            <a:fillRect/>
          </a:stretch>
        </p:blipFill>
        <p:spPr>
          <a:xfrm>
            <a:off x="-948" y="0"/>
            <a:ext cx="5461000" cy="6858000"/>
          </a:xfrm>
          <a:prstGeom prst="rect">
            <a:avLst/>
          </a:prstGeom>
        </p:spPr>
      </p:pic>
    </p:spTree>
    <p:extLst>
      <p:ext uri="{BB962C8B-B14F-4D97-AF65-F5344CB8AC3E}">
        <p14:creationId xmlns:p14="http://schemas.microsoft.com/office/powerpoint/2010/main" val="1007404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3F661-CD27-F8C2-B555-20E8CCA2D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C49519-C437-3209-C83C-902677F4AB35}"/>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9600" b="1">
                <a:solidFill>
                  <a:srgbClr val="00B0F0"/>
                </a:solidFill>
                <a:ea typeface="+mj-lt"/>
                <a:cs typeface="+mj-lt"/>
              </a:rPr>
              <a:t>Farm Workers</a:t>
            </a:r>
            <a:endParaRPr lang="en-US">
              <a:solidFill>
                <a:srgbClr val="00B0F0"/>
              </a:solidFill>
            </a:endParaRPr>
          </a:p>
        </p:txBody>
      </p:sp>
    </p:spTree>
    <p:extLst>
      <p:ext uri="{BB962C8B-B14F-4D97-AF65-F5344CB8AC3E}">
        <p14:creationId xmlns:p14="http://schemas.microsoft.com/office/powerpoint/2010/main" val="127517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351828-651E-D681-F0BC-9DA96166CD5A}"/>
              </a:ext>
            </a:extLst>
          </p:cNvPr>
          <p:cNvPicPr>
            <a:picLocks noChangeAspect="1"/>
          </p:cNvPicPr>
          <p:nvPr/>
        </p:nvPicPr>
        <p:blipFill>
          <a:blip r:embed="rId2"/>
          <a:stretch>
            <a:fillRect/>
          </a:stretch>
        </p:blipFill>
        <p:spPr>
          <a:xfrm>
            <a:off x="2194932" y="306917"/>
            <a:ext cx="7802137" cy="6244167"/>
          </a:xfrm>
          <a:prstGeom prst="rect">
            <a:avLst/>
          </a:prstGeom>
        </p:spPr>
      </p:pic>
    </p:spTree>
    <p:extLst>
      <p:ext uri="{BB962C8B-B14F-4D97-AF65-F5344CB8AC3E}">
        <p14:creationId xmlns:p14="http://schemas.microsoft.com/office/powerpoint/2010/main" val="3824710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A14451-F7D6-F5E8-6154-6864388559A1}"/>
              </a:ext>
            </a:extLst>
          </p:cNvPr>
          <p:cNvPicPr>
            <a:picLocks noChangeAspect="1"/>
          </p:cNvPicPr>
          <p:nvPr/>
        </p:nvPicPr>
        <p:blipFill>
          <a:blip r:embed="rId2"/>
          <a:stretch>
            <a:fillRect/>
          </a:stretch>
        </p:blipFill>
        <p:spPr>
          <a:xfrm>
            <a:off x="1930349" y="95250"/>
            <a:ext cx="8331304" cy="6667500"/>
          </a:xfrm>
          <a:prstGeom prst="rect">
            <a:avLst/>
          </a:prstGeom>
        </p:spPr>
      </p:pic>
    </p:spTree>
    <p:extLst>
      <p:ext uri="{BB962C8B-B14F-4D97-AF65-F5344CB8AC3E}">
        <p14:creationId xmlns:p14="http://schemas.microsoft.com/office/powerpoint/2010/main" val="1087908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647866-E1FB-657C-D705-2B703EC3AEFB}"/>
              </a:ext>
            </a:extLst>
          </p:cNvPr>
          <p:cNvPicPr>
            <a:picLocks noChangeAspect="1"/>
          </p:cNvPicPr>
          <p:nvPr/>
        </p:nvPicPr>
        <p:blipFill>
          <a:blip r:embed="rId2"/>
          <a:stretch>
            <a:fillRect/>
          </a:stretch>
        </p:blipFill>
        <p:spPr>
          <a:xfrm>
            <a:off x="2015015" y="158750"/>
            <a:ext cx="8161971" cy="6540500"/>
          </a:xfrm>
          <a:prstGeom prst="rect">
            <a:avLst/>
          </a:prstGeom>
        </p:spPr>
      </p:pic>
    </p:spTree>
    <p:extLst>
      <p:ext uri="{BB962C8B-B14F-4D97-AF65-F5344CB8AC3E}">
        <p14:creationId xmlns:p14="http://schemas.microsoft.com/office/powerpoint/2010/main" val="2080040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E80DAB-AE4F-38A5-AF93-B2414A5A8B84}"/>
              </a:ext>
            </a:extLst>
          </p:cNvPr>
          <p:cNvPicPr>
            <a:picLocks noChangeAspect="1"/>
          </p:cNvPicPr>
          <p:nvPr/>
        </p:nvPicPr>
        <p:blipFill>
          <a:blip r:embed="rId2"/>
          <a:stretch>
            <a:fillRect/>
          </a:stretch>
        </p:blipFill>
        <p:spPr>
          <a:xfrm>
            <a:off x="2131432" y="264583"/>
            <a:ext cx="7918554" cy="6339417"/>
          </a:xfrm>
          <a:prstGeom prst="rect">
            <a:avLst/>
          </a:prstGeom>
        </p:spPr>
      </p:pic>
    </p:spTree>
    <p:extLst>
      <p:ext uri="{BB962C8B-B14F-4D97-AF65-F5344CB8AC3E}">
        <p14:creationId xmlns:p14="http://schemas.microsoft.com/office/powerpoint/2010/main" val="3515922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34102-5BC5-7E6A-BAFF-FB1ED39E8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C242E-BC38-A14F-4E67-499E46CC86D6}"/>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9600" b="1">
                <a:solidFill>
                  <a:srgbClr val="00B0F0"/>
                </a:solidFill>
                <a:ea typeface="+mj-lt"/>
                <a:cs typeface="+mj-lt"/>
              </a:rPr>
              <a:t>For more information:</a:t>
            </a:r>
            <a:br>
              <a:rPr lang="en-US" sz="9600" b="1">
                <a:solidFill>
                  <a:srgbClr val="00B0F0"/>
                </a:solidFill>
                <a:ea typeface="+mj-lt"/>
                <a:cs typeface="+mj-lt"/>
              </a:rPr>
            </a:br>
            <a:br>
              <a:rPr lang="en-US" sz="9600" b="1">
                <a:ea typeface="+mj-lt"/>
                <a:cs typeface="+mj-lt"/>
              </a:rPr>
            </a:br>
            <a:r>
              <a:rPr lang="en-US">
                <a:ea typeface="+mj-lt"/>
                <a:cs typeface="+mj-lt"/>
                <a:hlinkClick r:id="rId2"/>
              </a:rPr>
              <a:t>https://www.ers.usda.gov/topics/farm-economy/farm-labor</a:t>
            </a:r>
            <a:endParaRPr lang="en-US">
              <a:ea typeface="+mj-lt"/>
              <a:cs typeface="+mj-lt"/>
            </a:endParaRPr>
          </a:p>
        </p:txBody>
      </p:sp>
    </p:spTree>
    <p:extLst>
      <p:ext uri="{BB962C8B-B14F-4D97-AF65-F5344CB8AC3E}">
        <p14:creationId xmlns:p14="http://schemas.microsoft.com/office/powerpoint/2010/main" val="2848764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854A4-5360-75BA-880C-D02145DA6F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D4E118-61D1-E765-D49C-39CED3E20BC6}"/>
              </a:ext>
            </a:extLst>
          </p:cNvPr>
          <p:cNvSpPr>
            <a:spLocks noGrp="1"/>
          </p:cNvSpPr>
          <p:nvPr>
            <p:ph type="ctrTitle"/>
          </p:nvPr>
        </p:nvSpPr>
        <p:spPr>
          <a:xfrm>
            <a:off x="105835" y="500390"/>
            <a:ext cx="11977074" cy="5854861"/>
          </a:xfrm>
        </p:spPr>
        <p:txBody>
          <a:bodyPr vert="horz" lIns="91440" tIns="45720" rIns="91440" bIns="45720" rtlCol="0" anchor="ctr">
            <a:noAutofit/>
          </a:bodyPr>
          <a:lstStyle/>
          <a:p>
            <a:r>
              <a:rPr lang="en-US" sz="9600" b="1">
                <a:solidFill>
                  <a:srgbClr val="0070C0"/>
                </a:solidFill>
                <a:ea typeface="+mj-lt"/>
                <a:cs typeface="+mj-lt"/>
              </a:rPr>
              <a:t>Data Literacy:</a:t>
            </a:r>
            <a:br>
              <a:rPr lang="en-US" sz="9600" b="1">
                <a:solidFill>
                  <a:srgbClr val="0070C0"/>
                </a:solidFill>
                <a:ea typeface="+mj-lt"/>
                <a:cs typeface="+mj-lt"/>
              </a:rPr>
            </a:br>
            <a:br>
              <a:rPr lang="en-US" sz="9600" b="1">
                <a:ea typeface="+mj-lt"/>
                <a:cs typeface="+mj-lt"/>
              </a:rPr>
            </a:br>
            <a:r>
              <a:rPr lang="en-US" sz="6600">
                <a:solidFill>
                  <a:srgbClr val="00B0F0"/>
                </a:solidFill>
                <a:ea typeface="+mj-lt"/>
                <a:cs typeface="+mj-lt"/>
              </a:rPr>
              <a:t>Which charts/statistics stand out to you?</a:t>
            </a:r>
            <a:br>
              <a:rPr lang="en-US" sz="6600">
                <a:solidFill>
                  <a:srgbClr val="00B0F0"/>
                </a:solidFill>
                <a:ea typeface="+mj-lt"/>
                <a:cs typeface="+mj-lt"/>
              </a:rPr>
            </a:br>
            <a:br>
              <a:rPr lang="en-US" sz="6600">
                <a:solidFill>
                  <a:srgbClr val="00B0F0"/>
                </a:solidFill>
                <a:ea typeface="+mj-lt"/>
                <a:cs typeface="+mj-lt"/>
              </a:rPr>
            </a:br>
            <a:r>
              <a:rPr lang="en-US" sz="6600">
                <a:solidFill>
                  <a:srgbClr val="00B0F0"/>
                </a:solidFill>
                <a:ea typeface="+mj-lt"/>
                <a:cs typeface="+mj-lt"/>
              </a:rPr>
              <a:t>What does this data tell us?</a:t>
            </a:r>
          </a:p>
        </p:txBody>
      </p:sp>
    </p:spTree>
    <p:extLst>
      <p:ext uri="{BB962C8B-B14F-4D97-AF65-F5344CB8AC3E}">
        <p14:creationId xmlns:p14="http://schemas.microsoft.com/office/powerpoint/2010/main" val="249419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EC784-6067-26EE-7E09-E423934807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DD445F-265C-8004-9F49-5DA7690D4D54}"/>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9600" b="1">
                <a:solidFill>
                  <a:schemeClr val="accent3">
                    <a:lumMod val="60000"/>
                    <a:lumOff val="40000"/>
                  </a:schemeClr>
                </a:solidFill>
                <a:ea typeface="+mj-lt"/>
                <a:cs typeface="+mj-lt"/>
              </a:rPr>
              <a:t>Avocados</a:t>
            </a:r>
            <a:endParaRPr lang="en-US" sz="9600">
              <a:solidFill>
                <a:schemeClr val="accent3">
                  <a:lumMod val="60000"/>
                  <a:lumOff val="40000"/>
                </a:schemeClr>
              </a:solidFill>
            </a:endParaRPr>
          </a:p>
        </p:txBody>
      </p:sp>
      <p:pic>
        <p:nvPicPr>
          <p:cNvPr id="4" name="Picture 3" descr="Avocado PNG, Avocado Fruit Transparent Clipart Download - Free Transparent  PNG Logos">
            <a:extLst>
              <a:ext uri="{FF2B5EF4-FFF2-40B4-BE49-F238E27FC236}">
                <a16:creationId xmlns:a16="http://schemas.microsoft.com/office/drawing/2014/main" id="{63D07FDA-E6AA-7C8D-55BA-900BDDC4785C}"/>
              </a:ext>
            </a:extLst>
          </p:cNvPr>
          <p:cNvPicPr>
            <a:picLocks noChangeAspect="1"/>
          </p:cNvPicPr>
          <p:nvPr/>
        </p:nvPicPr>
        <p:blipFill>
          <a:blip r:embed="rId2"/>
          <a:stretch>
            <a:fillRect/>
          </a:stretch>
        </p:blipFill>
        <p:spPr>
          <a:xfrm>
            <a:off x="559614" y="594297"/>
            <a:ext cx="2229826" cy="2229011"/>
          </a:xfrm>
          <a:prstGeom prst="rect">
            <a:avLst/>
          </a:prstGeom>
        </p:spPr>
      </p:pic>
      <p:pic>
        <p:nvPicPr>
          <p:cNvPr id="6" name="Picture 5" descr="Many avocados PNG transparent image download, size: 2048x2048px">
            <a:extLst>
              <a:ext uri="{FF2B5EF4-FFF2-40B4-BE49-F238E27FC236}">
                <a16:creationId xmlns:a16="http://schemas.microsoft.com/office/drawing/2014/main" id="{B2A9E26E-D853-4B58-5726-56C6F44178E9}"/>
              </a:ext>
            </a:extLst>
          </p:cNvPr>
          <p:cNvPicPr>
            <a:picLocks noChangeAspect="1"/>
          </p:cNvPicPr>
          <p:nvPr/>
        </p:nvPicPr>
        <p:blipFill>
          <a:blip r:embed="rId3"/>
          <a:stretch>
            <a:fillRect/>
          </a:stretch>
        </p:blipFill>
        <p:spPr>
          <a:xfrm>
            <a:off x="182032" y="3579610"/>
            <a:ext cx="3306883" cy="3275133"/>
          </a:xfrm>
          <a:prstGeom prst="rect">
            <a:avLst/>
          </a:prstGeom>
        </p:spPr>
      </p:pic>
      <p:pic>
        <p:nvPicPr>
          <p:cNvPr id="8" name="Picture 7" descr="File:Avocado.png - Wikimedia Commons">
            <a:extLst>
              <a:ext uri="{FF2B5EF4-FFF2-40B4-BE49-F238E27FC236}">
                <a16:creationId xmlns:a16="http://schemas.microsoft.com/office/drawing/2014/main" id="{9228042E-7BD8-EA21-9E4F-F02968AC5308}"/>
              </a:ext>
            </a:extLst>
          </p:cNvPr>
          <p:cNvPicPr>
            <a:picLocks noChangeAspect="1"/>
          </p:cNvPicPr>
          <p:nvPr/>
        </p:nvPicPr>
        <p:blipFill>
          <a:blip r:embed="rId4"/>
          <a:stretch>
            <a:fillRect/>
          </a:stretch>
        </p:blipFill>
        <p:spPr>
          <a:xfrm rot="-2700000">
            <a:off x="8801263" y="592667"/>
            <a:ext cx="2780974" cy="1839057"/>
          </a:xfrm>
          <a:prstGeom prst="rect">
            <a:avLst/>
          </a:prstGeom>
        </p:spPr>
      </p:pic>
      <p:pic>
        <p:nvPicPr>
          <p:cNvPr id="10" name="Picture 9" descr="avocado png transparent background 29228912 PNG">
            <a:extLst>
              <a:ext uri="{FF2B5EF4-FFF2-40B4-BE49-F238E27FC236}">
                <a16:creationId xmlns:a16="http://schemas.microsoft.com/office/drawing/2014/main" id="{9EA49E19-ADE0-56F2-2B43-92EE5176FC5D}"/>
              </a:ext>
            </a:extLst>
          </p:cNvPr>
          <p:cNvPicPr>
            <a:picLocks noChangeAspect="1"/>
          </p:cNvPicPr>
          <p:nvPr/>
        </p:nvPicPr>
        <p:blipFill>
          <a:blip r:embed="rId5"/>
          <a:stretch>
            <a:fillRect/>
          </a:stretch>
        </p:blipFill>
        <p:spPr>
          <a:xfrm>
            <a:off x="8177009" y="4111868"/>
            <a:ext cx="3753499" cy="2529742"/>
          </a:xfrm>
          <a:prstGeom prst="rect">
            <a:avLst/>
          </a:prstGeom>
        </p:spPr>
      </p:pic>
    </p:spTree>
    <p:extLst>
      <p:ext uri="{BB962C8B-B14F-4D97-AF65-F5344CB8AC3E}">
        <p14:creationId xmlns:p14="http://schemas.microsoft.com/office/powerpoint/2010/main" val="3024015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3987" y="2159"/>
            <a:ext cx="11820768" cy="6851323"/>
          </a:xfrm>
        </p:spPr>
        <p:txBody>
          <a:bodyPr vert="horz" lIns="91440" tIns="45720" rIns="91440" bIns="45720" rtlCol="0" anchor="ctr">
            <a:noAutofit/>
          </a:bodyPr>
          <a:lstStyle/>
          <a:p>
            <a:r>
              <a:rPr lang="en-US" sz="3200">
                <a:solidFill>
                  <a:schemeClr val="accent6"/>
                </a:solidFill>
                <a:ea typeface="+mj-lt"/>
                <a:cs typeface="+mj-lt"/>
              </a:rPr>
              <a:t>“California stands alone as a state that requires agricultural workers be paid the local or federal minimum wage, whichever is higher, and also be paid overtime. California’s state minimum wage is currently </a:t>
            </a:r>
            <a:br>
              <a:rPr lang="en-US" sz="3200">
                <a:ea typeface="+mj-lt"/>
                <a:cs typeface="+mj-lt"/>
              </a:rPr>
            </a:br>
            <a:r>
              <a:rPr lang="en-US" sz="3200" b="1">
                <a:solidFill>
                  <a:schemeClr val="accent6">
                    <a:lumMod val="76000"/>
                  </a:schemeClr>
                </a:solidFill>
                <a:ea typeface="+mj-lt"/>
                <a:cs typeface="+mj-lt"/>
              </a:rPr>
              <a:t>$16.90 per hour</a:t>
            </a:r>
            <a:r>
              <a:rPr lang="en-US" sz="3200">
                <a:solidFill>
                  <a:schemeClr val="accent6"/>
                </a:solidFill>
                <a:ea typeface="+mj-lt"/>
                <a:cs typeface="+mj-lt"/>
              </a:rPr>
              <a:t>, which is more than double the current federal minimum wage rate of </a:t>
            </a:r>
            <a:r>
              <a:rPr lang="en-US" sz="3200" b="1">
                <a:solidFill>
                  <a:schemeClr val="accent6">
                    <a:lumMod val="76000"/>
                  </a:schemeClr>
                </a:solidFill>
                <a:ea typeface="+mj-lt"/>
                <a:cs typeface="+mj-lt"/>
              </a:rPr>
              <a:t>$7.25</a:t>
            </a:r>
            <a:r>
              <a:rPr lang="en-US" sz="3200">
                <a:solidFill>
                  <a:schemeClr val="accent6"/>
                </a:solidFill>
                <a:ea typeface="+mj-lt"/>
                <a:cs typeface="+mj-lt"/>
              </a:rPr>
              <a:t>.</a:t>
            </a:r>
            <a:br>
              <a:rPr lang="en-US" sz="3200">
                <a:ea typeface="+mj-lt"/>
                <a:cs typeface="+mj-lt"/>
              </a:rPr>
            </a:br>
            <a:br>
              <a:rPr lang="en-US" sz="3200">
                <a:ea typeface="+mj-lt"/>
                <a:cs typeface="+mj-lt"/>
              </a:rPr>
            </a:br>
            <a:r>
              <a:rPr lang="en-US" sz="3200">
                <a:solidFill>
                  <a:schemeClr val="accent6"/>
                </a:solidFill>
                <a:ea typeface="+mj-lt"/>
                <a:cs typeface="+mj-lt"/>
              </a:rPr>
              <a:t>California agricultural workers are better paid and additionally protected by the state requirement that workers be paid overtime after ten hours of work in a day or for the first eight hours on the seventh consecutive day of work in a workweek. California is also unique in requiring that agricultural employees be paid double time for all hours of work in excess of eight on the seventh day of work in a workweek.”</a:t>
            </a:r>
            <a:br>
              <a:rPr lang="en-US"/>
            </a:br>
            <a:br>
              <a:rPr lang="en-US"/>
            </a:br>
            <a:r>
              <a:rPr lang="en-US" sz="1800">
                <a:solidFill>
                  <a:schemeClr val="accent6"/>
                </a:solidFill>
              </a:rPr>
              <a:t>-California Avocado Commission</a:t>
            </a:r>
          </a:p>
        </p:txBody>
      </p:sp>
    </p:spTree>
    <p:extLst>
      <p:ext uri="{BB962C8B-B14F-4D97-AF65-F5344CB8AC3E}">
        <p14:creationId xmlns:p14="http://schemas.microsoft.com/office/powerpoint/2010/main" val="109857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943E9-8258-4F09-AFD0-03A6007447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7F3DF-96DF-79D7-D758-CDF506C32FE8}"/>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4400">
                <a:solidFill>
                  <a:schemeClr val="accent6"/>
                </a:solidFill>
                <a:ea typeface="+mj-lt"/>
                <a:cs typeface="+mj-lt"/>
              </a:rPr>
              <a:t>“The use of farm labor contractors is governed by both federal and state regulation. California has stringent requirements around hiring to </a:t>
            </a:r>
            <a:r>
              <a:rPr lang="en-US" sz="4400" b="1">
                <a:solidFill>
                  <a:schemeClr val="accent6">
                    <a:lumMod val="76000"/>
                  </a:schemeClr>
                </a:solidFill>
                <a:ea typeface="+mj-lt"/>
                <a:cs typeface="+mj-lt"/>
              </a:rPr>
              <a:t>prevent</a:t>
            </a:r>
            <a:r>
              <a:rPr lang="en-US" sz="4400">
                <a:solidFill>
                  <a:schemeClr val="accent6"/>
                </a:solidFill>
                <a:ea typeface="+mj-lt"/>
                <a:cs typeface="+mj-lt"/>
              </a:rPr>
              <a:t> conditions such as </a:t>
            </a:r>
            <a:r>
              <a:rPr lang="en-US" sz="4400" b="1">
                <a:solidFill>
                  <a:schemeClr val="accent6">
                    <a:lumMod val="76000"/>
                  </a:schemeClr>
                </a:solidFill>
                <a:ea typeface="+mj-lt"/>
                <a:cs typeface="+mj-lt"/>
              </a:rPr>
              <a:t>indentured labor, fee-for-work, or illegal payroll deductions for costs</a:t>
            </a:r>
            <a:r>
              <a:rPr lang="en-US" sz="4400">
                <a:solidFill>
                  <a:schemeClr val="accent6"/>
                </a:solidFill>
                <a:ea typeface="+mj-lt"/>
                <a:cs typeface="+mj-lt"/>
              </a:rPr>
              <a:t> such as uniforms, damaged safety equipment or losses resulting from an employee’s work. These laws exceed federal requirements.”</a:t>
            </a:r>
            <a:br>
              <a:rPr lang="en-US" sz="4400"/>
            </a:br>
            <a:br>
              <a:rPr lang="en-US"/>
            </a:br>
            <a:r>
              <a:rPr lang="en-US" sz="1800">
                <a:solidFill>
                  <a:schemeClr val="accent6"/>
                </a:solidFill>
              </a:rPr>
              <a:t>-California Avocado Commission</a:t>
            </a:r>
          </a:p>
        </p:txBody>
      </p:sp>
    </p:spTree>
    <p:extLst>
      <p:ext uri="{BB962C8B-B14F-4D97-AF65-F5344CB8AC3E}">
        <p14:creationId xmlns:p14="http://schemas.microsoft.com/office/powerpoint/2010/main" val="2089956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60644-7236-6ACF-0682-49EE21352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4D83B7-C08C-C7F2-795B-3BF95D7C70DB}"/>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8000">
                <a:solidFill>
                  <a:schemeClr val="accent6"/>
                </a:solidFill>
                <a:ea typeface="+mj-lt"/>
                <a:cs typeface="+mj-lt"/>
              </a:rPr>
              <a:t>A single avocado takes</a:t>
            </a:r>
            <a:br>
              <a:rPr lang="en-US" sz="8000">
                <a:ea typeface="+mj-lt"/>
                <a:cs typeface="+mj-lt"/>
              </a:rPr>
            </a:br>
            <a:r>
              <a:rPr lang="en-US" sz="8000" b="1">
                <a:solidFill>
                  <a:schemeClr val="accent6">
                    <a:lumMod val="76000"/>
                  </a:schemeClr>
                </a:solidFill>
                <a:ea typeface="+mj-lt"/>
                <a:cs typeface="+mj-lt"/>
              </a:rPr>
              <a:t>14 – 18 months</a:t>
            </a:r>
            <a:br>
              <a:rPr lang="en-US" sz="8000" b="1">
                <a:ea typeface="+mj-lt"/>
                <a:cs typeface="+mj-lt"/>
              </a:rPr>
            </a:br>
            <a:r>
              <a:rPr lang="en-US" sz="8000">
                <a:solidFill>
                  <a:schemeClr val="accent6"/>
                </a:solidFill>
                <a:ea typeface="+mj-lt"/>
                <a:cs typeface="+mj-lt"/>
              </a:rPr>
              <a:t>to grow.</a:t>
            </a:r>
            <a:br>
              <a:rPr lang="en-US" sz="4400">
                <a:ea typeface="+mj-lt"/>
                <a:cs typeface="+mj-lt"/>
              </a:rPr>
            </a:br>
            <a:br>
              <a:rPr lang="en-US" sz="4400">
                <a:ea typeface="+mj-lt"/>
                <a:cs typeface="+mj-lt"/>
              </a:rPr>
            </a:br>
            <a:r>
              <a:rPr lang="en-US" sz="1800">
                <a:solidFill>
                  <a:schemeClr val="accent6"/>
                </a:solidFill>
                <a:ea typeface="+mj-lt"/>
                <a:cs typeface="+mj-lt"/>
              </a:rPr>
              <a:t>-California</a:t>
            </a:r>
            <a:r>
              <a:rPr lang="en-US" sz="1800">
                <a:solidFill>
                  <a:schemeClr val="accent6"/>
                </a:solidFill>
              </a:rPr>
              <a:t> Avocado Commission</a:t>
            </a:r>
            <a:endParaRPr lang="en-US">
              <a:solidFill>
                <a:schemeClr val="accent6"/>
              </a:solidFill>
            </a:endParaRPr>
          </a:p>
        </p:txBody>
      </p:sp>
    </p:spTree>
    <p:extLst>
      <p:ext uri="{BB962C8B-B14F-4D97-AF65-F5344CB8AC3E}">
        <p14:creationId xmlns:p14="http://schemas.microsoft.com/office/powerpoint/2010/main" val="2454682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A3DD1-01E8-C385-5AFA-80A261A07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899472-BCCA-4F53-B45D-DBDF0DC71BCB}"/>
              </a:ext>
            </a:extLst>
          </p:cNvPr>
          <p:cNvSpPr>
            <a:spLocks noGrp="1"/>
          </p:cNvSpPr>
          <p:nvPr>
            <p:ph type="ctrTitle"/>
          </p:nvPr>
        </p:nvSpPr>
        <p:spPr>
          <a:xfrm>
            <a:off x="522654" y="2159"/>
            <a:ext cx="11143435" cy="6851323"/>
          </a:xfrm>
        </p:spPr>
        <p:txBody>
          <a:bodyPr vert="horz" lIns="91440" tIns="45720" rIns="91440" bIns="45720" rtlCol="0" anchor="ctr">
            <a:noAutofit/>
          </a:bodyPr>
          <a:lstStyle/>
          <a:p>
            <a:pPr marL="457200" indent="-457200" algn="l">
              <a:spcBef>
                <a:spcPts val="0"/>
              </a:spcBef>
            </a:pPr>
            <a:r>
              <a:rPr lang="en-US" sz="4400">
                <a:solidFill>
                  <a:srgbClr val="000000"/>
                </a:solidFill>
                <a:highlight>
                  <a:srgbClr val="FFFFFF"/>
                </a:highlight>
                <a:latin typeface="Times New Roman"/>
                <a:ea typeface="+mj-lt"/>
                <a:cs typeface="Times New Roman"/>
              </a:rPr>
              <a:t>California Avocado Commission. (2024, September 24). What Makes California Avocados Ethically Sourced?. </a:t>
            </a:r>
            <a:r>
              <a:rPr lang="en-US" sz="4400" i="1">
                <a:solidFill>
                  <a:srgbClr val="000000"/>
                </a:solidFill>
                <a:highlight>
                  <a:srgbClr val="FFFFFF"/>
                </a:highlight>
                <a:latin typeface="Times New Roman"/>
                <a:ea typeface="+mj-lt"/>
                <a:cs typeface="Times New Roman"/>
              </a:rPr>
              <a:t>California Avocados</a:t>
            </a:r>
            <a:r>
              <a:rPr lang="en-US" sz="4400">
                <a:solidFill>
                  <a:srgbClr val="000000"/>
                </a:solidFill>
                <a:highlight>
                  <a:srgbClr val="FFFFFF"/>
                </a:highlight>
                <a:latin typeface="Times New Roman"/>
                <a:ea typeface="+mj-lt"/>
                <a:cs typeface="Times New Roman"/>
              </a:rPr>
              <a:t>. </a:t>
            </a:r>
            <a:r>
              <a:rPr lang="en-US" sz="4400">
                <a:solidFill>
                  <a:srgbClr val="990000"/>
                </a:solidFill>
                <a:highlight>
                  <a:srgbClr val="FFFFFF"/>
                </a:highlight>
                <a:latin typeface="Times New Roman"/>
                <a:ea typeface="+mj-lt"/>
                <a:cs typeface="Times New Roman"/>
                <a:hlinkClick r:id="rId2"/>
              </a:rPr>
              <a:t>https://californiaavocado.com/sustainability/ethically-sourced/</a:t>
            </a:r>
            <a:endParaRPr lang="en-US" sz="4400">
              <a:solidFill>
                <a:srgbClr val="990000"/>
              </a:solidFill>
              <a:ea typeface="+mj-lt"/>
              <a:cs typeface="+mj-lt"/>
              <a:hlinkClick r:id="rId2"/>
            </a:endParaRPr>
          </a:p>
        </p:txBody>
      </p:sp>
    </p:spTree>
    <p:extLst>
      <p:ext uri="{BB962C8B-B14F-4D97-AF65-F5344CB8AC3E}">
        <p14:creationId xmlns:p14="http://schemas.microsoft.com/office/powerpoint/2010/main" val="653335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0C409-2154-DD50-5269-F9AFFA656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54AE4-CB9C-3B23-CD44-E2AD7892D355}"/>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6900" b="1">
                <a:solidFill>
                  <a:schemeClr val="accent6">
                    <a:lumMod val="76000"/>
                  </a:schemeClr>
                </a:solidFill>
                <a:ea typeface="+mj-lt"/>
                <a:cs typeface="+mj-lt"/>
              </a:rPr>
              <a:t>Reminder: Consider the Source</a:t>
            </a:r>
            <a:br>
              <a:rPr lang="en-US" sz="6900" b="1">
                <a:ea typeface="+mj-lt"/>
                <a:cs typeface="+mj-lt"/>
              </a:rPr>
            </a:br>
            <a:br>
              <a:rPr lang="en-US" sz="4400">
                <a:ea typeface="+mj-lt"/>
                <a:cs typeface="+mj-lt"/>
              </a:rPr>
            </a:br>
            <a:r>
              <a:rPr lang="en-US" sz="4800">
                <a:solidFill>
                  <a:schemeClr val="accent6"/>
                </a:solidFill>
                <a:ea typeface="+mj-lt"/>
                <a:cs typeface="+mj-lt"/>
              </a:rPr>
              <a:t>How might the goals of the</a:t>
            </a:r>
            <a:br>
              <a:rPr lang="en-US" sz="4800">
                <a:ea typeface="+mj-lt"/>
                <a:cs typeface="+mj-lt"/>
              </a:rPr>
            </a:br>
            <a:r>
              <a:rPr lang="en-US" sz="4800" b="1">
                <a:solidFill>
                  <a:schemeClr val="accent6">
                    <a:lumMod val="76000"/>
                  </a:schemeClr>
                </a:solidFill>
                <a:ea typeface="+mj-lt"/>
                <a:cs typeface="+mj-lt"/>
              </a:rPr>
              <a:t>California Avocado Commission</a:t>
            </a:r>
            <a:br>
              <a:rPr lang="en-US" sz="4800" b="1">
                <a:ea typeface="+mj-lt"/>
                <a:cs typeface="+mj-lt"/>
              </a:rPr>
            </a:br>
            <a:r>
              <a:rPr lang="en-US" sz="4800">
                <a:solidFill>
                  <a:schemeClr val="accent6"/>
                </a:solidFill>
                <a:ea typeface="+mj-lt"/>
                <a:cs typeface="+mj-lt"/>
              </a:rPr>
              <a:t>influence the information they choose to share on their website,</a:t>
            </a:r>
            <a:br>
              <a:rPr lang="en-US" sz="4800">
                <a:ea typeface="+mj-lt"/>
                <a:cs typeface="+mj-lt"/>
              </a:rPr>
            </a:br>
            <a:r>
              <a:rPr lang="en-US" sz="4800">
                <a:solidFill>
                  <a:schemeClr val="accent6"/>
                </a:solidFill>
                <a:ea typeface="+mj-lt"/>
                <a:cs typeface="+mj-lt"/>
              </a:rPr>
              <a:t>and the manner in which they do so?</a:t>
            </a:r>
          </a:p>
        </p:txBody>
      </p:sp>
    </p:spTree>
    <p:extLst>
      <p:ext uri="{BB962C8B-B14F-4D97-AF65-F5344CB8AC3E}">
        <p14:creationId xmlns:p14="http://schemas.microsoft.com/office/powerpoint/2010/main" val="2548219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D7758-E6D9-2045-6C61-DAB4851791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B5BC7-CCB2-4171-53F5-51C48D858975}"/>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6900" b="1">
                <a:solidFill>
                  <a:schemeClr val="accent6">
                    <a:lumMod val="76000"/>
                  </a:schemeClr>
                </a:solidFill>
                <a:ea typeface="+mj-lt"/>
                <a:cs typeface="+mj-lt"/>
              </a:rPr>
              <a:t>Critical Thinking: Read Between the Lines</a:t>
            </a:r>
            <a:br>
              <a:rPr lang="en-US" sz="6900" b="1">
                <a:solidFill>
                  <a:schemeClr val="accent6">
                    <a:lumMod val="76000"/>
                  </a:schemeClr>
                </a:solidFill>
                <a:ea typeface="+mj-lt"/>
                <a:cs typeface="+mj-lt"/>
              </a:rPr>
            </a:br>
            <a:br>
              <a:rPr lang="en-US" sz="4400">
                <a:ea typeface="+mj-lt"/>
                <a:cs typeface="+mj-lt"/>
              </a:rPr>
            </a:br>
            <a:r>
              <a:rPr lang="en-US" sz="4800">
                <a:solidFill>
                  <a:schemeClr val="accent6"/>
                </a:solidFill>
                <a:ea typeface="+mj-lt"/>
                <a:cs typeface="+mj-lt"/>
              </a:rPr>
              <a:t>Why did the </a:t>
            </a:r>
            <a:r>
              <a:rPr lang="en-US" sz="4800" b="1">
                <a:solidFill>
                  <a:schemeClr val="accent6">
                    <a:lumMod val="76000"/>
                  </a:schemeClr>
                </a:solidFill>
                <a:ea typeface="+mj-lt"/>
                <a:cs typeface="+mj-lt"/>
              </a:rPr>
              <a:t>California Avocado Commission</a:t>
            </a:r>
            <a:r>
              <a:rPr lang="en-US" sz="4800">
                <a:solidFill>
                  <a:schemeClr val="accent6"/>
                </a:solidFill>
                <a:ea typeface="+mj-lt"/>
                <a:cs typeface="+mj-lt"/>
              </a:rPr>
              <a:t> feel the need to share this information on their website?</a:t>
            </a:r>
          </a:p>
        </p:txBody>
      </p:sp>
    </p:spTree>
    <p:extLst>
      <p:ext uri="{BB962C8B-B14F-4D97-AF65-F5344CB8AC3E}">
        <p14:creationId xmlns:p14="http://schemas.microsoft.com/office/powerpoint/2010/main" val="2854527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947DB-8B66-732A-CECF-A254FDC4DC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8BBB30-7EBA-C43C-20CA-484F88DEF64F}"/>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8000">
                <a:solidFill>
                  <a:schemeClr val="accent6">
                    <a:lumMod val="76000"/>
                  </a:schemeClr>
                </a:solidFill>
                <a:ea typeface="+mj-lt"/>
                <a:cs typeface="+mj-lt"/>
              </a:rPr>
              <a:t>Avocados are known as</a:t>
            </a:r>
            <a:br>
              <a:rPr lang="en-US" sz="8000">
                <a:solidFill>
                  <a:schemeClr val="accent6">
                    <a:lumMod val="76000"/>
                  </a:schemeClr>
                </a:solidFill>
                <a:ea typeface="+mj-lt"/>
                <a:cs typeface="+mj-lt"/>
              </a:rPr>
            </a:br>
            <a:r>
              <a:rPr lang="en-US" sz="8000" b="1" err="1">
                <a:solidFill>
                  <a:schemeClr val="accent3">
                    <a:lumMod val="60000"/>
                    <a:lumOff val="40000"/>
                  </a:schemeClr>
                </a:solidFill>
                <a:ea typeface="+mj-lt"/>
                <a:cs typeface="+mj-lt"/>
              </a:rPr>
              <a:t>oro</a:t>
            </a:r>
            <a:r>
              <a:rPr lang="en-US" sz="8000" b="1">
                <a:solidFill>
                  <a:schemeClr val="accent3">
                    <a:lumMod val="60000"/>
                    <a:lumOff val="40000"/>
                  </a:schemeClr>
                </a:solidFill>
                <a:ea typeface="+mj-lt"/>
                <a:cs typeface="+mj-lt"/>
              </a:rPr>
              <a:t> </a:t>
            </a:r>
            <a:r>
              <a:rPr lang="en-US" sz="8000" b="1" err="1">
                <a:solidFill>
                  <a:schemeClr val="accent3">
                    <a:lumMod val="60000"/>
                    <a:lumOff val="40000"/>
                  </a:schemeClr>
                </a:solidFill>
                <a:ea typeface="+mj-lt"/>
                <a:cs typeface="+mj-lt"/>
              </a:rPr>
              <a:t>verde</a:t>
            </a:r>
            <a:br>
              <a:rPr lang="en-US">
                <a:solidFill>
                  <a:schemeClr val="accent6">
                    <a:lumMod val="76000"/>
                  </a:schemeClr>
                </a:solidFill>
              </a:rPr>
            </a:br>
            <a:r>
              <a:rPr lang="en-US" sz="8000">
                <a:solidFill>
                  <a:schemeClr val="accent6">
                    <a:lumMod val="76000"/>
                  </a:schemeClr>
                </a:solidFill>
                <a:ea typeface="+mj-lt"/>
                <a:cs typeface="+mj-lt"/>
              </a:rPr>
              <a:t>or green gold</a:t>
            </a:r>
            <a:br>
              <a:rPr lang="en-US" sz="8000">
                <a:solidFill>
                  <a:schemeClr val="accent6">
                    <a:lumMod val="76000"/>
                  </a:schemeClr>
                </a:solidFill>
                <a:ea typeface="+mj-lt"/>
                <a:cs typeface="+mj-lt"/>
              </a:rPr>
            </a:br>
            <a:r>
              <a:rPr lang="en-US" sz="8000">
                <a:solidFill>
                  <a:schemeClr val="accent6">
                    <a:lumMod val="76000"/>
                  </a:schemeClr>
                </a:solidFill>
                <a:ea typeface="+mj-lt"/>
                <a:cs typeface="+mj-lt"/>
              </a:rPr>
              <a:t>due to how lucrative it is.</a:t>
            </a:r>
            <a:br>
              <a:rPr lang="en-US" sz="4400">
                <a:solidFill>
                  <a:schemeClr val="accent6">
                    <a:lumMod val="76000"/>
                  </a:schemeClr>
                </a:solidFill>
                <a:ea typeface="+mj-lt"/>
                <a:cs typeface="+mj-lt"/>
              </a:rPr>
            </a:br>
            <a:br>
              <a:rPr lang="en-US" sz="4400">
                <a:ea typeface="+mj-lt"/>
                <a:cs typeface="+mj-lt"/>
              </a:rPr>
            </a:br>
            <a:r>
              <a:rPr lang="en-US" sz="1800">
                <a:solidFill>
                  <a:schemeClr val="accent6"/>
                </a:solidFill>
                <a:ea typeface="+mj-lt"/>
                <a:cs typeface="+mj-lt"/>
              </a:rPr>
              <a:t>-Food</a:t>
            </a:r>
            <a:r>
              <a:rPr lang="en-US" sz="1800">
                <a:solidFill>
                  <a:schemeClr val="accent6"/>
                </a:solidFill>
              </a:rPr>
              <a:t> Empowerment Project</a:t>
            </a:r>
          </a:p>
        </p:txBody>
      </p:sp>
    </p:spTree>
    <p:extLst>
      <p:ext uri="{BB962C8B-B14F-4D97-AF65-F5344CB8AC3E}">
        <p14:creationId xmlns:p14="http://schemas.microsoft.com/office/powerpoint/2010/main" val="520182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C9B2C-50F6-6E57-B92E-2EB44179C0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6835A2-76D9-2BE5-740F-579B95ABBD5A}"/>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5400">
                <a:solidFill>
                  <a:schemeClr val="accent6">
                    <a:lumMod val="76000"/>
                  </a:schemeClr>
                </a:solidFill>
                <a:ea typeface="+mj-lt"/>
                <a:cs typeface="+mj-lt"/>
              </a:rPr>
              <a:t>“On one hand, growing avocados is so profitable that </a:t>
            </a:r>
            <a:r>
              <a:rPr lang="en-US" sz="5400" b="1">
                <a:solidFill>
                  <a:schemeClr val="accent3">
                    <a:lumMod val="60000"/>
                    <a:lumOff val="40000"/>
                  </a:schemeClr>
                </a:solidFill>
                <a:ea typeface="+mj-lt"/>
                <a:cs typeface="+mj-lt"/>
              </a:rPr>
              <a:t>a farmer with even a few acres of avocado trees earns enough to send his children to college or to buy a new pickup truck</a:t>
            </a:r>
            <a:r>
              <a:rPr lang="en-US" sz="5400">
                <a:solidFill>
                  <a:schemeClr val="accent6">
                    <a:lumMod val="76000"/>
                  </a:schemeClr>
                </a:solidFill>
                <a:ea typeface="+mj-lt"/>
                <a:cs typeface="+mj-lt"/>
              </a:rPr>
              <a:t>, which is something that no other crop has been able to offer...”</a:t>
            </a:r>
            <a:br>
              <a:rPr lang="en-US" sz="5400">
                <a:solidFill>
                  <a:schemeClr val="accent6">
                    <a:lumMod val="76000"/>
                  </a:schemeClr>
                </a:solidFill>
                <a:ea typeface="+mj-lt"/>
                <a:cs typeface="+mj-lt"/>
              </a:rPr>
            </a:br>
            <a:br>
              <a:rPr lang="en-US" sz="5400">
                <a:ea typeface="+mj-lt"/>
                <a:cs typeface="+mj-lt"/>
              </a:rPr>
            </a:br>
            <a:r>
              <a:rPr lang="en-US" sz="1800">
                <a:solidFill>
                  <a:schemeClr val="accent6">
                    <a:lumMod val="76000"/>
                  </a:schemeClr>
                </a:solidFill>
              </a:rPr>
              <a:t>-Food Empowerment Project</a:t>
            </a:r>
          </a:p>
        </p:txBody>
      </p:sp>
    </p:spTree>
    <p:extLst>
      <p:ext uri="{BB962C8B-B14F-4D97-AF65-F5344CB8AC3E}">
        <p14:creationId xmlns:p14="http://schemas.microsoft.com/office/powerpoint/2010/main" val="2328491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AAF53-4BFD-EB43-6372-DD02886D30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A15BF-D125-3A95-DA49-2F3E971CCFFA}"/>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6600">
                <a:solidFill>
                  <a:schemeClr val="accent6">
                    <a:lumMod val="76000"/>
                  </a:schemeClr>
                </a:solidFill>
                <a:ea typeface="+mj-lt"/>
                <a:cs typeface="+mj-lt"/>
              </a:rPr>
              <a:t>“On the other hand, the economic success of avocado production—valued at </a:t>
            </a:r>
            <a:r>
              <a:rPr lang="en-US" sz="6600" b="1">
                <a:solidFill>
                  <a:schemeClr val="accent3">
                    <a:lumMod val="60000"/>
                    <a:lumOff val="40000"/>
                  </a:schemeClr>
                </a:solidFill>
                <a:ea typeface="+mj-lt"/>
                <a:cs typeface="+mj-lt"/>
              </a:rPr>
              <a:t>$3 billion annually</a:t>
            </a:r>
            <a:r>
              <a:rPr lang="en-US" sz="6600">
                <a:solidFill>
                  <a:schemeClr val="accent6">
                    <a:lumMod val="76000"/>
                  </a:schemeClr>
                </a:solidFill>
                <a:ea typeface="+mj-lt"/>
                <a:cs typeface="+mj-lt"/>
              </a:rPr>
              <a:t>...has attracted the attention of the country’s </a:t>
            </a:r>
            <a:r>
              <a:rPr lang="en-US" sz="6600" b="1">
                <a:solidFill>
                  <a:schemeClr val="accent3">
                    <a:lumMod val="60000"/>
                    <a:lumOff val="40000"/>
                  </a:schemeClr>
                </a:solidFill>
                <a:ea typeface="+mj-lt"/>
                <a:cs typeface="+mj-lt"/>
              </a:rPr>
              <a:t>cartels</a:t>
            </a:r>
            <a:r>
              <a:rPr lang="en-US" sz="6600">
                <a:solidFill>
                  <a:schemeClr val="accent6">
                    <a:lumMod val="76000"/>
                  </a:schemeClr>
                </a:solidFill>
                <a:ea typeface="+mj-lt"/>
                <a:cs typeface="+mj-lt"/>
              </a:rPr>
              <a:t>.”</a:t>
            </a:r>
            <a:br>
              <a:rPr lang="en-US" sz="6600">
                <a:ea typeface="+mj-lt"/>
                <a:cs typeface="+mj-lt"/>
              </a:rPr>
            </a:br>
            <a:br>
              <a:rPr lang="en-US" sz="5400">
                <a:ea typeface="+mj-lt"/>
                <a:cs typeface="+mj-lt"/>
              </a:rPr>
            </a:br>
            <a:r>
              <a:rPr lang="en-US" sz="1800">
                <a:solidFill>
                  <a:schemeClr val="accent6">
                    <a:lumMod val="76000"/>
                  </a:schemeClr>
                </a:solidFill>
              </a:rPr>
              <a:t>-Food Empowerment Project</a:t>
            </a:r>
          </a:p>
        </p:txBody>
      </p:sp>
    </p:spTree>
    <p:extLst>
      <p:ext uri="{BB962C8B-B14F-4D97-AF65-F5344CB8AC3E}">
        <p14:creationId xmlns:p14="http://schemas.microsoft.com/office/powerpoint/2010/main" val="2780514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12351-CAC4-FCF3-A17D-50CFCEEAD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AADBD4-CEAB-A0F8-CEA0-81DAB044E2CC}"/>
              </a:ext>
            </a:extLst>
          </p:cNvPr>
          <p:cNvSpPr>
            <a:spLocks noGrp="1"/>
          </p:cNvSpPr>
          <p:nvPr>
            <p:ph type="ctrTitle"/>
          </p:nvPr>
        </p:nvSpPr>
        <p:spPr>
          <a:xfrm>
            <a:off x="183987" y="192659"/>
            <a:ext cx="11820768" cy="1961823"/>
          </a:xfrm>
        </p:spPr>
        <p:txBody>
          <a:bodyPr vert="horz" lIns="91440" tIns="45720" rIns="91440" bIns="45720" rtlCol="0" anchor="ctr">
            <a:noAutofit/>
          </a:bodyPr>
          <a:lstStyle/>
          <a:p>
            <a:pPr algn="l"/>
            <a:r>
              <a:rPr lang="en-US" sz="6600" b="1">
                <a:solidFill>
                  <a:schemeClr val="accent3">
                    <a:lumMod val="60000"/>
                    <a:lumOff val="40000"/>
                  </a:schemeClr>
                </a:solidFill>
                <a:ea typeface="+mj-lt"/>
                <a:cs typeface="+mj-lt"/>
              </a:rPr>
              <a:t>Examples of tactics used by cartels:</a:t>
            </a:r>
            <a:endParaRPr lang="en-US" b="1">
              <a:solidFill>
                <a:schemeClr val="accent3">
                  <a:lumMod val="60000"/>
                  <a:lumOff val="40000"/>
                </a:schemeClr>
              </a:solidFill>
            </a:endParaRPr>
          </a:p>
        </p:txBody>
      </p:sp>
      <p:sp>
        <p:nvSpPr>
          <p:cNvPr id="4" name="Title 1">
            <a:extLst>
              <a:ext uri="{FF2B5EF4-FFF2-40B4-BE49-F238E27FC236}">
                <a16:creationId xmlns:a16="http://schemas.microsoft.com/office/drawing/2014/main" id="{04F5B2A9-889E-149D-16E2-AD95E6EE3D3E}"/>
              </a:ext>
            </a:extLst>
          </p:cNvPr>
          <p:cNvSpPr txBox="1">
            <a:spLocks/>
          </p:cNvSpPr>
          <p:nvPr/>
        </p:nvSpPr>
        <p:spPr>
          <a:xfrm>
            <a:off x="188220" y="1837310"/>
            <a:ext cx="11820768" cy="461823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Arial"/>
              <a:buChar char="•"/>
            </a:pPr>
            <a:r>
              <a:rPr lang="en-US" sz="4800">
                <a:solidFill>
                  <a:schemeClr val="accent6">
                    <a:lumMod val="76000"/>
                  </a:schemeClr>
                </a:solidFill>
              </a:rPr>
              <a:t>Seizing plantations</a:t>
            </a:r>
          </a:p>
          <a:p>
            <a:pPr marL="857250" indent="-857250" algn="l">
              <a:buFont typeface="Arial"/>
              <a:buChar char="•"/>
            </a:pPr>
            <a:r>
              <a:rPr lang="en-US" sz="4800">
                <a:solidFill>
                  <a:schemeClr val="accent6">
                    <a:lumMod val="76000"/>
                  </a:schemeClr>
                </a:solidFill>
              </a:rPr>
              <a:t>Cutting down forests to start orchards</a:t>
            </a:r>
          </a:p>
          <a:p>
            <a:pPr marL="857250" indent="-857250" algn="l">
              <a:buFont typeface="Arial"/>
              <a:buChar char="•"/>
            </a:pPr>
            <a:r>
              <a:rPr lang="en-US" sz="4800">
                <a:solidFill>
                  <a:schemeClr val="accent6">
                    <a:lumMod val="76000"/>
                  </a:schemeClr>
                </a:solidFill>
              </a:rPr>
              <a:t>Demanding farmers pay "protection fees"</a:t>
            </a:r>
          </a:p>
          <a:p>
            <a:pPr marL="857250" indent="-857250" algn="l">
              <a:buFont typeface="Arial"/>
              <a:buChar char="•"/>
            </a:pPr>
            <a:r>
              <a:rPr lang="en-US" sz="4800">
                <a:solidFill>
                  <a:schemeClr val="accent6">
                    <a:lumMod val="76000"/>
                  </a:schemeClr>
                </a:solidFill>
              </a:rPr>
              <a:t>Theft of avocados in transit</a:t>
            </a:r>
          </a:p>
          <a:p>
            <a:pPr marL="857250" indent="-857250" algn="l">
              <a:buFont typeface="Arial"/>
              <a:buChar char="•"/>
            </a:pPr>
            <a:r>
              <a:rPr lang="en-US" sz="4800">
                <a:solidFill>
                  <a:schemeClr val="accent6">
                    <a:lumMod val="76000"/>
                  </a:schemeClr>
                </a:solidFill>
              </a:rPr>
              <a:t>Farmers forced to work without pay</a:t>
            </a:r>
          </a:p>
          <a:p>
            <a:pPr marL="857250" indent="-857250" algn="l">
              <a:buFont typeface="Arial"/>
              <a:buChar char="•"/>
            </a:pPr>
            <a:r>
              <a:rPr lang="en-US" sz="4800">
                <a:solidFill>
                  <a:schemeClr val="accent6">
                    <a:lumMod val="76000"/>
                  </a:schemeClr>
                </a:solidFill>
              </a:rPr>
              <a:t>Violence or threat of violence</a:t>
            </a:r>
          </a:p>
        </p:txBody>
      </p:sp>
      <p:sp>
        <p:nvSpPr>
          <p:cNvPr id="6" name="Title 1">
            <a:extLst>
              <a:ext uri="{FF2B5EF4-FFF2-40B4-BE49-F238E27FC236}">
                <a16:creationId xmlns:a16="http://schemas.microsoft.com/office/drawing/2014/main" id="{A6D5BEE3-826D-11C8-5BEB-FCEC917AD373}"/>
              </a:ext>
            </a:extLst>
          </p:cNvPr>
          <p:cNvSpPr txBox="1">
            <a:spLocks/>
          </p:cNvSpPr>
          <p:nvPr/>
        </p:nvSpPr>
        <p:spPr>
          <a:xfrm>
            <a:off x="183987" y="6076992"/>
            <a:ext cx="11820768" cy="74474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a:solidFill>
                  <a:schemeClr val="accent6">
                    <a:lumMod val="76000"/>
                  </a:schemeClr>
                </a:solidFill>
              </a:rPr>
              <a:t>-Food Empowerment Project</a:t>
            </a:r>
          </a:p>
        </p:txBody>
      </p:sp>
    </p:spTree>
    <p:extLst>
      <p:ext uri="{BB962C8B-B14F-4D97-AF65-F5344CB8AC3E}">
        <p14:creationId xmlns:p14="http://schemas.microsoft.com/office/powerpoint/2010/main" val="558000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B956F-2DA0-565B-B818-0E069DAE91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B3C47-43BB-0499-9792-2595104FA92F}"/>
              </a:ext>
            </a:extLst>
          </p:cNvPr>
          <p:cNvSpPr>
            <a:spLocks noGrp="1"/>
          </p:cNvSpPr>
          <p:nvPr>
            <p:ph type="ctrTitle"/>
          </p:nvPr>
        </p:nvSpPr>
        <p:spPr>
          <a:xfrm>
            <a:off x="522654" y="2159"/>
            <a:ext cx="11143435" cy="6851323"/>
          </a:xfrm>
        </p:spPr>
        <p:txBody>
          <a:bodyPr vert="horz" lIns="91440" tIns="45720" rIns="91440" bIns="45720" rtlCol="0" anchor="ctr">
            <a:noAutofit/>
          </a:bodyPr>
          <a:lstStyle/>
          <a:p>
            <a:pPr marL="457200" indent="-457200" algn="l">
              <a:spcBef>
                <a:spcPts val="0"/>
              </a:spcBef>
            </a:pPr>
            <a:r>
              <a:rPr lang="en-US" sz="4400">
                <a:solidFill>
                  <a:srgbClr val="000000"/>
                </a:solidFill>
                <a:highlight>
                  <a:srgbClr val="FFFFFF"/>
                </a:highlight>
                <a:latin typeface="Times New Roman"/>
                <a:ea typeface="+mj-lt"/>
                <a:cs typeface="Times New Roman"/>
              </a:rPr>
              <a:t>Food Empowerment Project. (n.d.). The Problem with Avocados. Food Empowerment Project. Retrieved March 17, 2026, from </a:t>
            </a:r>
            <a:r>
              <a:rPr lang="en-US" sz="4400">
                <a:solidFill>
                  <a:srgbClr val="000000"/>
                </a:solidFill>
                <a:highlight>
                  <a:srgbClr val="FFFFFF"/>
                </a:highlight>
                <a:latin typeface="Times New Roman"/>
                <a:ea typeface="+mj-lt"/>
                <a:cs typeface="Times New Roman"/>
                <a:hlinkClick r:id="rId2"/>
              </a:rPr>
              <a:t>https://foodispower.org/our-food-choices/the-problem-with-avocados/</a:t>
            </a:r>
            <a:r>
              <a:rPr lang="en-US" sz="4400">
                <a:solidFill>
                  <a:srgbClr val="000000"/>
                </a:solidFill>
                <a:highlight>
                  <a:srgbClr val="FFFFFF"/>
                </a:highlight>
                <a:latin typeface="Times New Roman"/>
                <a:ea typeface="+mj-lt"/>
                <a:cs typeface="Times New Roman"/>
              </a:rPr>
              <a:t> </a:t>
            </a:r>
            <a:endParaRPr lang="en-US" sz="4400">
              <a:solidFill>
                <a:srgbClr val="990000"/>
              </a:solidFill>
              <a:highlight>
                <a:srgbClr val="FFFFFF"/>
              </a:highlight>
              <a:latin typeface="Times New Roman"/>
              <a:ea typeface="+mj-lt"/>
              <a:cs typeface="Times New Roman"/>
            </a:endParaRPr>
          </a:p>
        </p:txBody>
      </p:sp>
    </p:spTree>
    <p:extLst>
      <p:ext uri="{BB962C8B-B14F-4D97-AF65-F5344CB8AC3E}">
        <p14:creationId xmlns:p14="http://schemas.microsoft.com/office/powerpoint/2010/main" val="1912545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A8CB6-4885-D734-D1B2-8C1B2833FF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53EA55-A6EC-9F2F-724C-60073E377B93}"/>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6900" b="1">
                <a:solidFill>
                  <a:schemeClr val="accent3">
                    <a:lumMod val="60000"/>
                    <a:lumOff val="40000"/>
                  </a:schemeClr>
                </a:solidFill>
                <a:ea typeface="+mj-lt"/>
                <a:cs typeface="+mj-lt"/>
              </a:rPr>
              <a:t>Reminder: Consider the Source</a:t>
            </a:r>
            <a:br>
              <a:rPr lang="en-US" sz="6900" b="1">
                <a:solidFill>
                  <a:schemeClr val="accent3">
                    <a:lumMod val="60000"/>
                    <a:lumOff val="40000"/>
                  </a:schemeClr>
                </a:solidFill>
                <a:ea typeface="+mj-lt"/>
                <a:cs typeface="+mj-lt"/>
              </a:rPr>
            </a:br>
            <a:br>
              <a:rPr lang="en-US" sz="4400">
                <a:solidFill>
                  <a:schemeClr val="accent6">
                    <a:lumMod val="76000"/>
                  </a:schemeClr>
                </a:solidFill>
                <a:ea typeface="+mj-lt"/>
                <a:cs typeface="+mj-lt"/>
              </a:rPr>
            </a:br>
            <a:r>
              <a:rPr lang="en-US" sz="4800">
                <a:solidFill>
                  <a:schemeClr val="accent6">
                    <a:lumMod val="76000"/>
                  </a:schemeClr>
                </a:solidFill>
                <a:ea typeface="+mj-lt"/>
                <a:cs typeface="+mj-lt"/>
              </a:rPr>
              <a:t>How might the reliability of an article posted to a non-profit's website compare with that of a peer-reviewed journal article?</a:t>
            </a:r>
          </a:p>
        </p:txBody>
      </p:sp>
    </p:spTree>
    <p:extLst>
      <p:ext uri="{BB962C8B-B14F-4D97-AF65-F5344CB8AC3E}">
        <p14:creationId xmlns:p14="http://schemas.microsoft.com/office/powerpoint/2010/main" val="552335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3EDDF-C602-0E29-ADC6-D076D53080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297092-9FEA-0358-B4C3-1FEAF08EECBC}"/>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6900" b="1">
                <a:solidFill>
                  <a:schemeClr val="accent3">
                    <a:lumMod val="60000"/>
                    <a:lumOff val="40000"/>
                  </a:schemeClr>
                </a:solidFill>
                <a:ea typeface="+mj-lt"/>
                <a:cs typeface="+mj-lt"/>
              </a:rPr>
              <a:t>Critical Thinking: Conscious Consumerism</a:t>
            </a:r>
            <a:br>
              <a:rPr lang="en-US" sz="6900" b="1">
                <a:solidFill>
                  <a:schemeClr val="accent3">
                    <a:lumMod val="60000"/>
                    <a:lumOff val="40000"/>
                  </a:schemeClr>
                </a:solidFill>
                <a:ea typeface="+mj-lt"/>
                <a:cs typeface="+mj-lt"/>
              </a:rPr>
            </a:br>
            <a:br>
              <a:rPr lang="en-US" sz="4400">
                <a:solidFill>
                  <a:schemeClr val="accent6">
                    <a:lumMod val="76000"/>
                  </a:schemeClr>
                </a:solidFill>
                <a:ea typeface="+mj-lt"/>
                <a:cs typeface="+mj-lt"/>
              </a:rPr>
            </a:br>
            <a:r>
              <a:rPr lang="en-US" sz="4800">
                <a:solidFill>
                  <a:schemeClr val="accent6">
                    <a:lumMod val="76000"/>
                  </a:schemeClr>
                </a:solidFill>
                <a:ea typeface="+mj-lt"/>
                <a:cs typeface="+mj-lt"/>
              </a:rPr>
              <a:t>Given this information,</a:t>
            </a:r>
            <a:br>
              <a:rPr lang="en-US" sz="4800">
                <a:solidFill>
                  <a:schemeClr val="accent6">
                    <a:lumMod val="76000"/>
                  </a:schemeClr>
                </a:solidFill>
                <a:ea typeface="+mj-lt"/>
                <a:cs typeface="+mj-lt"/>
              </a:rPr>
            </a:br>
            <a:r>
              <a:rPr lang="en-US" sz="4800">
                <a:solidFill>
                  <a:schemeClr val="accent6">
                    <a:lumMod val="76000"/>
                  </a:schemeClr>
                </a:solidFill>
                <a:ea typeface="+mj-lt"/>
                <a:cs typeface="+mj-lt"/>
              </a:rPr>
              <a:t>what should you do now?</a:t>
            </a:r>
            <a:br>
              <a:rPr lang="en-US" sz="4800">
                <a:solidFill>
                  <a:schemeClr val="accent6">
                    <a:lumMod val="76000"/>
                  </a:schemeClr>
                </a:solidFill>
                <a:ea typeface="+mj-lt"/>
                <a:cs typeface="+mj-lt"/>
              </a:rPr>
            </a:br>
            <a:br>
              <a:rPr lang="en-US" sz="4800">
                <a:ea typeface="+mj-lt"/>
                <a:cs typeface="+mj-lt"/>
              </a:rPr>
            </a:br>
            <a:r>
              <a:rPr lang="en-US" sz="4800">
                <a:solidFill>
                  <a:schemeClr val="accent6">
                    <a:lumMod val="76000"/>
                  </a:schemeClr>
                </a:solidFill>
                <a:ea typeface="+mj-lt"/>
                <a:cs typeface="+mj-lt"/>
              </a:rPr>
              <a:t>If you stopped eating avocados, would that help farmers and farm workers, or harm them?</a:t>
            </a:r>
          </a:p>
        </p:txBody>
      </p:sp>
    </p:spTree>
    <p:extLst>
      <p:ext uri="{BB962C8B-B14F-4D97-AF65-F5344CB8AC3E}">
        <p14:creationId xmlns:p14="http://schemas.microsoft.com/office/powerpoint/2010/main" val="2838114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3BB1A-373C-9CE8-D7E6-0C8CF73FA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41239E-97BD-9C71-DBEE-9539DBABB9B2}"/>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8000">
                <a:solidFill>
                  <a:srgbClr val="92D050"/>
                </a:solidFill>
                <a:ea typeface="+mj-lt"/>
                <a:cs typeface="+mj-lt"/>
              </a:rPr>
              <a:t>The state of Michoacán, Mexico supplies</a:t>
            </a:r>
            <a:br>
              <a:rPr lang="en-US" sz="8000">
                <a:solidFill>
                  <a:srgbClr val="92D050"/>
                </a:solidFill>
                <a:ea typeface="+mj-lt"/>
                <a:cs typeface="+mj-lt"/>
              </a:rPr>
            </a:br>
            <a:r>
              <a:rPr lang="en-US" sz="8000">
                <a:solidFill>
                  <a:srgbClr val="00B050"/>
                </a:solidFill>
                <a:ea typeface="+mj-lt"/>
                <a:cs typeface="+mj-lt"/>
              </a:rPr>
              <a:t>&gt; 80%</a:t>
            </a:r>
            <a:br>
              <a:rPr lang="en-US" sz="8000">
                <a:solidFill>
                  <a:srgbClr val="92D050"/>
                </a:solidFill>
                <a:ea typeface="+mj-lt"/>
                <a:cs typeface="+mj-lt"/>
              </a:rPr>
            </a:br>
            <a:r>
              <a:rPr lang="en-US" sz="8000">
                <a:solidFill>
                  <a:srgbClr val="92D050"/>
                </a:solidFill>
                <a:ea typeface="+mj-lt"/>
                <a:cs typeface="+mj-lt"/>
              </a:rPr>
              <a:t>of U.S. avocados.</a:t>
            </a:r>
            <a:br>
              <a:rPr lang="en-US" sz="4400">
                <a:solidFill>
                  <a:srgbClr val="92D050"/>
                </a:solidFill>
                <a:ea typeface="+mj-lt"/>
                <a:cs typeface="+mj-lt"/>
              </a:rPr>
            </a:br>
            <a:br>
              <a:rPr lang="en-US" sz="4400">
                <a:ea typeface="+mj-lt"/>
                <a:cs typeface="+mj-lt"/>
              </a:rPr>
            </a:br>
            <a:r>
              <a:rPr lang="en-US" sz="1800">
                <a:solidFill>
                  <a:srgbClr val="92D050"/>
                </a:solidFill>
                <a:ea typeface="+mj-lt"/>
                <a:cs typeface="+mj-lt"/>
              </a:rPr>
              <a:t>-Avocado Institute of Mexico</a:t>
            </a:r>
            <a:endParaRPr lang="en-US" sz="1800">
              <a:solidFill>
                <a:srgbClr val="92D050"/>
              </a:solidFill>
            </a:endParaRPr>
          </a:p>
        </p:txBody>
      </p:sp>
    </p:spTree>
    <p:extLst>
      <p:ext uri="{BB962C8B-B14F-4D97-AF65-F5344CB8AC3E}">
        <p14:creationId xmlns:p14="http://schemas.microsoft.com/office/powerpoint/2010/main" val="1412143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1A51A-AF62-8993-F69B-7180020C7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819A01-5657-9FC6-F08F-6B7A6F32E394}"/>
              </a:ext>
            </a:extLst>
          </p:cNvPr>
          <p:cNvSpPr>
            <a:spLocks noGrp="1"/>
          </p:cNvSpPr>
          <p:nvPr>
            <p:ph type="ctrTitle"/>
          </p:nvPr>
        </p:nvSpPr>
        <p:spPr>
          <a:xfrm>
            <a:off x="183987" y="373389"/>
            <a:ext cx="11820768" cy="6235863"/>
          </a:xfrm>
        </p:spPr>
        <p:txBody>
          <a:bodyPr vert="horz" lIns="91440" tIns="45720" rIns="91440" bIns="45720" rtlCol="0" anchor="ctr">
            <a:noAutofit/>
          </a:bodyPr>
          <a:lstStyle/>
          <a:p>
            <a:r>
              <a:rPr lang="en-US" sz="7200">
                <a:solidFill>
                  <a:srgbClr val="92D050"/>
                </a:solidFill>
                <a:ea typeface="+mj-lt"/>
                <a:cs typeface="+mj-lt"/>
              </a:rPr>
              <a:t>Avocados bloom at different times of the year depending on the elevation. Every year there are </a:t>
            </a:r>
            <a:r>
              <a:rPr lang="en-US" sz="7200" b="1">
                <a:solidFill>
                  <a:srgbClr val="00B050"/>
                </a:solidFill>
                <a:ea typeface="+mj-lt"/>
                <a:cs typeface="+mj-lt"/>
              </a:rPr>
              <a:t>four blooms</a:t>
            </a:r>
            <a:r>
              <a:rPr lang="en-US" sz="7200">
                <a:solidFill>
                  <a:srgbClr val="92D050"/>
                </a:solidFill>
                <a:ea typeface="+mj-lt"/>
                <a:cs typeface="+mj-lt"/>
              </a:rPr>
              <a:t> in Michoacán.</a:t>
            </a:r>
            <a:br>
              <a:rPr lang="en-US" sz="8000">
                <a:solidFill>
                  <a:srgbClr val="92D050"/>
                </a:solidFill>
                <a:ea typeface="+mj-lt"/>
                <a:cs typeface="+mj-lt"/>
              </a:rPr>
            </a:br>
            <a:br>
              <a:rPr lang="en-US" sz="8000">
                <a:ea typeface="+mj-lt"/>
                <a:cs typeface="+mj-lt"/>
              </a:rPr>
            </a:br>
            <a:r>
              <a:rPr lang="en-US" sz="1800">
                <a:solidFill>
                  <a:srgbClr val="92D050"/>
                </a:solidFill>
                <a:ea typeface="+mj-lt"/>
                <a:cs typeface="+mj-lt"/>
              </a:rPr>
              <a:t>-Avocado Institute of Mexico</a:t>
            </a:r>
            <a:endParaRPr lang="en-US" sz="1800">
              <a:solidFill>
                <a:srgbClr val="92D050"/>
              </a:solidFill>
            </a:endParaRPr>
          </a:p>
        </p:txBody>
      </p:sp>
    </p:spTree>
    <p:extLst>
      <p:ext uri="{BB962C8B-B14F-4D97-AF65-F5344CB8AC3E}">
        <p14:creationId xmlns:p14="http://schemas.microsoft.com/office/powerpoint/2010/main" val="2162054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29563-C868-D96C-F00E-188E8C0DDB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9A9449-96EF-74D5-5BAE-6FF977A21405}"/>
              </a:ext>
            </a:extLst>
          </p:cNvPr>
          <p:cNvSpPr>
            <a:spLocks noGrp="1"/>
          </p:cNvSpPr>
          <p:nvPr>
            <p:ph type="ctrTitle"/>
          </p:nvPr>
        </p:nvSpPr>
        <p:spPr>
          <a:xfrm>
            <a:off x="183987" y="373389"/>
            <a:ext cx="11820768" cy="6235863"/>
          </a:xfrm>
        </p:spPr>
        <p:txBody>
          <a:bodyPr vert="horz" lIns="91440" tIns="45720" rIns="91440" bIns="45720" rtlCol="0" anchor="ctr">
            <a:noAutofit/>
          </a:bodyPr>
          <a:lstStyle/>
          <a:p>
            <a:r>
              <a:rPr lang="en-US" sz="5400">
                <a:solidFill>
                  <a:srgbClr val="92D050"/>
                </a:solidFill>
                <a:ea typeface="+mj-lt"/>
                <a:cs typeface="+mj-lt"/>
              </a:rPr>
              <a:t>"No matter the season, consumers will have access to an abundance of high-quality, lush avocados, and </a:t>
            </a:r>
            <a:r>
              <a:rPr lang="en-US" sz="5400" b="1">
                <a:solidFill>
                  <a:srgbClr val="00B050"/>
                </a:solidFill>
                <a:ea typeface="+mj-lt"/>
                <a:cs typeface="+mj-lt"/>
              </a:rPr>
              <a:t>the 35,000 growers and 90 packing houses have plenty of work year-round</a:t>
            </a:r>
            <a:r>
              <a:rPr lang="en-US" sz="5400">
                <a:solidFill>
                  <a:srgbClr val="92D050"/>
                </a:solidFill>
                <a:ea typeface="+mj-lt"/>
                <a:cs typeface="+mj-lt"/>
              </a:rPr>
              <a:t>."</a:t>
            </a:r>
            <a:br>
              <a:rPr lang="en-US" sz="5400">
                <a:ea typeface="+mj-lt"/>
                <a:cs typeface="+mj-lt"/>
              </a:rPr>
            </a:br>
            <a:br>
              <a:rPr lang="en-US" sz="8000">
                <a:ea typeface="+mj-lt"/>
                <a:cs typeface="+mj-lt"/>
              </a:rPr>
            </a:br>
            <a:r>
              <a:rPr lang="en-US" sz="1800">
                <a:solidFill>
                  <a:srgbClr val="92D050"/>
                </a:solidFill>
                <a:ea typeface="+mj-lt"/>
                <a:cs typeface="+mj-lt"/>
              </a:rPr>
              <a:t>-Avocado Institute of Mexico</a:t>
            </a:r>
            <a:endParaRPr lang="en-US" sz="1800">
              <a:solidFill>
                <a:srgbClr val="92D050"/>
              </a:solidFill>
            </a:endParaRPr>
          </a:p>
        </p:txBody>
      </p:sp>
    </p:spTree>
    <p:extLst>
      <p:ext uri="{BB962C8B-B14F-4D97-AF65-F5344CB8AC3E}">
        <p14:creationId xmlns:p14="http://schemas.microsoft.com/office/powerpoint/2010/main" val="341318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6A2D0-A27E-AC39-499D-6DD4ACF04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16FCFC-2103-DD68-E5AE-C974F689E8B7}"/>
              </a:ext>
            </a:extLst>
          </p:cNvPr>
          <p:cNvSpPr>
            <a:spLocks noGrp="1"/>
          </p:cNvSpPr>
          <p:nvPr>
            <p:ph type="ctrTitle"/>
          </p:nvPr>
        </p:nvSpPr>
        <p:spPr>
          <a:xfrm>
            <a:off x="522654" y="2159"/>
            <a:ext cx="11143435" cy="6851323"/>
          </a:xfrm>
        </p:spPr>
        <p:txBody>
          <a:bodyPr vert="horz" lIns="91440" tIns="45720" rIns="91440" bIns="45720" rtlCol="0" anchor="ctr">
            <a:noAutofit/>
          </a:bodyPr>
          <a:lstStyle/>
          <a:p>
            <a:pPr marL="457200" indent="-457200" algn="l">
              <a:spcBef>
                <a:spcPts val="0"/>
              </a:spcBef>
            </a:pPr>
            <a:r>
              <a:rPr lang="en-US" sz="4400">
                <a:solidFill>
                  <a:srgbClr val="000000"/>
                </a:solidFill>
                <a:highlight>
                  <a:srgbClr val="FFFFFF"/>
                </a:highlight>
                <a:latin typeface="Times New Roman"/>
                <a:ea typeface="+mj-lt"/>
                <a:cs typeface="Times New Roman"/>
              </a:rPr>
              <a:t>Ambrosi, A. (2020, September 4). The Magic of Michoacán’s Four Blooms. Avocado Institute of Mexico. </a:t>
            </a:r>
            <a:r>
              <a:rPr lang="en-US" sz="4400">
                <a:solidFill>
                  <a:srgbClr val="000000"/>
                </a:solidFill>
                <a:highlight>
                  <a:srgbClr val="FFFFFF"/>
                </a:highlight>
                <a:latin typeface="Times New Roman"/>
                <a:ea typeface="+mj-lt"/>
                <a:cs typeface="Times New Roman"/>
                <a:hlinkClick r:id="rId2"/>
              </a:rPr>
              <a:t>https://avocadoinstitute.org/avo-journey/magic-of-michoacan/magic-of-the-four-blooms/</a:t>
            </a:r>
            <a:r>
              <a:rPr lang="en-US" sz="4400">
                <a:solidFill>
                  <a:srgbClr val="000000"/>
                </a:solidFill>
                <a:highlight>
                  <a:srgbClr val="FFFFFF"/>
                </a:highlight>
                <a:latin typeface="Times New Roman"/>
                <a:ea typeface="+mj-lt"/>
                <a:cs typeface="Times New Roman"/>
              </a:rPr>
              <a:t> </a:t>
            </a:r>
            <a:endParaRPr lang="en-US" sz="4400">
              <a:solidFill>
                <a:srgbClr val="990000"/>
              </a:solidFill>
              <a:highlight>
                <a:srgbClr val="FFFFFF"/>
              </a:highlight>
              <a:latin typeface="Times New Roman"/>
              <a:ea typeface="+mj-lt"/>
              <a:cs typeface="Times New Roman"/>
            </a:endParaRPr>
          </a:p>
        </p:txBody>
      </p:sp>
    </p:spTree>
    <p:extLst>
      <p:ext uri="{BB962C8B-B14F-4D97-AF65-F5344CB8AC3E}">
        <p14:creationId xmlns:p14="http://schemas.microsoft.com/office/powerpoint/2010/main" val="2846832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87A7-61AD-CA08-71CE-F4E8F93C14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171325-7B6A-9DC1-A5D5-6B5429758009}"/>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6900" b="1">
                <a:solidFill>
                  <a:srgbClr val="00B050"/>
                </a:solidFill>
                <a:ea typeface="+mj-lt"/>
                <a:cs typeface="+mj-lt"/>
              </a:rPr>
              <a:t>Reminder: Consider the Source</a:t>
            </a:r>
            <a:br>
              <a:rPr lang="en-US" sz="6900" b="1">
                <a:solidFill>
                  <a:srgbClr val="00B050"/>
                </a:solidFill>
                <a:ea typeface="+mj-lt"/>
                <a:cs typeface="+mj-lt"/>
              </a:rPr>
            </a:br>
            <a:br>
              <a:rPr lang="en-US" sz="4400">
                <a:solidFill>
                  <a:schemeClr val="accent6">
                    <a:lumMod val="76000"/>
                  </a:schemeClr>
                </a:solidFill>
                <a:ea typeface="+mj-lt"/>
                <a:cs typeface="+mj-lt"/>
              </a:rPr>
            </a:br>
            <a:r>
              <a:rPr lang="en-US" sz="4800">
                <a:solidFill>
                  <a:srgbClr val="92D050"/>
                </a:solidFill>
                <a:ea typeface="+mj-lt"/>
                <a:cs typeface="+mj-lt"/>
              </a:rPr>
              <a:t>What criteria would the</a:t>
            </a:r>
            <a:br>
              <a:rPr lang="en-US" sz="4800">
                <a:solidFill>
                  <a:srgbClr val="92D050"/>
                </a:solidFill>
                <a:ea typeface="+mj-lt"/>
                <a:cs typeface="+mj-lt"/>
              </a:rPr>
            </a:br>
            <a:r>
              <a:rPr lang="en-US" sz="4800" b="1">
                <a:solidFill>
                  <a:srgbClr val="00B050"/>
                </a:solidFill>
                <a:ea typeface="+mj-lt"/>
                <a:cs typeface="+mj-lt"/>
              </a:rPr>
              <a:t>Avocado Institute of Mexico</a:t>
            </a:r>
            <a:r>
              <a:rPr lang="en-US" sz="4800">
                <a:solidFill>
                  <a:srgbClr val="92D050"/>
                </a:solidFill>
                <a:ea typeface="+mj-lt"/>
                <a:cs typeface="+mj-lt"/>
              </a:rPr>
              <a:t> use when deciding what statistics to include on their website?</a:t>
            </a:r>
          </a:p>
        </p:txBody>
      </p:sp>
    </p:spTree>
    <p:extLst>
      <p:ext uri="{BB962C8B-B14F-4D97-AF65-F5344CB8AC3E}">
        <p14:creationId xmlns:p14="http://schemas.microsoft.com/office/powerpoint/2010/main" val="2883467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7BC04-CBB8-ED31-2694-8183EF68F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60AEDC-956A-AF3F-7040-459E23047AB0}"/>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6900" b="1">
                <a:solidFill>
                  <a:srgbClr val="00B050"/>
                </a:solidFill>
                <a:ea typeface="+mj-lt"/>
                <a:cs typeface="+mj-lt"/>
              </a:rPr>
              <a:t>Critical Thinking: All Voices</a:t>
            </a:r>
            <a:br>
              <a:rPr lang="en-US" sz="6900" b="1">
                <a:solidFill>
                  <a:srgbClr val="00B050"/>
                </a:solidFill>
                <a:ea typeface="+mj-lt"/>
                <a:cs typeface="+mj-lt"/>
              </a:rPr>
            </a:br>
            <a:br>
              <a:rPr lang="en-US" sz="4400">
                <a:ea typeface="+mj-lt"/>
                <a:cs typeface="+mj-lt"/>
              </a:rPr>
            </a:br>
            <a:r>
              <a:rPr lang="en-US" sz="4800">
                <a:solidFill>
                  <a:srgbClr val="92D050"/>
                </a:solidFill>
                <a:ea typeface="+mj-lt"/>
                <a:cs typeface="+mj-lt"/>
              </a:rPr>
              <a:t>What perspective is missing from this information?</a:t>
            </a:r>
            <a:endParaRPr lang="en-US" sz="4800">
              <a:solidFill>
                <a:srgbClr val="92D050"/>
              </a:solidFill>
            </a:endParaRPr>
          </a:p>
        </p:txBody>
      </p:sp>
    </p:spTree>
    <p:extLst>
      <p:ext uri="{BB962C8B-B14F-4D97-AF65-F5344CB8AC3E}">
        <p14:creationId xmlns:p14="http://schemas.microsoft.com/office/powerpoint/2010/main" val="2450761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A834C-C49F-9194-9CD1-FA8D5576C9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05FDAD-6EB4-420B-0A99-69EA5714BFC6}"/>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9600" b="1">
                <a:solidFill>
                  <a:srgbClr val="FF0000"/>
                </a:solidFill>
                <a:ea typeface="+mj-lt"/>
                <a:cs typeface="+mj-lt"/>
              </a:rPr>
              <a:t>Strawberries</a:t>
            </a:r>
            <a:endParaRPr lang="en-US">
              <a:solidFill>
                <a:srgbClr val="FF0000"/>
              </a:solidFill>
            </a:endParaRPr>
          </a:p>
        </p:txBody>
      </p:sp>
    </p:spTree>
    <p:extLst>
      <p:ext uri="{BB962C8B-B14F-4D97-AF65-F5344CB8AC3E}">
        <p14:creationId xmlns:p14="http://schemas.microsoft.com/office/powerpoint/2010/main" val="85486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FDD2EF-FBEC-E69D-A11D-0B6F6D80E8F0}"/>
              </a:ext>
            </a:extLst>
          </p:cNvPr>
          <p:cNvSpPr>
            <a:spLocks noGrp="1"/>
          </p:cNvSpPr>
          <p:nvPr>
            <p:ph idx="1"/>
          </p:nvPr>
        </p:nvSpPr>
        <p:spPr>
          <a:xfrm>
            <a:off x="604157" y="1825625"/>
            <a:ext cx="11209891" cy="3112135"/>
          </a:xfrm>
          <a:ln>
            <a:solidFill>
              <a:srgbClr val="C00000"/>
            </a:solidFill>
          </a:ln>
        </p:spPr>
        <p:txBody>
          <a:bodyPr>
            <a:normAutofit fontScale="92500" lnSpcReduction="10000"/>
          </a:bodyPr>
          <a:lstStyle/>
          <a:p>
            <a:pPr>
              <a:buBlip>
                <a:blip r:embed="rId2"/>
              </a:buBlip>
            </a:pPr>
            <a:r>
              <a:rPr lang="en-US"/>
              <a:t>California produces 85-90%  of US Strawberries</a:t>
            </a:r>
          </a:p>
          <a:p>
            <a:pPr lvl="1">
              <a:buBlip>
                <a:blip r:embed="rId2"/>
              </a:buBlip>
            </a:pPr>
            <a:r>
              <a:rPr lang="en-US" b="1">
                <a:solidFill>
                  <a:srgbClr val="C00000"/>
                </a:solidFill>
              </a:rPr>
              <a:t>Major counties:</a:t>
            </a:r>
            <a:r>
              <a:rPr lang="en-US"/>
              <a:t> Ventura, Santa Barbra, Monterey</a:t>
            </a:r>
          </a:p>
          <a:p>
            <a:pPr>
              <a:buBlip>
                <a:blip r:embed="rId2"/>
              </a:buBlip>
            </a:pPr>
            <a:r>
              <a:rPr lang="en-US"/>
              <a:t>Florida is second</a:t>
            </a:r>
          </a:p>
          <a:p>
            <a:pPr>
              <a:buBlip>
                <a:blip r:embed="rId2"/>
              </a:buBlip>
            </a:pPr>
            <a:r>
              <a:rPr lang="en-US"/>
              <a:t>California produces over 1.8 billion pounds annually.</a:t>
            </a:r>
          </a:p>
          <a:p>
            <a:pPr>
              <a:buBlip>
                <a:blip r:embed="rId2"/>
              </a:buBlip>
            </a:pPr>
            <a:r>
              <a:rPr lang="en-US"/>
              <a:t>Harvest is nearly year-round in CA due to climate.</a:t>
            </a:r>
          </a:p>
          <a:p>
            <a:pPr>
              <a:buBlip>
                <a:blip r:embed="rId2"/>
              </a:buBlip>
            </a:pPr>
            <a:r>
              <a:rPr lang="en-US"/>
              <a:t>Production value exceeds $2 billion annually</a:t>
            </a:r>
          </a:p>
          <a:p>
            <a:pPr marL="0" indent="0">
              <a:buNone/>
            </a:pPr>
            <a:r>
              <a:rPr lang="en-US" sz="2000"/>
              <a:t>					              </a:t>
            </a:r>
            <a:r>
              <a:rPr lang="en-US" sz="2200"/>
              <a:t>(Weber et al., 2025)(</a:t>
            </a:r>
            <a:r>
              <a:rPr lang="en-US" sz="2200" i="1" err="1"/>
              <a:t>Noncitrus</a:t>
            </a:r>
            <a:r>
              <a:rPr lang="en-US" sz="2200" i="1"/>
              <a:t> Fruits and Nuts, </a:t>
            </a:r>
            <a:r>
              <a:rPr lang="en-US" sz="2200"/>
              <a:t>2025) </a:t>
            </a:r>
          </a:p>
          <a:p>
            <a:pPr marL="0" indent="0">
              <a:buNone/>
            </a:pPr>
            <a:endParaRPr lang="en-US"/>
          </a:p>
        </p:txBody>
      </p:sp>
      <p:sp>
        <p:nvSpPr>
          <p:cNvPr id="4" name="Rectangle 3">
            <a:extLst>
              <a:ext uri="{FF2B5EF4-FFF2-40B4-BE49-F238E27FC236}">
                <a16:creationId xmlns:a16="http://schemas.microsoft.com/office/drawing/2014/main" id="{E3FAF74E-AF4E-5AC7-667D-612615F19893}"/>
              </a:ext>
            </a:extLst>
          </p:cNvPr>
          <p:cNvSpPr/>
          <p:nvPr/>
        </p:nvSpPr>
        <p:spPr>
          <a:xfrm>
            <a:off x="604157" y="591528"/>
            <a:ext cx="11209891" cy="923330"/>
          </a:xfrm>
          <a:prstGeom prst="rect">
            <a:avLst/>
          </a:prstGeom>
          <a:noFill/>
          <a:ln>
            <a:solidFill>
              <a:srgbClr val="C00000"/>
            </a:solidFill>
          </a:ln>
        </p:spPr>
        <p:txBody>
          <a:bodyPr wrap="square" lIns="91440" tIns="45720" rIns="91440" bIns="45720">
            <a:spAutoFit/>
          </a:bodyPr>
          <a:lstStyle/>
          <a:p>
            <a:pPr algn="ctr"/>
            <a:r>
              <a:rPr lang="en-US" sz="5400" b="1" cap="none" spc="0">
                <a:ln w="12700" cmpd="sng">
                  <a:solidFill>
                    <a:srgbClr val="C00000"/>
                  </a:solidFill>
                  <a:prstDash val="solid"/>
                </a:ln>
                <a:solidFill>
                  <a:srgbClr val="FF0000"/>
                </a:solidFill>
                <a:effectLst/>
              </a:rPr>
              <a:t>Where Do They Come From?</a:t>
            </a:r>
          </a:p>
        </p:txBody>
      </p:sp>
    </p:spTree>
    <p:extLst>
      <p:ext uri="{BB962C8B-B14F-4D97-AF65-F5344CB8AC3E}">
        <p14:creationId xmlns:p14="http://schemas.microsoft.com/office/powerpoint/2010/main" val="2818726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3C55C-7D1B-AEB0-5F82-5ADD451F6CF3}"/>
              </a:ext>
            </a:extLst>
          </p:cNvPr>
          <p:cNvSpPr>
            <a:spLocks noGrp="1"/>
          </p:cNvSpPr>
          <p:nvPr>
            <p:ph type="title"/>
          </p:nvPr>
        </p:nvSpPr>
        <p:spPr>
          <a:xfrm>
            <a:off x="838200" y="365125"/>
            <a:ext cx="10875264" cy="1325563"/>
          </a:xfrm>
          <a:ln>
            <a:solidFill>
              <a:srgbClr val="C00000"/>
            </a:solidFill>
          </a:ln>
        </p:spPr>
        <p:txBody>
          <a:bodyPr/>
          <a:lstStyle/>
          <a:p>
            <a:pPr algn="ctr"/>
            <a:r>
              <a:rPr lang="en-US" b="1">
                <a:ln w="12700" cmpd="sng">
                  <a:solidFill>
                    <a:srgbClr val="C00000"/>
                  </a:solidFill>
                  <a:prstDash val="solid"/>
                </a:ln>
                <a:solidFill>
                  <a:srgbClr val="FF0000"/>
                </a:solidFill>
              </a:rPr>
              <a:t>Major Companies</a:t>
            </a:r>
            <a:endParaRPr lang="en-US"/>
          </a:p>
        </p:txBody>
      </p:sp>
      <p:sp>
        <p:nvSpPr>
          <p:cNvPr id="3" name="Content Placeholder 2">
            <a:extLst>
              <a:ext uri="{FF2B5EF4-FFF2-40B4-BE49-F238E27FC236}">
                <a16:creationId xmlns:a16="http://schemas.microsoft.com/office/drawing/2014/main" id="{D855BACD-FCF2-AF31-5B51-C423CDADD8F1}"/>
              </a:ext>
            </a:extLst>
          </p:cNvPr>
          <p:cNvSpPr>
            <a:spLocks noGrp="1"/>
          </p:cNvSpPr>
          <p:nvPr>
            <p:ph idx="1"/>
          </p:nvPr>
        </p:nvSpPr>
        <p:spPr>
          <a:xfrm>
            <a:off x="838200" y="1825625"/>
            <a:ext cx="10875264" cy="3971671"/>
          </a:xfrm>
          <a:ln>
            <a:solidFill>
              <a:srgbClr val="C00000"/>
            </a:solidFill>
          </a:ln>
        </p:spPr>
        <p:txBody>
          <a:bodyPr>
            <a:noAutofit/>
          </a:bodyPr>
          <a:lstStyle/>
          <a:p>
            <a:pPr marL="0" indent="0" algn="ctr">
              <a:buNone/>
            </a:pPr>
            <a:r>
              <a:rPr lang="en-US" b="1" u="sng">
                <a:solidFill>
                  <a:srgbClr val="C00000"/>
                </a:solidFill>
              </a:rPr>
              <a:t>Driscoll’s</a:t>
            </a:r>
            <a:r>
              <a:rPr lang="en-US"/>
              <a:t> </a:t>
            </a:r>
          </a:p>
          <a:p>
            <a:pPr lvl="1">
              <a:buBlip>
                <a:blip r:embed="rId2"/>
              </a:buBlip>
            </a:pPr>
            <a:r>
              <a:rPr lang="en-US" sz="2800"/>
              <a:t>Largest berry distributor in the U.S.</a:t>
            </a:r>
          </a:p>
          <a:p>
            <a:pPr lvl="1">
              <a:buBlip>
                <a:blip r:embed="rId2"/>
              </a:buBlip>
            </a:pPr>
            <a:r>
              <a:rPr lang="en-US" sz="2800"/>
              <a:t>Privately owned</a:t>
            </a:r>
          </a:p>
          <a:p>
            <a:pPr lvl="1">
              <a:buBlip>
                <a:blip r:embed="rId2"/>
              </a:buBlip>
            </a:pPr>
            <a:r>
              <a:rPr lang="en-US" sz="2800"/>
              <a:t>Contracts with growers in CA, Mexico, Peru, Morocco</a:t>
            </a:r>
          </a:p>
          <a:p>
            <a:pPr lvl="2">
              <a:buBlip>
                <a:blip r:embed="rId2"/>
              </a:buBlip>
            </a:pPr>
            <a:r>
              <a:rPr lang="en-US" sz="2800" b="1" u="sng">
                <a:solidFill>
                  <a:srgbClr val="C00000"/>
                </a:solidFill>
              </a:rPr>
              <a:t>Important structural detail:</a:t>
            </a:r>
            <a:r>
              <a:rPr lang="en-US" sz="2800" b="1">
                <a:solidFill>
                  <a:srgbClr val="C00000"/>
                </a:solidFill>
              </a:rPr>
              <a:t> </a:t>
            </a:r>
            <a:r>
              <a:rPr lang="en-US" sz="2800"/>
              <a:t>Driscoll’s does not own all farms. They operate under a contract system. Growers supply berries under strict quality and branding agreements. This can diffuse responsibility for labor conditions.</a:t>
            </a:r>
          </a:p>
          <a:p>
            <a:pPr marL="914400" lvl="2" indent="0">
              <a:buNone/>
            </a:pPr>
            <a:r>
              <a:rPr lang="en-US"/>
              <a:t>							        (</a:t>
            </a:r>
            <a:r>
              <a:rPr lang="en-US" i="1"/>
              <a:t>The Driscoll’s Way</a:t>
            </a:r>
            <a:r>
              <a:rPr lang="en-US"/>
              <a:t>, 2026)</a:t>
            </a:r>
          </a:p>
          <a:p>
            <a:pPr marL="914400" lvl="2" indent="0">
              <a:buNone/>
            </a:pPr>
            <a:r>
              <a:rPr lang="en-US" sz="2800"/>
              <a:t>						</a:t>
            </a:r>
            <a:endParaRPr lang="en-US"/>
          </a:p>
          <a:p>
            <a:pPr marL="914400" lvl="2" indent="0">
              <a:buNone/>
            </a:pPr>
            <a:endParaRPr lang="en-US" sz="2800"/>
          </a:p>
        </p:txBody>
      </p:sp>
    </p:spTree>
    <p:extLst>
      <p:ext uri="{BB962C8B-B14F-4D97-AF65-F5344CB8AC3E}">
        <p14:creationId xmlns:p14="http://schemas.microsoft.com/office/powerpoint/2010/main" val="3105114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67BA166-036E-974E-8664-C57EB358A81F}"/>
              </a:ext>
            </a:extLst>
          </p:cNvPr>
          <p:cNvSpPr>
            <a:spLocks noGrp="1"/>
          </p:cNvSpPr>
          <p:nvPr>
            <p:ph idx="1"/>
          </p:nvPr>
        </p:nvSpPr>
        <p:spPr>
          <a:xfrm>
            <a:off x="838200" y="1825625"/>
            <a:ext cx="10515600" cy="3563793"/>
          </a:xfrm>
          <a:ln>
            <a:solidFill>
              <a:srgbClr val="C00000"/>
            </a:solidFill>
          </a:ln>
        </p:spPr>
        <p:txBody>
          <a:bodyPr>
            <a:noAutofit/>
          </a:bodyPr>
          <a:lstStyle/>
          <a:p>
            <a:pPr marL="0" indent="0" algn="ctr">
              <a:buNone/>
            </a:pPr>
            <a:r>
              <a:rPr lang="en-US" b="1" u="sng" err="1">
                <a:solidFill>
                  <a:srgbClr val="C00000"/>
                </a:solidFill>
              </a:rPr>
              <a:t>Naturipe</a:t>
            </a:r>
            <a:r>
              <a:rPr lang="en-US" b="1" u="sng">
                <a:solidFill>
                  <a:srgbClr val="C00000"/>
                </a:solidFill>
              </a:rPr>
              <a:t> Farms</a:t>
            </a:r>
            <a:r>
              <a:rPr lang="en-US" u="sng">
                <a:solidFill>
                  <a:srgbClr val="C00000"/>
                </a:solidFill>
              </a:rPr>
              <a:t> </a:t>
            </a:r>
          </a:p>
          <a:p>
            <a:pPr lvl="1">
              <a:buBlip>
                <a:blip r:embed="rId2"/>
              </a:buBlip>
            </a:pPr>
            <a:r>
              <a:rPr lang="en-US" sz="2800"/>
              <a:t>Large berry marketer</a:t>
            </a:r>
          </a:p>
          <a:p>
            <a:pPr lvl="1">
              <a:buBlip>
                <a:blip r:embed="rId2"/>
              </a:buBlip>
            </a:pPr>
            <a:r>
              <a:rPr lang="en-US" sz="2800"/>
              <a:t>Works with growers in North America and South America</a:t>
            </a:r>
          </a:p>
          <a:p>
            <a:pPr marL="0" indent="0" algn="ctr">
              <a:buNone/>
            </a:pPr>
            <a:r>
              <a:rPr lang="en-US" b="1" u="sng">
                <a:solidFill>
                  <a:srgbClr val="C00000"/>
                </a:solidFill>
              </a:rPr>
              <a:t>Dole</a:t>
            </a:r>
            <a:r>
              <a:rPr lang="en-US"/>
              <a:t> </a:t>
            </a:r>
          </a:p>
          <a:p>
            <a:pPr lvl="1">
              <a:buBlip>
                <a:blip r:embed="rId2"/>
              </a:buBlip>
            </a:pPr>
            <a:r>
              <a:rPr lang="en-US" sz="2800"/>
              <a:t>Major produce distributor</a:t>
            </a:r>
          </a:p>
          <a:p>
            <a:pPr lvl="1">
              <a:buBlip>
                <a:blip r:embed="rId2"/>
              </a:buBlip>
            </a:pPr>
            <a:r>
              <a:rPr lang="en-US" sz="2800"/>
              <a:t>Involved in berry distribution</a:t>
            </a:r>
          </a:p>
          <a:p>
            <a:pPr marL="0" indent="0">
              <a:buNone/>
            </a:pPr>
            <a:r>
              <a:rPr lang="en-US" sz="2400"/>
              <a:t>					</a:t>
            </a:r>
            <a:r>
              <a:rPr lang="en-US" sz="2000"/>
              <a:t>                        (</a:t>
            </a:r>
            <a:r>
              <a:rPr lang="en-US" sz="2000" i="1"/>
              <a:t>Our Produce</a:t>
            </a:r>
            <a:r>
              <a:rPr lang="en-US" sz="2000"/>
              <a:t>, 2026)(</a:t>
            </a:r>
            <a:r>
              <a:rPr lang="en-US" sz="2000" i="1"/>
              <a:t>What We Grow, </a:t>
            </a:r>
            <a:r>
              <a:rPr lang="en-US" sz="2000"/>
              <a:t>n.d.)</a:t>
            </a:r>
            <a:r>
              <a:rPr lang="en-US" sz="3200"/>
              <a:t>						</a:t>
            </a:r>
            <a:endParaRPr lang="en-US"/>
          </a:p>
          <a:p>
            <a:pPr marL="914400" lvl="2" indent="0">
              <a:buNone/>
            </a:pPr>
            <a:endParaRPr lang="en-US" sz="2800"/>
          </a:p>
        </p:txBody>
      </p:sp>
    </p:spTree>
    <p:extLst>
      <p:ext uri="{BB962C8B-B14F-4D97-AF65-F5344CB8AC3E}">
        <p14:creationId xmlns:p14="http://schemas.microsoft.com/office/powerpoint/2010/main" val="3959000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C248-2947-B2C8-665D-2F15258CAE57}"/>
              </a:ext>
            </a:extLst>
          </p:cNvPr>
          <p:cNvSpPr>
            <a:spLocks noGrp="1"/>
          </p:cNvSpPr>
          <p:nvPr>
            <p:ph type="title"/>
          </p:nvPr>
        </p:nvSpPr>
        <p:spPr>
          <a:ln>
            <a:solidFill>
              <a:srgbClr val="C00000"/>
            </a:solidFill>
          </a:ln>
        </p:spPr>
        <p:txBody>
          <a:bodyPr/>
          <a:lstStyle/>
          <a:p>
            <a:pPr algn="ctr"/>
            <a:r>
              <a:rPr lang="en-US" b="1">
                <a:ln w="12700" cmpd="sng">
                  <a:solidFill>
                    <a:srgbClr val="C00000"/>
                  </a:solidFill>
                  <a:prstDash val="solid"/>
                </a:ln>
                <a:solidFill>
                  <a:srgbClr val="FF0000"/>
                </a:solidFill>
              </a:rPr>
              <a:t>Transportation &amp; Perishability</a:t>
            </a:r>
            <a:endParaRPr lang="en-US"/>
          </a:p>
        </p:txBody>
      </p:sp>
      <p:sp>
        <p:nvSpPr>
          <p:cNvPr id="3" name="Content Placeholder 2">
            <a:extLst>
              <a:ext uri="{FF2B5EF4-FFF2-40B4-BE49-F238E27FC236}">
                <a16:creationId xmlns:a16="http://schemas.microsoft.com/office/drawing/2014/main" id="{E76A4AD1-D84F-543A-98EB-3CCAB1E43C88}"/>
              </a:ext>
            </a:extLst>
          </p:cNvPr>
          <p:cNvSpPr>
            <a:spLocks noGrp="1"/>
          </p:cNvSpPr>
          <p:nvPr>
            <p:ph idx="1"/>
          </p:nvPr>
        </p:nvSpPr>
        <p:spPr>
          <a:xfrm>
            <a:off x="838200" y="1825625"/>
            <a:ext cx="10515600" cy="2261743"/>
          </a:xfrm>
          <a:ln>
            <a:solidFill>
              <a:srgbClr val="C00000"/>
            </a:solidFill>
          </a:ln>
        </p:spPr>
        <p:txBody>
          <a:bodyPr>
            <a:normAutofit lnSpcReduction="10000"/>
          </a:bodyPr>
          <a:lstStyle/>
          <a:p>
            <a:pPr>
              <a:buBlip>
                <a:blip r:embed="rId2"/>
              </a:buBlip>
            </a:pPr>
            <a:r>
              <a:rPr lang="en-US"/>
              <a:t>Berries rely on refrigerated trucking, centralized distribution, national grocery chains</a:t>
            </a:r>
          </a:p>
          <a:p>
            <a:pPr>
              <a:buBlip>
                <a:blip r:embed="rId2"/>
              </a:buBlip>
            </a:pPr>
            <a:r>
              <a:rPr lang="en-US"/>
              <a:t>Shipped within 24–48 hours of harvest</a:t>
            </a:r>
          </a:p>
          <a:p>
            <a:pPr>
              <a:buBlip>
                <a:blip r:embed="rId2"/>
              </a:buBlip>
            </a:pPr>
            <a:r>
              <a:rPr lang="en-US"/>
              <a:t>Intense coordination at every stage due to spoilage risk</a:t>
            </a:r>
          </a:p>
          <a:p>
            <a:pPr marL="0" indent="0" algn="r">
              <a:buNone/>
            </a:pPr>
            <a:r>
              <a:rPr lang="en-US"/>
              <a:t>								</a:t>
            </a:r>
            <a:r>
              <a:rPr lang="en-US" sz="2000"/>
              <a:t>    (Weber et al., 2025)</a:t>
            </a:r>
          </a:p>
          <a:p>
            <a:pPr marL="0" indent="0">
              <a:buNone/>
            </a:pPr>
            <a:endParaRPr lang="en-US"/>
          </a:p>
        </p:txBody>
      </p:sp>
    </p:spTree>
    <p:extLst>
      <p:ext uri="{BB962C8B-B14F-4D97-AF65-F5344CB8AC3E}">
        <p14:creationId xmlns:p14="http://schemas.microsoft.com/office/powerpoint/2010/main" val="13491400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658DD73-0650-77F1-C54A-CF19ADFE629D}"/>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rgbClr val="FF0000"/>
                </a:solidFill>
              </a:rPr>
              <a:t>Labor &amp; Working Conditions</a:t>
            </a:r>
            <a:endParaRPr lang="en-US"/>
          </a:p>
        </p:txBody>
      </p:sp>
      <p:sp>
        <p:nvSpPr>
          <p:cNvPr id="5" name="Content Placeholder 2">
            <a:extLst>
              <a:ext uri="{FF2B5EF4-FFF2-40B4-BE49-F238E27FC236}">
                <a16:creationId xmlns:a16="http://schemas.microsoft.com/office/drawing/2014/main" id="{7ED1AA5B-420E-4246-51ED-0A389635A3E3}"/>
              </a:ext>
            </a:extLst>
          </p:cNvPr>
          <p:cNvSpPr>
            <a:spLocks noGrp="1"/>
          </p:cNvSpPr>
          <p:nvPr>
            <p:ph idx="1"/>
          </p:nvPr>
        </p:nvSpPr>
        <p:spPr>
          <a:xfrm>
            <a:off x="838200" y="1825625"/>
            <a:ext cx="10515600" cy="4351338"/>
          </a:xfrm>
          <a:ln>
            <a:solidFill>
              <a:srgbClr val="C00000"/>
            </a:solidFill>
          </a:ln>
        </p:spPr>
        <p:txBody>
          <a:bodyPr>
            <a:normAutofit fontScale="92500" lnSpcReduction="20000"/>
          </a:bodyPr>
          <a:lstStyle/>
          <a:p>
            <a:pPr>
              <a:buBlip>
                <a:blip r:embed="rId2"/>
              </a:buBlip>
            </a:pPr>
            <a:r>
              <a:rPr lang="en-US">
                <a:solidFill>
                  <a:srgbClr val="C00000"/>
                </a:solidFill>
              </a:rPr>
              <a:t>Labor-intensive: </a:t>
            </a:r>
          </a:p>
          <a:p>
            <a:pPr lvl="1">
              <a:buBlip>
                <a:blip r:embed="rId2"/>
              </a:buBlip>
            </a:pPr>
            <a:r>
              <a:rPr lang="en-US"/>
              <a:t>Hand-picked, 8–12 hour shifts</a:t>
            </a:r>
          </a:p>
          <a:p>
            <a:pPr>
              <a:buBlip>
                <a:blip r:embed="rId2"/>
              </a:buBlip>
            </a:pPr>
            <a:r>
              <a:rPr lang="en-US">
                <a:solidFill>
                  <a:srgbClr val="C00000"/>
                </a:solidFill>
              </a:rPr>
              <a:t>Paid piece-rate per box </a:t>
            </a:r>
          </a:p>
          <a:p>
            <a:pPr lvl="1">
              <a:buBlip>
                <a:blip r:embed="rId2"/>
              </a:buBlip>
            </a:pPr>
            <a:r>
              <a:rPr lang="en-US"/>
              <a:t>incentives for faster work, skipped breaks</a:t>
            </a:r>
          </a:p>
          <a:p>
            <a:pPr>
              <a:buBlip>
                <a:blip r:embed="rId2"/>
              </a:buBlip>
            </a:pPr>
            <a:r>
              <a:rPr lang="en-US">
                <a:solidFill>
                  <a:srgbClr val="C00000"/>
                </a:solidFill>
              </a:rPr>
              <a:t>Worker demographics: </a:t>
            </a:r>
          </a:p>
          <a:p>
            <a:pPr lvl="1">
              <a:buBlip>
                <a:blip r:embed="rId2"/>
              </a:buBlip>
            </a:pPr>
            <a:r>
              <a:rPr lang="en-US"/>
              <a:t>~73% foreign-born, majority from Mexico, many below poverty line, limited health insurance</a:t>
            </a:r>
          </a:p>
          <a:p>
            <a:pPr>
              <a:buBlip>
                <a:blip r:embed="rId2"/>
              </a:buBlip>
            </a:pPr>
            <a:r>
              <a:rPr lang="en-US">
                <a:solidFill>
                  <a:srgbClr val="C00000"/>
                </a:solidFill>
              </a:rPr>
              <a:t>Common violations: </a:t>
            </a:r>
          </a:p>
          <a:p>
            <a:pPr lvl="1">
              <a:buBlip>
                <a:blip r:embed="rId2"/>
              </a:buBlip>
            </a:pPr>
            <a:r>
              <a:rPr lang="en-US"/>
              <a:t>overtime exclusions, piece-rate underpayment, lack of rest breaks</a:t>
            </a:r>
          </a:p>
          <a:p>
            <a:pPr>
              <a:buBlip>
                <a:blip r:embed="rId2"/>
              </a:buBlip>
            </a:pPr>
            <a:r>
              <a:rPr lang="en-US">
                <a:solidFill>
                  <a:srgbClr val="C00000"/>
                </a:solidFill>
              </a:rPr>
              <a:t>Pesticide exposure: </a:t>
            </a:r>
          </a:p>
          <a:p>
            <a:pPr lvl="1">
              <a:buBlip>
                <a:blip r:embed="rId2"/>
              </a:buBlip>
            </a:pPr>
            <a:r>
              <a:rPr lang="en-US"/>
              <a:t>respiratory, skin, neurological risks</a:t>
            </a:r>
          </a:p>
          <a:p>
            <a:pPr marL="0" indent="0" algn="r">
              <a:buNone/>
            </a:pPr>
            <a:r>
              <a:rPr lang="en-US" sz="2200"/>
              <a:t>(</a:t>
            </a:r>
            <a:r>
              <a:rPr lang="en-US" sz="2200" i="1"/>
              <a:t>National Agricultural Workers Survey, </a:t>
            </a:r>
            <a:r>
              <a:rPr lang="en-US" sz="2200" err="1"/>
              <a:t>n.d</a:t>
            </a:r>
            <a:r>
              <a:rPr lang="en-US" sz="2200"/>
              <a:t>)(</a:t>
            </a:r>
            <a:r>
              <a:rPr lang="en-US" sz="2200" i="1"/>
              <a:t>Programs: Environmental Health, </a:t>
            </a:r>
            <a:r>
              <a:rPr lang="en-US" sz="2200"/>
              <a:t>2025)</a:t>
            </a:r>
          </a:p>
          <a:p>
            <a:pPr marL="0" indent="0">
              <a:buNone/>
            </a:pPr>
            <a:endParaRPr lang="en-US"/>
          </a:p>
        </p:txBody>
      </p:sp>
    </p:spTree>
    <p:extLst>
      <p:ext uri="{BB962C8B-B14F-4D97-AF65-F5344CB8AC3E}">
        <p14:creationId xmlns:p14="http://schemas.microsoft.com/office/powerpoint/2010/main" val="3551109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EBDEB2-BEDC-B671-193E-F8F399B33424}"/>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rgbClr val="FF0000"/>
                </a:solidFill>
              </a:rPr>
              <a:t>Processing &amp; Supply Chain</a:t>
            </a:r>
            <a:endParaRPr lang="en-US"/>
          </a:p>
        </p:txBody>
      </p:sp>
      <p:sp>
        <p:nvSpPr>
          <p:cNvPr id="5" name="Content Placeholder 2">
            <a:extLst>
              <a:ext uri="{FF2B5EF4-FFF2-40B4-BE49-F238E27FC236}">
                <a16:creationId xmlns:a16="http://schemas.microsoft.com/office/drawing/2014/main" id="{CE1C566A-0C35-96E8-8EE2-3C7441D921A9}"/>
              </a:ext>
            </a:extLst>
          </p:cNvPr>
          <p:cNvSpPr>
            <a:spLocks noGrp="1"/>
          </p:cNvSpPr>
          <p:nvPr>
            <p:ph idx="1"/>
          </p:nvPr>
        </p:nvSpPr>
        <p:spPr>
          <a:xfrm>
            <a:off x="838200" y="1825625"/>
            <a:ext cx="10515600" cy="4351338"/>
          </a:xfrm>
          <a:ln>
            <a:solidFill>
              <a:srgbClr val="C00000"/>
            </a:solidFill>
          </a:ln>
        </p:spPr>
        <p:txBody>
          <a:bodyPr>
            <a:normAutofit lnSpcReduction="10000"/>
          </a:bodyPr>
          <a:lstStyle/>
          <a:p>
            <a:pPr>
              <a:buBlip>
                <a:blip r:embed="rId2"/>
              </a:buBlip>
            </a:pPr>
            <a:r>
              <a:rPr lang="en-US">
                <a:solidFill>
                  <a:srgbClr val="C00000"/>
                </a:solidFill>
              </a:rPr>
              <a:t>Stages: </a:t>
            </a:r>
          </a:p>
          <a:p>
            <a:pPr marL="0" indent="0">
              <a:buNone/>
            </a:pPr>
            <a:r>
              <a:rPr lang="en-US"/>
              <a:t>Hand harvest → Field sorting → Clamshell packaging → Rapid cooling → Refrigerated trucking → Distribution warehouse → Grocery stocking</a:t>
            </a:r>
          </a:p>
          <a:p>
            <a:pPr>
              <a:buBlip>
                <a:blip r:embed="rId2"/>
              </a:buBlip>
            </a:pPr>
            <a:r>
              <a:rPr lang="en-US">
                <a:solidFill>
                  <a:srgbClr val="C00000"/>
                </a:solidFill>
              </a:rPr>
              <a:t>Labor involved: </a:t>
            </a:r>
          </a:p>
          <a:p>
            <a:pPr lvl="1">
              <a:buBlip>
                <a:blip r:embed="rId2"/>
              </a:buBlip>
            </a:pPr>
            <a:r>
              <a:rPr lang="en-US"/>
              <a:t>pickers, supervisors, irrigation, pest control, packers, inspectors, drivers, warehouse, grocery clerks</a:t>
            </a:r>
          </a:p>
          <a:p>
            <a:pPr>
              <a:buBlip>
                <a:blip r:embed="rId2"/>
              </a:buBlip>
            </a:pPr>
            <a:r>
              <a:rPr lang="en-US">
                <a:solidFill>
                  <a:srgbClr val="C00000"/>
                </a:solidFill>
              </a:rPr>
              <a:t>Peak California harvest: </a:t>
            </a:r>
          </a:p>
          <a:p>
            <a:pPr lvl="1">
              <a:buBlip>
                <a:blip r:embed="rId2"/>
              </a:buBlip>
            </a:pPr>
            <a:r>
              <a:rPr lang="en-US"/>
              <a:t> 30,000+ seasonal workers</a:t>
            </a:r>
          </a:p>
          <a:p>
            <a:pPr marL="0" indent="0" algn="r">
              <a:buNone/>
            </a:pPr>
            <a:r>
              <a:rPr lang="en-US" sz="2000"/>
              <a:t>(</a:t>
            </a:r>
            <a:r>
              <a:rPr lang="en-US" sz="2000" i="1"/>
              <a:t>State Agricultural Trade by Country of Origin and Destination, n.d.)</a:t>
            </a:r>
          </a:p>
          <a:p>
            <a:pPr marL="0" indent="0" algn="r">
              <a:buNone/>
            </a:pPr>
            <a:r>
              <a:rPr lang="en-US" sz="2000" i="1"/>
              <a:t>(</a:t>
            </a:r>
            <a:r>
              <a:rPr lang="en-US" sz="2000"/>
              <a:t>Occupational Employment and Wage Statistics, n.d.)</a:t>
            </a:r>
          </a:p>
        </p:txBody>
      </p:sp>
    </p:spTree>
    <p:extLst>
      <p:ext uri="{BB962C8B-B14F-4D97-AF65-F5344CB8AC3E}">
        <p14:creationId xmlns:p14="http://schemas.microsoft.com/office/powerpoint/2010/main" val="3678469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5B49088-329F-F768-DF7E-92F37AB8B1F1}"/>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rgbClr val="FF0000"/>
                </a:solidFill>
              </a:rPr>
              <a:t>Global Supply &amp; Transnational System</a:t>
            </a:r>
            <a:endParaRPr lang="en-US"/>
          </a:p>
        </p:txBody>
      </p:sp>
      <p:sp>
        <p:nvSpPr>
          <p:cNvPr id="5" name="Content Placeholder 2">
            <a:extLst>
              <a:ext uri="{FF2B5EF4-FFF2-40B4-BE49-F238E27FC236}">
                <a16:creationId xmlns:a16="http://schemas.microsoft.com/office/drawing/2014/main" id="{D2D22E61-3EC3-A035-8491-D81198A78912}"/>
              </a:ext>
            </a:extLst>
          </p:cNvPr>
          <p:cNvSpPr>
            <a:spLocks noGrp="1"/>
          </p:cNvSpPr>
          <p:nvPr>
            <p:ph idx="1"/>
          </p:nvPr>
        </p:nvSpPr>
        <p:spPr>
          <a:xfrm>
            <a:off x="838200" y="1825624"/>
            <a:ext cx="10515600" cy="4769139"/>
          </a:xfrm>
          <a:ln>
            <a:solidFill>
              <a:srgbClr val="C00000"/>
            </a:solidFill>
          </a:ln>
        </p:spPr>
        <p:txBody>
          <a:bodyPr>
            <a:normAutofit lnSpcReduction="10000"/>
          </a:bodyPr>
          <a:lstStyle/>
          <a:p>
            <a:pPr>
              <a:buBlip>
                <a:blip r:embed="rId2"/>
              </a:buBlip>
              <a:defRPr sz="2400">
                <a:solidFill>
                  <a:srgbClr val="000000"/>
                </a:solidFill>
              </a:defRPr>
            </a:pPr>
            <a:r>
              <a:rPr lang="en-US">
                <a:solidFill>
                  <a:srgbClr val="C00000"/>
                </a:solidFill>
              </a:rPr>
              <a:t>Mexico dominates US berry imports: </a:t>
            </a:r>
          </a:p>
          <a:p>
            <a:pPr lvl="1">
              <a:buBlip>
                <a:blip r:embed="rId2"/>
              </a:buBlip>
              <a:defRPr sz="2400">
                <a:solidFill>
                  <a:srgbClr val="000000"/>
                </a:solidFill>
              </a:defRPr>
            </a:pPr>
            <a:r>
              <a:rPr lang="en-US"/>
              <a:t>raspberries 90%, blackberries 95%, growing share of strawberries</a:t>
            </a:r>
          </a:p>
          <a:p>
            <a:pPr>
              <a:buBlip>
                <a:blip r:embed="rId2"/>
              </a:buBlip>
              <a:defRPr sz="2400">
                <a:solidFill>
                  <a:srgbClr val="000000"/>
                </a:solidFill>
              </a:defRPr>
            </a:pPr>
            <a:r>
              <a:rPr lang="en-US">
                <a:solidFill>
                  <a:srgbClr val="C00000"/>
                </a:solidFill>
              </a:rPr>
              <a:t>Companies use contract farming: </a:t>
            </a:r>
          </a:p>
          <a:p>
            <a:pPr lvl="1">
              <a:buBlip>
                <a:blip r:embed="rId2"/>
              </a:buBlip>
              <a:defRPr sz="2400">
                <a:solidFill>
                  <a:srgbClr val="000000"/>
                </a:solidFill>
              </a:defRPr>
            </a:pPr>
            <a:r>
              <a:rPr lang="en-US"/>
              <a:t>Driscoll’s, </a:t>
            </a:r>
            <a:r>
              <a:rPr lang="en-US" err="1"/>
              <a:t>Naturipe</a:t>
            </a:r>
            <a:r>
              <a:rPr lang="en-US"/>
              <a:t>, Mission Produce, Dole</a:t>
            </a:r>
          </a:p>
          <a:p>
            <a:pPr>
              <a:buBlip>
                <a:blip r:embed="rId2"/>
              </a:buBlip>
              <a:defRPr sz="2400">
                <a:solidFill>
                  <a:srgbClr val="000000"/>
                </a:solidFill>
              </a:defRPr>
            </a:pPr>
            <a:r>
              <a:rPr lang="en-US">
                <a:solidFill>
                  <a:srgbClr val="C00000"/>
                </a:solidFill>
              </a:rPr>
              <a:t>U.S. corporate control: </a:t>
            </a:r>
          </a:p>
          <a:p>
            <a:pPr lvl="1">
              <a:buBlip>
                <a:blip r:embed="rId2"/>
              </a:buBlip>
              <a:defRPr sz="2400">
                <a:solidFill>
                  <a:srgbClr val="000000"/>
                </a:solidFill>
              </a:defRPr>
            </a:pPr>
            <a:r>
              <a:rPr lang="en-US"/>
              <a:t>pricing, packaging, distribution; profit centralized; labor responsibility diffused</a:t>
            </a:r>
          </a:p>
          <a:p>
            <a:pPr>
              <a:buBlip>
                <a:blip r:embed="rId2"/>
              </a:buBlip>
              <a:defRPr sz="2400">
                <a:solidFill>
                  <a:srgbClr val="000000"/>
                </a:solidFill>
              </a:defRPr>
            </a:pPr>
            <a:r>
              <a:rPr lang="en-US">
                <a:solidFill>
                  <a:srgbClr val="C00000"/>
                </a:solidFill>
              </a:rPr>
              <a:t>Community effects in CA: </a:t>
            </a:r>
          </a:p>
          <a:p>
            <a:pPr lvl="1">
              <a:buBlip>
                <a:blip r:embed="rId2"/>
              </a:buBlip>
              <a:defRPr sz="2400">
                <a:solidFill>
                  <a:srgbClr val="000000"/>
                </a:solidFill>
              </a:defRPr>
            </a:pPr>
            <a:r>
              <a:rPr lang="en-US"/>
              <a:t>labor shortages, temporary migrant housing, isolated camps</a:t>
            </a:r>
          </a:p>
          <a:p>
            <a:pPr>
              <a:buBlip>
                <a:blip r:embed="rId2"/>
              </a:buBlip>
              <a:defRPr sz="2400">
                <a:solidFill>
                  <a:srgbClr val="000000"/>
                </a:solidFill>
              </a:defRPr>
            </a:pPr>
            <a:r>
              <a:rPr lang="en-US">
                <a:solidFill>
                  <a:srgbClr val="C00000"/>
                </a:solidFill>
              </a:rPr>
              <a:t>Perishability increases labor pressure: </a:t>
            </a:r>
          </a:p>
          <a:p>
            <a:pPr lvl="1">
              <a:buBlip>
                <a:blip r:embed="rId2"/>
              </a:buBlip>
              <a:defRPr sz="2400">
                <a:solidFill>
                  <a:srgbClr val="000000"/>
                </a:solidFill>
              </a:defRPr>
            </a:pPr>
            <a:r>
              <a:rPr lang="en-US"/>
              <a:t>narrow harvest windows, just-in-time, piece-rate pay, cold chain logistics, retail expectations</a:t>
            </a:r>
          </a:p>
          <a:p>
            <a:pPr marL="457200" lvl="1" indent="0" algn="r">
              <a:buNone/>
              <a:defRPr sz="2400">
                <a:solidFill>
                  <a:srgbClr val="000000"/>
                </a:solidFill>
              </a:defRPr>
            </a:pPr>
            <a:r>
              <a:rPr lang="en-US" sz="2200"/>
              <a:t>(</a:t>
            </a:r>
            <a:r>
              <a:rPr lang="en-US" sz="2200" i="1"/>
              <a:t>United States-Mexico-Canada Agreement, n.d.)</a:t>
            </a:r>
            <a:endParaRPr lang="en-US" sz="2200"/>
          </a:p>
          <a:p>
            <a:pPr marL="0" indent="0">
              <a:buNone/>
            </a:pPr>
            <a:endParaRPr lang="en-US"/>
          </a:p>
        </p:txBody>
      </p:sp>
    </p:spTree>
    <p:extLst>
      <p:ext uri="{BB962C8B-B14F-4D97-AF65-F5344CB8AC3E}">
        <p14:creationId xmlns:p14="http://schemas.microsoft.com/office/powerpoint/2010/main" val="39770347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CA53C-1578-2E37-A5A6-583F5824F7AB}"/>
              </a:ext>
            </a:extLst>
          </p:cNvPr>
          <p:cNvSpPr>
            <a:spLocks noGrp="1"/>
          </p:cNvSpPr>
          <p:nvPr>
            <p:ph idx="1"/>
          </p:nvPr>
        </p:nvSpPr>
        <p:spPr>
          <a:xfrm>
            <a:off x="506047" y="330933"/>
            <a:ext cx="10847753" cy="5846030"/>
          </a:xfrm>
        </p:spPr>
        <p:txBody>
          <a:bodyPr vert="horz" lIns="91440" tIns="45720" rIns="91440" bIns="45720" rtlCol="0" anchor="t">
            <a:normAutofit/>
          </a:bodyPr>
          <a:lstStyle/>
          <a:p>
            <a:pPr algn="ctr">
              <a:buNone/>
            </a:pPr>
            <a:r>
              <a:rPr lang="en-US" sz="1200">
                <a:highlight>
                  <a:srgbClr val="FFFFFF"/>
                </a:highlight>
              </a:rPr>
              <a:t>Works Cited Strawberries </a:t>
            </a:r>
          </a:p>
          <a:p>
            <a:pPr>
              <a:buNone/>
            </a:pPr>
            <a:r>
              <a:rPr lang="en-US" sz="1200" i="1">
                <a:highlight>
                  <a:srgbClr val="FFFFFF"/>
                </a:highlight>
              </a:rPr>
              <a:t>National Agricultural Workers Survey. </a:t>
            </a:r>
            <a:r>
              <a:rPr lang="en-US" sz="1200">
                <a:highlight>
                  <a:srgbClr val="FFFFFF"/>
                </a:highlight>
              </a:rPr>
              <a:t>(</a:t>
            </a:r>
            <a:r>
              <a:rPr lang="en-US" sz="1200" err="1">
                <a:highlight>
                  <a:srgbClr val="FFFFFF"/>
                </a:highlight>
              </a:rPr>
              <a:t>n.d</a:t>
            </a:r>
            <a:r>
              <a:rPr lang="en-US" sz="1200">
                <a:highlight>
                  <a:srgbClr val="FFFFFF"/>
                </a:highlight>
              </a:rPr>
              <a:t>). U.S. Department of Labor. </a:t>
            </a:r>
            <a:r>
              <a:rPr lang="en-US" sz="1200" u="sng">
                <a:highlight>
                  <a:srgbClr val="FFFFFF"/>
                </a:highlight>
                <a:hlinkClick r:id="rId2"/>
              </a:rPr>
              <a:t>https://www.dol.gov/agencies/eta/national-agricultural-workers-survey</a:t>
            </a:r>
            <a:r>
              <a:rPr lang="en-US" sz="1200">
                <a:highlight>
                  <a:srgbClr val="FFFFFF"/>
                </a:highlight>
              </a:rPr>
              <a:t> </a:t>
            </a:r>
          </a:p>
          <a:p>
            <a:pPr>
              <a:buNone/>
            </a:pPr>
            <a:r>
              <a:rPr lang="en-US" sz="1200" i="1" err="1">
                <a:highlight>
                  <a:srgbClr val="FFFFFF"/>
                </a:highlight>
              </a:rPr>
              <a:t>Noncitrus</a:t>
            </a:r>
            <a:r>
              <a:rPr lang="en-US" sz="1200" i="1">
                <a:highlight>
                  <a:srgbClr val="FFFFFF"/>
                </a:highlight>
              </a:rPr>
              <a:t> Fruits and Nuts.</a:t>
            </a:r>
            <a:r>
              <a:rPr lang="en-US" sz="1200">
                <a:highlight>
                  <a:srgbClr val="FFFFFF"/>
                </a:highlight>
              </a:rPr>
              <a:t> (2025). USDA. </a:t>
            </a:r>
            <a:r>
              <a:rPr lang="en-US" sz="1200" u="sng">
                <a:highlight>
                  <a:srgbClr val="FFFFFF"/>
                </a:highlight>
                <a:hlinkClick r:id="rId3"/>
              </a:rPr>
              <a:t>https://esmis.nal.usda.gov/publication/noncitrus-fruits-and-nuts</a:t>
            </a:r>
            <a:endParaRPr lang="en-US" sz="1200">
              <a:highlight>
                <a:srgbClr val="FFFFFF"/>
              </a:highlight>
            </a:endParaRPr>
          </a:p>
          <a:p>
            <a:pPr>
              <a:buNone/>
            </a:pPr>
            <a:r>
              <a:rPr lang="en-US" sz="1200" i="1">
                <a:highlight>
                  <a:srgbClr val="FFFFFF"/>
                </a:highlight>
              </a:rPr>
              <a:t>Our Produce. </a:t>
            </a:r>
            <a:r>
              <a:rPr lang="en-US" sz="1200">
                <a:highlight>
                  <a:srgbClr val="FFFFFF"/>
                </a:highlight>
              </a:rPr>
              <a:t>(2026). </a:t>
            </a:r>
            <a:r>
              <a:rPr lang="es-ES" sz="1200" err="1">
                <a:highlight>
                  <a:srgbClr val="FFFFFF"/>
                </a:highlight>
              </a:rPr>
              <a:t>Dole</a:t>
            </a:r>
            <a:r>
              <a:rPr lang="es-ES" sz="1200">
                <a:highlight>
                  <a:srgbClr val="FFFFFF"/>
                </a:highlight>
              </a:rPr>
              <a:t>. </a:t>
            </a:r>
            <a:r>
              <a:rPr lang="es-ES" sz="1200" u="sng">
                <a:highlight>
                  <a:srgbClr val="FFFFFF"/>
                </a:highlight>
                <a:hlinkClick r:id="rId4"/>
              </a:rPr>
              <a:t>https://www.dole.com/</a:t>
            </a:r>
            <a:r>
              <a:rPr lang="es-ES" sz="1200">
                <a:highlight>
                  <a:srgbClr val="FFFFFF"/>
                </a:highlight>
              </a:rPr>
              <a:t>   </a:t>
            </a:r>
            <a:endParaRPr lang="en-US" sz="1200">
              <a:highlight>
                <a:srgbClr val="FFFFFF"/>
              </a:highlight>
            </a:endParaRPr>
          </a:p>
          <a:p>
            <a:pPr>
              <a:buNone/>
            </a:pPr>
            <a:r>
              <a:rPr lang="en-US" sz="1200" i="1">
                <a:highlight>
                  <a:srgbClr val="FFFFFF"/>
                </a:highlight>
              </a:rPr>
              <a:t>Occupational Employment and Wage Statistics</a:t>
            </a:r>
            <a:r>
              <a:rPr lang="en-US" sz="1200">
                <a:highlight>
                  <a:srgbClr val="FFFFFF"/>
                </a:highlight>
              </a:rPr>
              <a:t> (n.d.) U.S Bureau of Labor Statistics. </a:t>
            </a:r>
            <a:r>
              <a:rPr lang="en-US" sz="1200" u="sng">
                <a:highlight>
                  <a:srgbClr val="FFFFFF"/>
                </a:highlight>
                <a:hlinkClick r:id="rId5"/>
              </a:rPr>
              <a:t>https://www.bls.gov/oes/tables.htm</a:t>
            </a:r>
            <a:r>
              <a:rPr lang="en-US" sz="1200">
                <a:highlight>
                  <a:srgbClr val="FFFFFF"/>
                </a:highlight>
              </a:rPr>
              <a:t> </a:t>
            </a:r>
          </a:p>
          <a:p>
            <a:pPr>
              <a:buNone/>
            </a:pPr>
            <a:r>
              <a:rPr lang="en-US" sz="1200" i="1">
                <a:highlight>
                  <a:srgbClr val="FFFFFF"/>
                </a:highlight>
              </a:rPr>
              <a:t>Programs: Environmental Health.</a:t>
            </a:r>
            <a:r>
              <a:rPr lang="en-US" sz="1200">
                <a:highlight>
                  <a:srgbClr val="FFFFFF"/>
                </a:highlight>
              </a:rPr>
              <a:t> (2025). Farmworker Justice. </a:t>
            </a:r>
            <a:r>
              <a:rPr lang="en-US" sz="1200" u="sng">
                <a:highlight>
                  <a:srgbClr val="FFFFFF"/>
                </a:highlight>
                <a:hlinkClick r:id="rId6"/>
              </a:rPr>
              <a:t>https://farmworkerjustice.org/en/programs/environmental-safety</a:t>
            </a:r>
            <a:r>
              <a:rPr lang="en-US" sz="1200">
                <a:highlight>
                  <a:srgbClr val="FFFFFF"/>
                </a:highlight>
              </a:rPr>
              <a:t> </a:t>
            </a:r>
          </a:p>
          <a:p>
            <a:pPr>
              <a:buNone/>
            </a:pPr>
            <a:r>
              <a:rPr lang="en-US" sz="1200" i="1">
                <a:highlight>
                  <a:srgbClr val="FFFFFF"/>
                </a:highlight>
              </a:rPr>
              <a:t>State Agricultural Trade by Country of Origin and Destination </a:t>
            </a:r>
            <a:r>
              <a:rPr lang="en-US" sz="1200">
                <a:highlight>
                  <a:srgbClr val="FFFFFF"/>
                </a:highlight>
              </a:rPr>
              <a:t>(n.d.) USDA. </a:t>
            </a:r>
            <a:r>
              <a:rPr lang="en-US" sz="1200" u="sng">
                <a:highlight>
                  <a:srgbClr val="FFFFFF"/>
                </a:highlight>
                <a:hlinkClick r:id="rId7"/>
              </a:rPr>
              <a:t>https://www.ers.usda.gov/</a:t>
            </a:r>
            <a:r>
              <a:rPr lang="en-US" sz="1200">
                <a:highlight>
                  <a:srgbClr val="FFFFFF"/>
                </a:highlight>
              </a:rPr>
              <a:t> </a:t>
            </a:r>
          </a:p>
          <a:p>
            <a:pPr>
              <a:buNone/>
            </a:pPr>
            <a:r>
              <a:rPr lang="en-US" sz="1200" i="1">
                <a:highlight>
                  <a:srgbClr val="FFFFFF"/>
                </a:highlight>
              </a:rPr>
              <a:t>The Driscoll’s Way</a:t>
            </a:r>
            <a:r>
              <a:rPr lang="en-US" sz="1200">
                <a:highlight>
                  <a:srgbClr val="FFFFFF"/>
                </a:highlight>
              </a:rPr>
              <a:t> (2026). </a:t>
            </a:r>
            <a:r>
              <a:rPr lang="pt-BR" sz="1200" err="1">
                <a:highlight>
                  <a:srgbClr val="FFFFFF"/>
                </a:highlight>
              </a:rPr>
              <a:t>Driscoll’s</a:t>
            </a:r>
            <a:r>
              <a:rPr lang="pt-BR" sz="1200">
                <a:highlight>
                  <a:srgbClr val="FFFFFF"/>
                </a:highlight>
              </a:rPr>
              <a:t>. </a:t>
            </a:r>
            <a:r>
              <a:rPr lang="pt-BR" sz="1200" u="sng">
                <a:highlight>
                  <a:srgbClr val="FFFFFF"/>
                </a:highlight>
                <a:hlinkClick r:id="rId8"/>
              </a:rPr>
              <a:t>https://www.driscolls.com/about</a:t>
            </a:r>
            <a:endParaRPr lang="en-US" sz="1200">
              <a:highlight>
                <a:srgbClr val="FFFFFF"/>
              </a:highlight>
            </a:endParaRPr>
          </a:p>
          <a:p>
            <a:pPr>
              <a:buNone/>
            </a:pPr>
            <a:r>
              <a:rPr lang="en-US" sz="1200" i="1">
                <a:highlight>
                  <a:srgbClr val="FFFFFF"/>
                </a:highlight>
              </a:rPr>
              <a:t>United States-Mexico-Canada Agreement</a:t>
            </a:r>
            <a:r>
              <a:rPr lang="en-US" sz="1200">
                <a:highlight>
                  <a:srgbClr val="FFFFFF"/>
                </a:highlight>
              </a:rPr>
              <a:t>. (n.d.) Office of the United States Trade Representative. </a:t>
            </a:r>
            <a:r>
              <a:rPr lang="en-US" sz="1200" u="sng">
                <a:highlight>
                  <a:srgbClr val="FFFFFF"/>
                </a:highlight>
                <a:hlinkClick r:id="rId9"/>
              </a:rPr>
              <a:t>https://ustr.gov/trade-agreements/free-trade-agreements/united-states-mexico-canada-agreement</a:t>
            </a:r>
            <a:r>
              <a:rPr lang="en-US" sz="1200">
                <a:highlight>
                  <a:srgbClr val="FFFFFF"/>
                </a:highlight>
              </a:rPr>
              <a:t> </a:t>
            </a:r>
          </a:p>
          <a:p>
            <a:pPr>
              <a:buNone/>
            </a:pPr>
            <a:r>
              <a:rPr lang="en-US" sz="1200">
                <a:highlight>
                  <a:srgbClr val="FFFFFF"/>
                </a:highlight>
              </a:rPr>
              <a:t>Weber, C., Wechsler, S.J., &amp; Wakefield, H. (2025). </a:t>
            </a:r>
            <a:r>
              <a:rPr lang="en-US" sz="1200" i="1">
                <a:highlight>
                  <a:srgbClr val="FFFFFF"/>
                </a:highlight>
              </a:rPr>
              <a:t>Fruits and Tree Nuts</a:t>
            </a:r>
            <a:r>
              <a:rPr lang="en-US" sz="1200">
                <a:highlight>
                  <a:srgbClr val="FFFFFF"/>
                </a:highlight>
              </a:rPr>
              <a:t>. USDA. </a:t>
            </a:r>
            <a:r>
              <a:rPr lang="en-US" sz="1200" u="sng">
                <a:highlight>
                  <a:srgbClr val="FFFFFF"/>
                </a:highlight>
                <a:hlinkClick r:id="rId10"/>
              </a:rPr>
              <a:t>https://www.ers.usda.gov/topics/crops/fruit-and-tree-nuts</a:t>
            </a:r>
            <a:r>
              <a:rPr lang="en-US" sz="1200">
                <a:highlight>
                  <a:srgbClr val="FFFFFF"/>
                </a:highlight>
              </a:rPr>
              <a:t> </a:t>
            </a:r>
          </a:p>
          <a:p>
            <a:pPr>
              <a:buNone/>
            </a:pPr>
            <a:r>
              <a:rPr lang="en-US" sz="1200" i="1">
                <a:highlight>
                  <a:srgbClr val="FFFFFF"/>
                </a:highlight>
              </a:rPr>
              <a:t>What We Grow.</a:t>
            </a:r>
            <a:r>
              <a:rPr lang="en-US" sz="1200">
                <a:highlight>
                  <a:srgbClr val="FFFFFF"/>
                </a:highlight>
              </a:rPr>
              <a:t> (n.d.) </a:t>
            </a:r>
            <a:r>
              <a:rPr lang="en-US" sz="1200" err="1">
                <a:highlight>
                  <a:srgbClr val="FFFFFF"/>
                </a:highlight>
              </a:rPr>
              <a:t>Naturipe</a:t>
            </a:r>
            <a:r>
              <a:rPr lang="en-US" sz="1200">
                <a:highlight>
                  <a:srgbClr val="FFFFFF"/>
                </a:highlight>
              </a:rPr>
              <a:t> Farmed Fresh. </a:t>
            </a:r>
            <a:r>
              <a:rPr lang="en-US" sz="1200" u="sng">
                <a:highlight>
                  <a:srgbClr val="FFFFFF"/>
                </a:highlight>
                <a:hlinkClick r:id="rId11"/>
              </a:rPr>
              <a:t>https://www.naturipefarms.com/</a:t>
            </a:r>
            <a:endParaRPr lang="en-US"/>
          </a:p>
          <a:p>
            <a:pPr marL="0" indent="0">
              <a:buNone/>
            </a:pPr>
            <a:endParaRPr lang="en-US"/>
          </a:p>
        </p:txBody>
      </p:sp>
    </p:spTree>
    <p:extLst>
      <p:ext uri="{BB962C8B-B14F-4D97-AF65-F5344CB8AC3E}">
        <p14:creationId xmlns:p14="http://schemas.microsoft.com/office/powerpoint/2010/main" val="4040257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F3FEB-ABC2-54E6-D16C-A9BA1ED6A9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E41A4-A96D-BBCE-2E58-07CA2B21344C}"/>
              </a:ext>
            </a:extLst>
          </p:cNvPr>
          <p:cNvSpPr>
            <a:spLocks noGrp="1"/>
          </p:cNvSpPr>
          <p:nvPr>
            <p:ph type="ctrTitle"/>
          </p:nvPr>
        </p:nvSpPr>
        <p:spPr>
          <a:xfrm>
            <a:off x="183987" y="2159"/>
            <a:ext cx="11820768" cy="6851323"/>
          </a:xfrm>
        </p:spPr>
        <p:txBody>
          <a:bodyPr vert="horz" lIns="91440" tIns="45720" rIns="91440" bIns="45720" rtlCol="0" anchor="ctr">
            <a:noAutofit/>
          </a:bodyPr>
          <a:lstStyle/>
          <a:p>
            <a:r>
              <a:rPr lang="en-US" sz="9600" b="1">
                <a:solidFill>
                  <a:schemeClr val="accent2"/>
                </a:solidFill>
                <a:ea typeface="+mj-lt"/>
                <a:cs typeface="+mj-lt"/>
              </a:rPr>
              <a:t>Livestock</a:t>
            </a:r>
            <a:endParaRPr lang="en-US">
              <a:solidFill>
                <a:schemeClr val="accent2"/>
              </a:solidFill>
            </a:endParaRPr>
          </a:p>
        </p:txBody>
      </p:sp>
    </p:spTree>
    <p:extLst>
      <p:ext uri="{BB962C8B-B14F-4D97-AF65-F5344CB8AC3E}">
        <p14:creationId xmlns:p14="http://schemas.microsoft.com/office/powerpoint/2010/main" val="27568739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9F5F27B-FF7D-8D3F-953E-5244336BCD1F}"/>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Ranch Workers (Cow-Calf Operations)</a:t>
            </a:r>
            <a:endParaRPr lang="en-US">
              <a:solidFill>
                <a:schemeClr val="accent2">
                  <a:lumMod val="60000"/>
                  <a:lumOff val="40000"/>
                </a:schemeClr>
              </a:solidFill>
            </a:endParaRPr>
          </a:p>
        </p:txBody>
      </p:sp>
      <p:sp>
        <p:nvSpPr>
          <p:cNvPr id="10" name="Content Placeholder 9">
            <a:extLst>
              <a:ext uri="{FF2B5EF4-FFF2-40B4-BE49-F238E27FC236}">
                <a16:creationId xmlns:a16="http://schemas.microsoft.com/office/drawing/2014/main" id="{71716F1E-E203-8FE4-6600-057EF71747FB}"/>
              </a:ext>
            </a:extLst>
          </p:cNvPr>
          <p:cNvSpPr>
            <a:spLocks noGrp="1"/>
          </p:cNvSpPr>
          <p:nvPr>
            <p:ph idx="1"/>
          </p:nvPr>
        </p:nvSpPr>
        <p:spPr>
          <a:xfrm>
            <a:off x="838200" y="1825624"/>
            <a:ext cx="10515600" cy="4885419"/>
          </a:xfrm>
          <a:ln>
            <a:solidFill>
              <a:srgbClr val="C00000"/>
            </a:solidFill>
          </a:ln>
        </p:spPr>
        <p:txBody>
          <a:bodyPr>
            <a:normAutofit/>
          </a:bodyPr>
          <a:lstStyle/>
          <a:p>
            <a:pPr lvl="0">
              <a:buBlip>
                <a:blip r:embed="rId2"/>
              </a:buBlip>
            </a:pPr>
            <a:r>
              <a:rPr lang="en-US"/>
              <a:t>Responsible for raising cattle from birth until they are sold to feedlots</a:t>
            </a:r>
          </a:p>
          <a:p>
            <a:pPr lvl="0">
              <a:buBlip>
                <a:blip r:embed="rId2"/>
              </a:buBlip>
            </a:pPr>
            <a:r>
              <a:rPr lang="en-US" b="1">
                <a:solidFill>
                  <a:schemeClr val="accent2"/>
                </a:solidFill>
              </a:rPr>
              <a:t>Daily tasks include:</a:t>
            </a:r>
          </a:p>
          <a:p>
            <a:pPr lvl="1">
              <a:buBlip>
                <a:blip r:embed="rId2"/>
              </a:buBlip>
            </a:pPr>
            <a:r>
              <a:rPr lang="en-US"/>
              <a:t>Herding and monitoring cattle across large areas</a:t>
            </a:r>
          </a:p>
          <a:p>
            <a:pPr lvl="1">
              <a:buBlip>
                <a:blip r:embed="rId2"/>
              </a:buBlip>
            </a:pPr>
            <a:r>
              <a:rPr lang="en-US"/>
              <a:t>Assisting with calving (birth of calves)</a:t>
            </a:r>
          </a:p>
          <a:p>
            <a:pPr lvl="1">
              <a:buBlip>
                <a:blip r:embed="rId2"/>
              </a:buBlip>
            </a:pPr>
            <a:r>
              <a:rPr lang="en-US"/>
              <a:t>Vaccinating and treating sick animals</a:t>
            </a:r>
          </a:p>
          <a:p>
            <a:pPr lvl="1">
              <a:buBlip>
                <a:blip r:embed="rId2"/>
              </a:buBlip>
            </a:pPr>
            <a:r>
              <a:rPr lang="en-US"/>
              <a:t>Maintaining fences, water systems, and equipment</a:t>
            </a:r>
          </a:p>
          <a:p>
            <a:pPr lvl="0">
              <a:buBlip>
                <a:blip r:embed="rId2"/>
              </a:buBlip>
            </a:pPr>
            <a:r>
              <a:rPr lang="en-US"/>
              <a:t>Work is year-round and requires both physical labor and technical knowledge</a:t>
            </a:r>
          </a:p>
          <a:p>
            <a:pPr lvl="0">
              <a:buBlip>
                <a:blip r:embed="rId2"/>
              </a:buBlip>
            </a:pPr>
            <a:r>
              <a:rPr lang="en-US"/>
              <a:t>Often performed in remote, rural environments</a:t>
            </a:r>
          </a:p>
          <a:p>
            <a:pPr marL="0" indent="0">
              <a:buNone/>
            </a:pPr>
            <a:r>
              <a:rPr lang="en-US"/>
              <a:t>								          (Knight, 2025)</a:t>
            </a:r>
          </a:p>
        </p:txBody>
      </p:sp>
    </p:spTree>
    <p:extLst>
      <p:ext uri="{BB962C8B-B14F-4D97-AF65-F5344CB8AC3E}">
        <p14:creationId xmlns:p14="http://schemas.microsoft.com/office/powerpoint/2010/main" val="3576334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764FBE-35B7-2320-48FA-E1095D35F4DC}"/>
              </a:ext>
            </a:extLst>
          </p:cNvPr>
          <p:cNvSpPr>
            <a:spLocks noGrp="1"/>
          </p:cNvSpPr>
          <p:nvPr>
            <p:ph idx="1"/>
          </p:nvPr>
        </p:nvSpPr>
        <p:spPr>
          <a:ln>
            <a:solidFill>
              <a:srgbClr val="C00000"/>
            </a:solidFill>
          </a:ln>
        </p:spPr>
        <p:txBody>
          <a:bodyPr>
            <a:normAutofit fontScale="92500"/>
          </a:bodyPr>
          <a:lstStyle/>
          <a:p>
            <a:pPr lvl="0">
              <a:buBlip>
                <a:blip r:embed="rId2"/>
              </a:buBlip>
            </a:pPr>
            <a:r>
              <a:rPr lang="en-US"/>
              <a:t>Workdays often last </a:t>
            </a:r>
            <a:r>
              <a:rPr lang="en-US" b="1"/>
              <a:t>8–12+ hours</a:t>
            </a:r>
            <a:r>
              <a:rPr lang="en-US"/>
              <a:t>, depending on season and workload</a:t>
            </a:r>
          </a:p>
          <a:p>
            <a:pPr lvl="0">
              <a:buBlip>
                <a:blip r:embed="rId2"/>
              </a:buBlip>
            </a:pPr>
            <a:r>
              <a:rPr lang="en-US" b="1">
                <a:solidFill>
                  <a:schemeClr val="accent2"/>
                </a:solidFill>
              </a:rPr>
              <a:t>Workers are exposed to extreme environmental conditions:</a:t>
            </a:r>
          </a:p>
          <a:p>
            <a:pPr lvl="1">
              <a:buBlip>
                <a:blip r:embed="rId2"/>
              </a:buBlip>
            </a:pPr>
            <a:r>
              <a:rPr lang="en-US"/>
              <a:t>High heat in summer</a:t>
            </a:r>
          </a:p>
          <a:p>
            <a:pPr lvl="1">
              <a:buBlip>
                <a:blip r:embed="rId2"/>
              </a:buBlip>
            </a:pPr>
            <a:r>
              <a:rPr lang="en-US"/>
              <a:t>Cold and storms in winter</a:t>
            </a:r>
          </a:p>
          <a:p>
            <a:pPr lvl="0">
              <a:buBlip>
                <a:blip r:embed="rId2"/>
              </a:buBlip>
            </a:pPr>
            <a:r>
              <a:rPr lang="en-US" b="1">
                <a:solidFill>
                  <a:schemeClr val="accent2"/>
                </a:solidFill>
              </a:rPr>
              <a:t>Remote locations lead to:</a:t>
            </a:r>
          </a:p>
          <a:p>
            <a:pPr lvl="1">
              <a:buBlip>
                <a:blip r:embed="rId2"/>
              </a:buBlip>
            </a:pPr>
            <a:r>
              <a:rPr lang="en-US"/>
              <a:t>Limited access to healthcare services</a:t>
            </a:r>
          </a:p>
          <a:p>
            <a:pPr lvl="1">
              <a:buBlip>
                <a:blip r:embed="rId2"/>
              </a:buBlip>
            </a:pPr>
            <a:r>
              <a:rPr lang="en-US"/>
              <a:t>Transportation challenges</a:t>
            </a:r>
          </a:p>
          <a:p>
            <a:pPr lvl="0">
              <a:buBlip>
                <a:blip r:embed="rId2"/>
              </a:buBlip>
            </a:pPr>
            <a:r>
              <a:rPr lang="en-US"/>
              <a:t>Many workers live on ranch property, increasing isolation</a:t>
            </a:r>
          </a:p>
          <a:p>
            <a:pPr lvl="0">
              <a:buBlip>
                <a:blip r:embed="rId2"/>
              </a:buBlip>
            </a:pPr>
            <a:r>
              <a:rPr lang="en-US"/>
              <a:t>Limited oversight compared to urban workplaces</a:t>
            </a:r>
          </a:p>
          <a:p>
            <a:pPr marL="0" lvl="0" indent="0">
              <a:buNone/>
            </a:pPr>
            <a:r>
              <a:rPr lang="en-US"/>
              <a:t>							              (Castillo et al., 2025)</a:t>
            </a:r>
          </a:p>
          <a:p>
            <a:endParaRPr lang="en-US"/>
          </a:p>
        </p:txBody>
      </p:sp>
      <p:sp>
        <p:nvSpPr>
          <p:cNvPr id="4" name="Title 1">
            <a:extLst>
              <a:ext uri="{FF2B5EF4-FFF2-40B4-BE49-F238E27FC236}">
                <a16:creationId xmlns:a16="http://schemas.microsoft.com/office/drawing/2014/main" id="{97B6616D-1EFF-12F8-F070-FF761C1EF838}"/>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Ranch Working Conditions</a:t>
            </a:r>
            <a:endParaRPr lang="en-US">
              <a:solidFill>
                <a:schemeClr val="accent2">
                  <a:lumMod val="60000"/>
                  <a:lumOff val="40000"/>
                </a:schemeClr>
              </a:solidFill>
            </a:endParaRPr>
          </a:p>
        </p:txBody>
      </p:sp>
    </p:spTree>
    <p:extLst>
      <p:ext uri="{BB962C8B-B14F-4D97-AF65-F5344CB8AC3E}">
        <p14:creationId xmlns:p14="http://schemas.microsoft.com/office/powerpoint/2010/main" val="24060777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2E3C41-D8D1-ACFA-7277-D5959866B9C1}"/>
              </a:ext>
            </a:extLst>
          </p:cNvPr>
          <p:cNvSpPr>
            <a:spLocks noGrp="1"/>
          </p:cNvSpPr>
          <p:nvPr>
            <p:ph idx="1"/>
          </p:nvPr>
        </p:nvSpPr>
        <p:spPr>
          <a:xfrm>
            <a:off x="838200" y="1988911"/>
            <a:ext cx="10515600" cy="3579132"/>
          </a:xfrm>
          <a:ln>
            <a:solidFill>
              <a:srgbClr val="C00000"/>
            </a:solidFill>
          </a:ln>
        </p:spPr>
        <p:txBody>
          <a:bodyPr>
            <a:normAutofit lnSpcReduction="10000"/>
          </a:bodyPr>
          <a:lstStyle/>
          <a:p>
            <a:pPr lvl="0">
              <a:buBlip>
                <a:blip r:embed="rId2"/>
              </a:buBlip>
            </a:pPr>
            <a:r>
              <a:rPr lang="en-US"/>
              <a:t>Ranches increasingly rely on </a:t>
            </a:r>
            <a:r>
              <a:rPr lang="en-US" b="1"/>
              <a:t>immigrant labor due to labor shortages</a:t>
            </a:r>
            <a:endParaRPr lang="en-US"/>
          </a:p>
          <a:p>
            <a:pPr lvl="0">
              <a:buBlip>
                <a:blip r:embed="rId2"/>
              </a:buBlip>
            </a:pPr>
            <a:r>
              <a:rPr lang="en-US"/>
              <a:t>The H-2A visa program allows temporary agricultural workers to work legally in the U.S.</a:t>
            </a:r>
          </a:p>
          <a:p>
            <a:pPr lvl="0">
              <a:buBlip>
                <a:blip r:embed="rId2"/>
              </a:buBlip>
            </a:pPr>
            <a:r>
              <a:rPr lang="en-US"/>
              <a:t>Workers are often </a:t>
            </a:r>
            <a:r>
              <a:rPr lang="en-US" b="1"/>
              <a:t>tied to a single employer</a:t>
            </a:r>
            <a:r>
              <a:rPr lang="en-US"/>
              <a:t>, limiting mobility</a:t>
            </a:r>
          </a:p>
          <a:p>
            <a:pPr lvl="0">
              <a:buBlip>
                <a:blip r:embed="rId2"/>
              </a:buBlip>
            </a:pPr>
            <a:r>
              <a:rPr lang="en-US"/>
              <a:t>Fear of job loss can discourage reporting unsafe conditions</a:t>
            </a:r>
          </a:p>
          <a:p>
            <a:pPr lvl="0">
              <a:buBlip>
                <a:blip r:embed="rId2"/>
              </a:buBlip>
            </a:pPr>
            <a:r>
              <a:rPr lang="en-US"/>
              <a:t>Migrant labor plays a key role in sustaining livestock production</a:t>
            </a:r>
          </a:p>
          <a:p>
            <a:pPr marL="0" indent="0">
              <a:buNone/>
            </a:pPr>
            <a:r>
              <a:rPr lang="en-US"/>
              <a:t>				          (</a:t>
            </a:r>
            <a:r>
              <a:rPr lang="en-US" i="1"/>
              <a:t>Foreign labor performance data, </a:t>
            </a:r>
            <a:r>
              <a:rPr lang="en-US"/>
              <a:t>n.d.)</a:t>
            </a:r>
          </a:p>
        </p:txBody>
      </p:sp>
      <p:sp>
        <p:nvSpPr>
          <p:cNvPr id="4" name="Title 1">
            <a:extLst>
              <a:ext uri="{FF2B5EF4-FFF2-40B4-BE49-F238E27FC236}">
                <a16:creationId xmlns:a16="http://schemas.microsoft.com/office/drawing/2014/main" id="{D1C0847C-BFE6-893B-0FDD-8ED7F83003B8}"/>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Ranch Labor System</a:t>
            </a:r>
            <a:endParaRPr lang="en-US">
              <a:solidFill>
                <a:schemeClr val="accent2">
                  <a:lumMod val="60000"/>
                  <a:lumOff val="40000"/>
                </a:schemeClr>
              </a:solidFill>
            </a:endParaRPr>
          </a:p>
        </p:txBody>
      </p:sp>
    </p:spTree>
    <p:extLst>
      <p:ext uri="{BB962C8B-B14F-4D97-AF65-F5344CB8AC3E}">
        <p14:creationId xmlns:p14="http://schemas.microsoft.com/office/powerpoint/2010/main" val="27724259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5AD34B-231C-6F0B-E3AE-9B8F68E42996}"/>
              </a:ext>
            </a:extLst>
          </p:cNvPr>
          <p:cNvSpPr>
            <a:spLocks noGrp="1"/>
          </p:cNvSpPr>
          <p:nvPr>
            <p:ph idx="1"/>
          </p:nvPr>
        </p:nvSpPr>
        <p:spPr>
          <a:xfrm>
            <a:off x="838200" y="1825625"/>
            <a:ext cx="10515600" cy="4667250"/>
          </a:xfrm>
          <a:ln>
            <a:solidFill>
              <a:srgbClr val="C00000"/>
            </a:solidFill>
          </a:ln>
        </p:spPr>
        <p:txBody>
          <a:bodyPr>
            <a:normAutofit fontScale="92500" lnSpcReduction="10000"/>
          </a:bodyPr>
          <a:lstStyle/>
          <a:p>
            <a:pPr lvl="0">
              <a:buBlip>
                <a:blip r:embed="rId2"/>
              </a:buBlip>
            </a:pPr>
            <a:r>
              <a:rPr lang="en-US" sz="3000"/>
              <a:t>Work in large-scale operations where cattle are fattened before slaughter</a:t>
            </a:r>
          </a:p>
          <a:p>
            <a:pPr lvl="0">
              <a:buBlip>
                <a:blip r:embed="rId2"/>
              </a:buBlip>
            </a:pPr>
            <a:r>
              <a:rPr lang="en-US" sz="3000"/>
              <a:t>Feedlots may contain </a:t>
            </a:r>
            <a:r>
              <a:rPr lang="en-US" sz="3000" b="1"/>
              <a:t>thousands to tens of thousands of animals</a:t>
            </a:r>
            <a:endParaRPr lang="en-US" sz="3000"/>
          </a:p>
          <a:p>
            <a:pPr lvl="0">
              <a:buBlip>
                <a:blip r:embed="rId2"/>
              </a:buBlip>
            </a:pPr>
            <a:r>
              <a:rPr lang="en-US" sz="3000" b="1">
                <a:solidFill>
                  <a:schemeClr val="accent2"/>
                </a:solidFill>
              </a:rPr>
              <a:t>Responsibilities include:</a:t>
            </a:r>
          </a:p>
          <a:p>
            <a:pPr lvl="1">
              <a:buBlip>
                <a:blip r:embed="rId2"/>
              </a:buBlip>
            </a:pPr>
            <a:r>
              <a:rPr lang="en-US" sz="2600"/>
              <a:t>Feeding cattle using automated systems</a:t>
            </a:r>
          </a:p>
          <a:p>
            <a:pPr lvl="1">
              <a:buBlip>
                <a:blip r:embed="rId2"/>
              </a:buBlip>
            </a:pPr>
            <a:r>
              <a:rPr lang="en-US" sz="2600"/>
              <a:t>Monitoring growth and health</a:t>
            </a:r>
          </a:p>
          <a:p>
            <a:pPr lvl="1">
              <a:buBlip>
                <a:blip r:embed="rId2"/>
              </a:buBlip>
            </a:pPr>
            <a:r>
              <a:rPr lang="en-US" sz="2600"/>
              <a:t>Administering medications or supplements</a:t>
            </a:r>
          </a:p>
          <a:p>
            <a:pPr lvl="1">
              <a:buBlip>
                <a:blip r:embed="rId2"/>
              </a:buBlip>
            </a:pPr>
            <a:r>
              <a:rPr lang="en-US" sz="2600"/>
              <a:t>Operating tractors and heavy machinery</a:t>
            </a:r>
          </a:p>
          <a:p>
            <a:pPr>
              <a:buBlip>
                <a:blip r:embed="rId2"/>
              </a:buBlip>
            </a:pPr>
            <a:r>
              <a:rPr lang="en-US" sz="3000"/>
              <a:t>Work is continuous and often year-round</a:t>
            </a:r>
          </a:p>
          <a:p>
            <a:pPr marL="0" indent="0">
              <a:buNone/>
            </a:pPr>
            <a:r>
              <a:rPr lang="en-US"/>
              <a:t>									(Knight, 2025)</a:t>
            </a:r>
          </a:p>
        </p:txBody>
      </p:sp>
      <p:sp>
        <p:nvSpPr>
          <p:cNvPr id="4" name="Title 1">
            <a:extLst>
              <a:ext uri="{FF2B5EF4-FFF2-40B4-BE49-F238E27FC236}">
                <a16:creationId xmlns:a16="http://schemas.microsoft.com/office/drawing/2014/main" id="{D097E881-8F98-F715-28AF-5C4073C1D133}"/>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Feedlot Workers</a:t>
            </a:r>
            <a:endParaRPr lang="en-US">
              <a:solidFill>
                <a:schemeClr val="accent2">
                  <a:lumMod val="60000"/>
                  <a:lumOff val="40000"/>
                </a:schemeClr>
              </a:solidFill>
            </a:endParaRPr>
          </a:p>
        </p:txBody>
      </p:sp>
    </p:spTree>
    <p:extLst>
      <p:ext uri="{BB962C8B-B14F-4D97-AF65-F5344CB8AC3E}">
        <p14:creationId xmlns:p14="http://schemas.microsoft.com/office/powerpoint/2010/main" val="3252101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D33654-DFC8-3C5F-6771-3309936CBC8F}"/>
              </a:ext>
            </a:extLst>
          </p:cNvPr>
          <p:cNvSpPr>
            <a:spLocks noGrp="1"/>
          </p:cNvSpPr>
          <p:nvPr>
            <p:ph idx="1"/>
          </p:nvPr>
        </p:nvSpPr>
        <p:spPr>
          <a:xfrm>
            <a:off x="838200" y="1825625"/>
            <a:ext cx="10515600" cy="4444546"/>
          </a:xfrm>
          <a:ln>
            <a:solidFill>
              <a:srgbClr val="C00000"/>
            </a:solidFill>
          </a:ln>
        </p:spPr>
        <p:txBody>
          <a:bodyPr>
            <a:normAutofit fontScale="92500" lnSpcReduction="10000"/>
          </a:bodyPr>
          <a:lstStyle/>
          <a:p>
            <a:pPr lvl="0">
              <a:buBlip>
                <a:blip r:embed="rId2"/>
              </a:buBlip>
            </a:pPr>
            <a:r>
              <a:rPr lang="en-US" sz="3000" b="1">
                <a:solidFill>
                  <a:schemeClr val="accent2"/>
                </a:solidFill>
              </a:rPr>
              <a:t>Workers are exposed to environmental hazards:</a:t>
            </a:r>
          </a:p>
          <a:p>
            <a:pPr lvl="1">
              <a:buBlip>
                <a:blip r:embed="rId2"/>
              </a:buBlip>
            </a:pPr>
            <a:r>
              <a:rPr lang="en-US" sz="2600"/>
              <a:t>Dust and airborne particles</a:t>
            </a:r>
          </a:p>
          <a:p>
            <a:pPr lvl="1">
              <a:buBlip>
                <a:blip r:embed="rId2"/>
              </a:buBlip>
            </a:pPr>
            <a:r>
              <a:rPr lang="en-US" sz="2600"/>
              <a:t>Ammonia and methane gases from waste</a:t>
            </a:r>
          </a:p>
          <a:p>
            <a:pPr lvl="0">
              <a:buBlip>
                <a:blip r:embed="rId2"/>
              </a:buBlip>
            </a:pPr>
            <a:r>
              <a:rPr lang="en-US" sz="3000" b="1">
                <a:solidFill>
                  <a:schemeClr val="accent2"/>
                </a:solidFill>
              </a:rPr>
              <a:t>Health risks include:</a:t>
            </a:r>
          </a:p>
          <a:p>
            <a:pPr lvl="1">
              <a:buBlip>
                <a:blip r:embed="rId2"/>
              </a:buBlip>
            </a:pPr>
            <a:r>
              <a:rPr lang="en-US" sz="2600"/>
              <a:t>Respiratory illness</a:t>
            </a:r>
          </a:p>
          <a:p>
            <a:pPr lvl="1">
              <a:buBlip>
                <a:blip r:embed="rId2"/>
              </a:buBlip>
            </a:pPr>
            <a:r>
              <a:rPr lang="en-US" sz="2600"/>
              <a:t>Eye and skin irritation</a:t>
            </a:r>
          </a:p>
          <a:p>
            <a:pPr lvl="0">
              <a:buBlip>
                <a:blip r:embed="rId2"/>
              </a:buBlip>
            </a:pPr>
            <a:r>
              <a:rPr lang="en-US" sz="3000" b="1">
                <a:solidFill>
                  <a:schemeClr val="accent2"/>
                </a:solidFill>
              </a:rPr>
              <a:t>Physical risks:</a:t>
            </a:r>
          </a:p>
          <a:p>
            <a:pPr lvl="1">
              <a:buBlip>
                <a:blip r:embed="rId2"/>
              </a:buBlip>
            </a:pPr>
            <a:r>
              <a:rPr lang="en-US" sz="2600"/>
              <a:t>Injury from large animals</a:t>
            </a:r>
          </a:p>
          <a:p>
            <a:pPr lvl="1">
              <a:buBlip>
                <a:blip r:embed="rId2"/>
              </a:buBlip>
            </a:pPr>
            <a:r>
              <a:rPr lang="en-US" sz="2600"/>
              <a:t>Machinery accidents</a:t>
            </a:r>
          </a:p>
          <a:p>
            <a:pPr lvl="0">
              <a:buBlip>
                <a:blip r:embed="rId2"/>
              </a:buBlip>
            </a:pPr>
            <a:r>
              <a:rPr lang="en-US" sz="3000"/>
              <a:t>Work is repetitive and physically demanding</a:t>
            </a:r>
          </a:p>
          <a:p>
            <a:pPr marL="0" indent="0">
              <a:buNone/>
            </a:pPr>
            <a:r>
              <a:rPr lang="en-US"/>
              <a:t>				     (</a:t>
            </a:r>
            <a:r>
              <a:rPr lang="en-US" i="1"/>
              <a:t>Agriculture Worker Safety and Health, 2024)</a:t>
            </a:r>
            <a:endParaRPr lang="en-US"/>
          </a:p>
        </p:txBody>
      </p:sp>
      <p:sp>
        <p:nvSpPr>
          <p:cNvPr id="4" name="Title 1">
            <a:extLst>
              <a:ext uri="{FF2B5EF4-FFF2-40B4-BE49-F238E27FC236}">
                <a16:creationId xmlns:a16="http://schemas.microsoft.com/office/drawing/2014/main" id="{BD21C8F4-8553-EAA4-537D-03FC2BCEE103}"/>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Feedlot Working Conditions</a:t>
            </a:r>
            <a:endParaRPr lang="en-US">
              <a:solidFill>
                <a:schemeClr val="accent2">
                  <a:lumMod val="60000"/>
                  <a:lumOff val="40000"/>
                </a:schemeClr>
              </a:solidFill>
            </a:endParaRPr>
          </a:p>
        </p:txBody>
      </p:sp>
    </p:spTree>
    <p:extLst>
      <p:ext uri="{BB962C8B-B14F-4D97-AF65-F5344CB8AC3E}">
        <p14:creationId xmlns:p14="http://schemas.microsoft.com/office/powerpoint/2010/main" val="19405551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647947-69FC-58AC-B760-93F18D4D96C8}"/>
              </a:ext>
            </a:extLst>
          </p:cNvPr>
          <p:cNvSpPr>
            <a:spLocks noGrp="1"/>
          </p:cNvSpPr>
          <p:nvPr>
            <p:ph idx="1"/>
          </p:nvPr>
        </p:nvSpPr>
        <p:spPr>
          <a:xfrm>
            <a:off x="838200" y="1825625"/>
            <a:ext cx="10515600" cy="4248604"/>
          </a:xfrm>
          <a:ln>
            <a:solidFill>
              <a:srgbClr val="C00000"/>
            </a:solidFill>
          </a:ln>
        </p:spPr>
        <p:txBody>
          <a:bodyPr>
            <a:normAutofit/>
          </a:bodyPr>
          <a:lstStyle/>
          <a:p>
            <a:pPr lvl="0">
              <a:buBlip>
                <a:blip r:embed="rId2"/>
              </a:buBlip>
            </a:pPr>
            <a:r>
              <a:rPr lang="en-US"/>
              <a:t>Represent the </a:t>
            </a:r>
            <a:r>
              <a:rPr lang="en-US" b="1"/>
              <a:t>largest labor force</a:t>
            </a:r>
            <a:r>
              <a:rPr lang="en-US"/>
              <a:t> in livestock production</a:t>
            </a:r>
          </a:p>
          <a:p>
            <a:pPr lvl="0">
              <a:buBlip>
                <a:blip r:embed="rId2"/>
              </a:buBlip>
            </a:pPr>
            <a:r>
              <a:rPr lang="en-US"/>
              <a:t>Workforce includes many </a:t>
            </a:r>
            <a:r>
              <a:rPr lang="en-US" b="1"/>
              <a:t>immigrant and refugee workers</a:t>
            </a:r>
            <a:endParaRPr lang="en-US"/>
          </a:p>
          <a:p>
            <a:pPr lvl="0">
              <a:buBlip>
                <a:blip r:embed="rId2"/>
              </a:buBlip>
            </a:pPr>
            <a:r>
              <a:rPr lang="en-US" b="1">
                <a:solidFill>
                  <a:schemeClr val="accent2"/>
                </a:solidFill>
              </a:rPr>
              <a:t>Job roles include:</a:t>
            </a:r>
          </a:p>
          <a:p>
            <a:pPr lvl="1">
              <a:buBlip>
                <a:blip r:embed="rId2"/>
              </a:buBlip>
            </a:pPr>
            <a:r>
              <a:rPr lang="en-US"/>
              <a:t>Stunning animals before slaughter</a:t>
            </a:r>
          </a:p>
          <a:p>
            <a:pPr lvl="1">
              <a:buBlip>
                <a:blip r:embed="rId2"/>
              </a:buBlip>
            </a:pPr>
            <a:r>
              <a:rPr lang="en-US"/>
              <a:t>Cutting and trimming meat</a:t>
            </a:r>
          </a:p>
          <a:p>
            <a:pPr lvl="1">
              <a:buBlip>
                <a:blip r:embed="rId2"/>
              </a:buBlip>
            </a:pPr>
            <a:r>
              <a:rPr lang="en-US"/>
              <a:t>Packaging and labeling products</a:t>
            </a:r>
          </a:p>
          <a:p>
            <a:pPr lvl="1">
              <a:buBlip>
                <a:blip r:embed="rId2"/>
              </a:buBlip>
            </a:pPr>
            <a:r>
              <a:rPr lang="en-US"/>
              <a:t>Cleaning and sanitation</a:t>
            </a:r>
          </a:p>
          <a:p>
            <a:pPr lvl="0">
              <a:buBlip>
                <a:blip r:embed="rId2"/>
              </a:buBlip>
            </a:pPr>
            <a:r>
              <a:rPr lang="en-US"/>
              <a:t>Work takes place on </a:t>
            </a:r>
            <a:r>
              <a:rPr lang="en-US" b="1"/>
              <a:t>fast-moving production lines</a:t>
            </a:r>
            <a:endParaRPr lang="en-US"/>
          </a:p>
          <a:p>
            <a:pPr marL="0" indent="0">
              <a:buNone/>
            </a:pPr>
            <a:r>
              <a:rPr lang="en-US"/>
              <a:t>							        (Castillo et al., 2025)</a:t>
            </a:r>
          </a:p>
        </p:txBody>
      </p:sp>
      <p:sp>
        <p:nvSpPr>
          <p:cNvPr id="4" name="Title 1">
            <a:extLst>
              <a:ext uri="{FF2B5EF4-FFF2-40B4-BE49-F238E27FC236}">
                <a16:creationId xmlns:a16="http://schemas.microsoft.com/office/drawing/2014/main" id="{CBAC5491-B3A1-AE43-D7B8-C8A3198FED15}"/>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Slaughterhouse Workers</a:t>
            </a:r>
            <a:endParaRPr lang="en-US">
              <a:solidFill>
                <a:schemeClr val="accent2">
                  <a:lumMod val="60000"/>
                  <a:lumOff val="40000"/>
                </a:schemeClr>
              </a:solidFill>
            </a:endParaRPr>
          </a:p>
        </p:txBody>
      </p:sp>
    </p:spTree>
    <p:extLst>
      <p:ext uri="{BB962C8B-B14F-4D97-AF65-F5344CB8AC3E}">
        <p14:creationId xmlns:p14="http://schemas.microsoft.com/office/powerpoint/2010/main" val="3804180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EBA19A-152A-DCD3-05E6-FAE5B53EF4A7}"/>
              </a:ext>
            </a:extLst>
          </p:cNvPr>
          <p:cNvSpPr>
            <a:spLocks noGrp="1"/>
          </p:cNvSpPr>
          <p:nvPr>
            <p:ph idx="1"/>
          </p:nvPr>
        </p:nvSpPr>
        <p:spPr>
          <a:xfrm>
            <a:off x="838200" y="1825625"/>
            <a:ext cx="10515600" cy="3873046"/>
          </a:xfrm>
          <a:ln>
            <a:solidFill>
              <a:srgbClr val="C00000"/>
            </a:solidFill>
          </a:ln>
        </p:spPr>
        <p:txBody>
          <a:bodyPr/>
          <a:lstStyle/>
          <a:p>
            <a:pPr lvl="0">
              <a:buBlip>
                <a:blip r:embed="rId2"/>
              </a:buBlip>
            </a:pPr>
            <a:r>
              <a:rPr lang="en-US"/>
              <a:t>Meatpacking is one of the </a:t>
            </a:r>
            <a:r>
              <a:rPr lang="en-US" b="1"/>
              <a:t>most dangerous industries in the U.S.</a:t>
            </a:r>
            <a:endParaRPr lang="en-US"/>
          </a:p>
          <a:p>
            <a:pPr lvl="0">
              <a:buBlip>
                <a:blip r:embed="rId2"/>
              </a:buBlip>
            </a:pPr>
            <a:r>
              <a:rPr lang="en-US"/>
              <a:t>Common injuries:</a:t>
            </a:r>
          </a:p>
          <a:p>
            <a:pPr lvl="1">
              <a:buBlip>
                <a:blip r:embed="rId2"/>
              </a:buBlip>
            </a:pPr>
            <a:r>
              <a:rPr lang="en-US"/>
              <a:t>Deep cuts and lacerations</a:t>
            </a:r>
          </a:p>
          <a:p>
            <a:pPr lvl="1">
              <a:buBlip>
                <a:blip r:embed="rId2"/>
              </a:buBlip>
            </a:pPr>
            <a:r>
              <a:rPr lang="en-US"/>
              <a:t>Repetitive motion injuries</a:t>
            </a:r>
          </a:p>
          <a:p>
            <a:pPr lvl="1">
              <a:buBlip>
                <a:blip r:embed="rId2"/>
              </a:buBlip>
            </a:pPr>
            <a:r>
              <a:rPr lang="en-US"/>
              <a:t>Musculoskeletal disorders</a:t>
            </a:r>
          </a:p>
          <a:p>
            <a:pPr lvl="0">
              <a:buBlip>
                <a:blip r:embed="rId2"/>
              </a:buBlip>
            </a:pPr>
            <a:r>
              <a:rPr lang="en-US"/>
              <a:t>Workers handle sharp tools and heavy materials</a:t>
            </a:r>
          </a:p>
          <a:p>
            <a:pPr lvl="0">
              <a:buBlip>
                <a:blip r:embed="rId2"/>
              </a:buBlip>
            </a:pPr>
            <a:r>
              <a:rPr lang="en-US"/>
              <a:t>Exposure to strong cleaning chemicals used for sanitation</a:t>
            </a:r>
          </a:p>
          <a:p>
            <a:pPr marL="0" lvl="0" indent="0">
              <a:buNone/>
            </a:pPr>
            <a:r>
              <a:rPr lang="en-US"/>
              <a:t>	       (Meatpacking, n.d.) (Injuries, Illnesses, and Fatalities, n.d.)</a:t>
            </a:r>
          </a:p>
        </p:txBody>
      </p:sp>
      <p:sp>
        <p:nvSpPr>
          <p:cNvPr id="4" name="Title 1">
            <a:extLst>
              <a:ext uri="{FF2B5EF4-FFF2-40B4-BE49-F238E27FC236}">
                <a16:creationId xmlns:a16="http://schemas.microsoft.com/office/drawing/2014/main" id="{3E1089C8-7059-F838-205C-7DD3C711E4B4}"/>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Processing Plant Conditions</a:t>
            </a:r>
            <a:endParaRPr lang="en-US">
              <a:solidFill>
                <a:schemeClr val="accent2">
                  <a:lumMod val="60000"/>
                  <a:lumOff val="40000"/>
                </a:schemeClr>
              </a:solidFill>
            </a:endParaRPr>
          </a:p>
        </p:txBody>
      </p:sp>
    </p:spTree>
    <p:extLst>
      <p:ext uri="{BB962C8B-B14F-4D97-AF65-F5344CB8AC3E}">
        <p14:creationId xmlns:p14="http://schemas.microsoft.com/office/powerpoint/2010/main" val="22641990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725597-FC78-8D31-BDAB-6AA1637078D2}"/>
              </a:ext>
            </a:extLst>
          </p:cNvPr>
          <p:cNvSpPr>
            <a:spLocks noGrp="1"/>
          </p:cNvSpPr>
          <p:nvPr>
            <p:ph idx="1"/>
          </p:nvPr>
        </p:nvSpPr>
        <p:spPr>
          <a:xfrm>
            <a:off x="838200" y="1825625"/>
            <a:ext cx="10515600" cy="3350532"/>
          </a:xfrm>
          <a:ln>
            <a:solidFill>
              <a:srgbClr val="C00000"/>
            </a:solidFill>
          </a:ln>
        </p:spPr>
        <p:txBody>
          <a:bodyPr/>
          <a:lstStyle/>
          <a:p>
            <a:pPr lvl="0">
              <a:buBlip>
                <a:blip r:embed="rId2"/>
              </a:buBlip>
            </a:pPr>
            <a:r>
              <a:rPr lang="en-US" sz="2600"/>
              <a:t>Processing plants operate at very high speeds to maximize production</a:t>
            </a:r>
          </a:p>
          <a:p>
            <a:pPr lvl="0">
              <a:buBlip>
                <a:blip r:embed="rId2"/>
              </a:buBlip>
            </a:pPr>
            <a:r>
              <a:rPr lang="en-US" sz="2600"/>
              <a:t>Workers must keep up with machines and conveyor systems</a:t>
            </a:r>
          </a:p>
          <a:p>
            <a:pPr lvl="0">
              <a:buBlip>
                <a:blip r:embed="rId2"/>
              </a:buBlip>
            </a:pPr>
            <a:r>
              <a:rPr lang="en-US" sz="2600"/>
              <a:t>Tasks are repeated </a:t>
            </a:r>
            <a:r>
              <a:rPr lang="en-US" sz="2600" b="1"/>
              <a:t>thousands of times per shift</a:t>
            </a:r>
            <a:endParaRPr lang="en-US" sz="2600"/>
          </a:p>
          <a:p>
            <a:pPr lvl="0">
              <a:buBlip>
                <a:blip r:embed="rId2"/>
              </a:buBlip>
            </a:pPr>
            <a:r>
              <a:rPr lang="en-US" sz="2600"/>
              <a:t>Limited breaks increase fatigue and risk of injury</a:t>
            </a:r>
          </a:p>
          <a:p>
            <a:pPr lvl="0">
              <a:buBlip>
                <a:blip r:embed="rId2"/>
              </a:buBlip>
            </a:pPr>
            <a:r>
              <a:rPr lang="en-US" sz="2600"/>
              <a:t>Faster line speeds are linked to higher accident rates</a:t>
            </a:r>
          </a:p>
          <a:p>
            <a:pPr marL="0" indent="0">
              <a:buNone/>
            </a:pPr>
            <a:r>
              <a:rPr lang="en-US" sz="2400"/>
              <a:t>(Workplace Safety and Health: Better Outreach, Collaboration, and Information Needed to Help Protect Workers at Meat and Poultry Plants, 2017)</a:t>
            </a:r>
          </a:p>
        </p:txBody>
      </p:sp>
      <p:sp>
        <p:nvSpPr>
          <p:cNvPr id="4" name="Title 1">
            <a:extLst>
              <a:ext uri="{FF2B5EF4-FFF2-40B4-BE49-F238E27FC236}">
                <a16:creationId xmlns:a16="http://schemas.microsoft.com/office/drawing/2014/main" id="{5AB66544-F383-31F8-E9E6-FBC7C152D18A}"/>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Line Speed &amp; Labor Pressure</a:t>
            </a:r>
            <a:endParaRPr lang="en-US">
              <a:solidFill>
                <a:schemeClr val="accent2">
                  <a:lumMod val="60000"/>
                  <a:lumOff val="40000"/>
                </a:schemeClr>
              </a:solidFill>
            </a:endParaRPr>
          </a:p>
        </p:txBody>
      </p:sp>
    </p:spTree>
    <p:extLst>
      <p:ext uri="{BB962C8B-B14F-4D97-AF65-F5344CB8AC3E}">
        <p14:creationId xmlns:p14="http://schemas.microsoft.com/office/powerpoint/2010/main" val="5856995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913ABE-859A-8179-207D-7894B1BDBC52}"/>
              </a:ext>
            </a:extLst>
          </p:cNvPr>
          <p:cNvSpPr>
            <a:spLocks noGrp="1"/>
          </p:cNvSpPr>
          <p:nvPr>
            <p:ph idx="1"/>
          </p:nvPr>
        </p:nvSpPr>
        <p:spPr>
          <a:ln>
            <a:solidFill>
              <a:srgbClr val="C00000"/>
            </a:solidFill>
          </a:ln>
        </p:spPr>
        <p:txBody>
          <a:bodyPr/>
          <a:lstStyle/>
          <a:p>
            <a:pPr lvl="0">
              <a:buBlip>
                <a:blip r:embed="rId2"/>
              </a:buBlip>
            </a:pPr>
            <a:r>
              <a:rPr lang="en-US"/>
              <a:t>Many workers depend on their employer for wages, housing, and legal status</a:t>
            </a:r>
          </a:p>
          <a:p>
            <a:pPr lvl="0">
              <a:buBlip>
                <a:blip r:embed="rId2"/>
              </a:buBlip>
            </a:pPr>
            <a:r>
              <a:rPr lang="en-US"/>
              <a:t>Fear of retaliation or deportation limits reporting of unsafe conditions</a:t>
            </a:r>
          </a:p>
          <a:p>
            <a:pPr lvl="0">
              <a:buBlip>
                <a:blip r:embed="rId2"/>
              </a:buBlip>
            </a:pPr>
            <a:r>
              <a:rPr lang="en-US"/>
              <a:t>Language barriers can prevent understanding of safety protocols</a:t>
            </a:r>
          </a:p>
          <a:p>
            <a:pPr lvl="0">
              <a:buBlip>
                <a:blip r:embed="rId2"/>
              </a:buBlip>
            </a:pPr>
            <a:r>
              <a:rPr lang="en-US"/>
              <a:t>Agricultural workers often have </a:t>
            </a:r>
            <a:r>
              <a:rPr lang="en-US" b="1"/>
              <a:t>fewer legal protections</a:t>
            </a:r>
            <a:r>
              <a:rPr lang="en-US"/>
              <a:t> than other workers</a:t>
            </a:r>
          </a:p>
          <a:p>
            <a:pPr>
              <a:buBlip>
                <a:blip r:embed="rId2"/>
              </a:buBlip>
            </a:pPr>
            <a:r>
              <a:rPr lang="en-US"/>
              <a:t>Limited access to legal resources and support</a:t>
            </a:r>
          </a:p>
          <a:p>
            <a:pPr marL="0" indent="0">
              <a:buNone/>
            </a:pPr>
            <a:r>
              <a:rPr lang="en-US"/>
              <a:t>						(Agricultural Employment, n.d.)</a:t>
            </a:r>
          </a:p>
        </p:txBody>
      </p:sp>
      <p:sp>
        <p:nvSpPr>
          <p:cNvPr id="4" name="Title 1">
            <a:extLst>
              <a:ext uri="{FF2B5EF4-FFF2-40B4-BE49-F238E27FC236}">
                <a16:creationId xmlns:a16="http://schemas.microsoft.com/office/drawing/2014/main" id="{9A8FA11E-A643-579E-6C06-6447BDE4EEB6}"/>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Labor Vulnerability</a:t>
            </a:r>
            <a:endParaRPr lang="en-US">
              <a:solidFill>
                <a:schemeClr val="accent2">
                  <a:lumMod val="60000"/>
                  <a:lumOff val="40000"/>
                </a:schemeClr>
              </a:solidFill>
            </a:endParaRPr>
          </a:p>
        </p:txBody>
      </p:sp>
    </p:spTree>
    <p:extLst>
      <p:ext uri="{BB962C8B-B14F-4D97-AF65-F5344CB8AC3E}">
        <p14:creationId xmlns:p14="http://schemas.microsoft.com/office/powerpoint/2010/main" val="2673299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AE07B2-9292-8582-AF56-F1E81732B89C}"/>
              </a:ext>
            </a:extLst>
          </p:cNvPr>
          <p:cNvSpPr>
            <a:spLocks noGrp="1"/>
          </p:cNvSpPr>
          <p:nvPr>
            <p:ph idx="1"/>
          </p:nvPr>
        </p:nvSpPr>
        <p:spPr>
          <a:xfrm>
            <a:off x="838200" y="1825625"/>
            <a:ext cx="10515600" cy="3660775"/>
          </a:xfrm>
          <a:ln>
            <a:solidFill>
              <a:srgbClr val="C00000"/>
            </a:solidFill>
          </a:ln>
        </p:spPr>
        <p:txBody>
          <a:bodyPr/>
          <a:lstStyle/>
          <a:p>
            <a:pPr lvl="0">
              <a:buBlip>
                <a:blip r:embed="rId2"/>
              </a:buBlip>
            </a:pPr>
            <a:r>
              <a:rPr lang="en-US"/>
              <a:t>Wages are often low relative to the physical risk and intensity of the work</a:t>
            </a:r>
          </a:p>
          <a:p>
            <a:pPr lvl="0">
              <a:buBlip>
                <a:blip r:embed="rId2"/>
              </a:buBlip>
            </a:pPr>
            <a:r>
              <a:rPr lang="en-US"/>
              <a:t>Many workers rely on overtime to earn sufficient income</a:t>
            </a:r>
          </a:p>
          <a:p>
            <a:pPr lvl="0">
              <a:buBlip>
                <a:blip r:embed="rId2"/>
              </a:buBlip>
            </a:pPr>
            <a:r>
              <a:rPr lang="en-US"/>
              <a:t>Some workers send money to family members (remittances)</a:t>
            </a:r>
          </a:p>
          <a:p>
            <a:pPr lvl="0">
              <a:buBlip>
                <a:blip r:embed="rId2"/>
              </a:buBlip>
            </a:pPr>
            <a:r>
              <a:rPr lang="en-US"/>
              <a:t>Limited opportunities for advancement or higher-paying positions</a:t>
            </a:r>
          </a:p>
          <a:p>
            <a:pPr lvl="0">
              <a:buBlip>
                <a:blip r:embed="rId2"/>
              </a:buBlip>
            </a:pPr>
            <a:r>
              <a:rPr lang="en-US"/>
              <a:t>Economic pressure can force workers to stay in unsafe jobs</a:t>
            </a:r>
          </a:p>
          <a:p>
            <a:pPr marL="0" indent="0">
              <a:buNone/>
            </a:pPr>
            <a:r>
              <a:rPr lang="en-US"/>
              <a:t>		    (Occupational Employment and Wage Statistics, n.d.)</a:t>
            </a:r>
          </a:p>
        </p:txBody>
      </p:sp>
      <p:sp>
        <p:nvSpPr>
          <p:cNvPr id="4" name="Title 1">
            <a:extLst>
              <a:ext uri="{FF2B5EF4-FFF2-40B4-BE49-F238E27FC236}">
                <a16:creationId xmlns:a16="http://schemas.microsoft.com/office/drawing/2014/main" id="{FEDCC830-0A75-D436-98A6-5DACFC73BDF9}"/>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Wages &amp; Economic Pressure</a:t>
            </a:r>
            <a:endParaRPr lang="en-US">
              <a:solidFill>
                <a:schemeClr val="accent2">
                  <a:lumMod val="60000"/>
                  <a:lumOff val="40000"/>
                </a:schemeClr>
              </a:solidFill>
            </a:endParaRPr>
          </a:p>
        </p:txBody>
      </p:sp>
    </p:spTree>
    <p:extLst>
      <p:ext uri="{BB962C8B-B14F-4D97-AF65-F5344CB8AC3E}">
        <p14:creationId xmlns:p14="http://schemas.microsoft.com/office/powerpoint/2010/main" val="3198753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8E318B-6D62-FC83-E9FD-61F774C0618A}"/>
              </a:ext>
            </a:extLst>
          </p:cNvPr>
          <p:cNvSpPr>
            <a:spLocks noGrp="1"/>
          </p:cNvSpPr>
          <p:nvPr>
            <p:ph idx="1"/>
          </p:nvPr>
        </p:nvSpPr>
        <p:spPr>
          <a:xfrm>
            <a:off x="838200" y="1825626"/>
            <a:ext cx="10515600" cy="2829502"/>
          </a:xfrm>
          <a:ln>
            <a:solidFill>
              <a:srgbClr val="C00000"/>
            </a:solidFill>
          </a:ln>
        </p:spPr>
        <p:txBody>
          <a:bodyPr>
            <a:normAutofit fontScale="92500"/>
          </a:bodyPr>
          <a:lstStyle/>
          <a:p>
            <a:pPr lvl="0">
              <a:buBlip>
                <a:blip r:embed="rId2"/>
              </a:buBlip>
            </a:pPr>
            <a:r>
              <a:rPr lang="en-US"/>
              <a:t>Livestock production creates </a:t>
            </a:r>
            <a:r>
              <a:rPr lang="en-US" b="1"/>
              <a:t>“meatpacking towns”</a:t>
            </a:r>
            <a:r>
              <a:rPr lang="en-US"/>
              <a:t> in rural areas</a:t>
            </a:r>
          </a:p>
          <a:p>
            <a:pPr lvl="0">
              <a:buBlip>
                <a:blip r:embed="rId2"/>
              </a:buBlip>
            </a:pPr>
            <a:r>
              <a:rPr lang="en-US"/>
              <a:t>Communities often depend on one large employer (processing plant)</a:t>
            </a:r>
          </a:p>
          <a:p>
            <a:pPr lvl="0">
              <a:buBlip>
                <a:blip r:embed="rId2"/>
              </a:buBlip>
            </a:pPr>
            <a:r>
              <a:rPr lang="en-US"/>
              <a:t>Population includes many immigrant and multilingual families</a:t>
            </a:r>
          </a:p>
          <a:p>
            <a:pPr lvl="0">
              <a:buBlip>
                <a:blip r:embed="rId2"/>
              </a:buBlip>
            </a:pPr>
            <a:r>
              <a:rPr lang="en-US"/>
              <a:t>These workers support both local economies and national food supply</a:t>
            </a:r>
          </a:p>
          <a:p>
            <a:pPr marL="0" indent="0">
              <a:buNone/>
            </a:pPr>
            <a:r>
              <a:rPr lang="en-US"/>
              <a:t>						  (MacDonald &amp; McBride, 2009)</a:t>
            </a:r>
          </a:p>
        </p:txBody>
      </p:sp>
      <p:sp>
        <p:nvSpPr>
          <p:cNvPr id="4" name="Title 1">
            <a:extLst>
              <a:ext uri="{FF2B5EF4-FFF2-40B4-BE49-F238E27FC236}">
                <a16:creationId xmlns:a16="http://schemas.microsoft.com/office/drawing/2014/main" id="{1BBB48CF-369A-FFAD-5084-446ED185463B}"/>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Farmworker Communities</a:t>
            </a:r>
            <a:endParaRPr lang="en-US">
              <a:solidFill>
                <a:schemeClr val="accent2">
                  <a:lumMod val="60000"/>
                  <a:lumOff val="40000"/>
                </a:schemeClr>
              </a:solidFill>
            </a:endParaRPr>
          </a:p>
        </p:txBody>
      </p:sp>
    </p:spTree>
    <p:extLst>
      <p:ext uri="{BB962C8B-B14F-4D97-AF65-F5344CB8AC3E}">
        <p14:creationId xmlns:p14="http://schemas.microsoft.com/office/powerpoint/2010/main" val="21056213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F84C3C-6C1E-B7D9-412E-10D759FC47A2}"/>
              </a:ext>
            </a:extLst>
          </p:cNvPr>
          <p:cNvSpPr>
            <a:spLocks noGrp="1"/>
          </p:cNvSpPr>
          <p:nvPr>
            <p:ph idx="1"/>
          </p:nvPr>
        </p:nvSpPr>
        <p:spPr>
          <a:ln>
            <a:solidFill>
              <a:srgbClr val="C00000"/>
            </a:solidFill>
          </a:ln>
        </p:spPr>
        <p:txBody>
          <a:bodyPr/>
          <a:lstStyle/>
          <a:p>
            <a:pPr lvl="0">
              <a:buBlip>
                <a:blip r:embed="rId2"/>
              </a:buBlip>
            </a:pPr>
            <a:r>
              <a:rPr lang="en-US"/>
              <a:t>Rapid population growth can strain local infrastructure</a:t>
            </a:r>
          </a:p>
          <a:p>
            <a:pPr lvl="0">
              <a:buBlip>
                <a:blip r:embed="rId2"/>
              </a:buBlip>
            </a:pPr>
            <a:r>
              <a:rPr lang="en-US"/>
              <a:t>Housing shortages lead to overcrowded living conditions</a:t>
            </a:r>
          </a:p>
          <a:p>
            <a:pPr lvl="0">
              <a:buBlip>
                <a:blip r:embed="rId2"/>
              </a:buBlip>
            </a:pPr>
            <a:r>
              <a:rPr lang="en-US"/>
              <a:t>Schools must adapt to language and cultural diversity</a:t>
            </a:r>
          </a:p>
          <a:p>
            <a:pPr lvl="0">
              <a:buBlip>
                <a:blip r:embed="rId2"/>
              </a:buBlip>
            </a:pPr>
            <a:r>
              <a:rPr lang="en-US"/>
              <a:t>Limited healthcare access in rural areas</a:t>
            </a:r>
          </a:p>
          <a:p>
            <a:pPr lvl="0">
              <a:buBlip>
                <a:blip r:embed="rId2"/>
              </a:buBlip>
            </a:pPr>
            <a:r>
              <a:rPr lang="en-US"/>
              <a:t>Transportation barriers affect daily life and job access</a:t>
            </a:r>
          </a:p>
          <a:p>
            <a:pPr marL="0" indent="0">
              <a:buNone/>
            </a:pPr>
            <a:r>
              <a:rPr lang="en-US"/>
              <a:t>(</a:t>
            </a:r>
            <a:r>
              <a:rPr lang="en-US" i="1"/>
              <a:t>A nation of immigrants: A portrait of the 40 million, including 11 million unauthorized, 2013)</a:t>
            </a:r>
            <a:endParaRPr lang="en-US"/>
          </a:p>
        </p:txBody>
      </p:sp>
      <p:sp>
        <p:nvSpPr>
          <p:cNvPr id="4" name="Title 1">
            <a:extLst>
              <a:ext uri="{FF2B5EF4-FFF2-40B4-BE49-F238E27FC236}">
                <a16:creationId xmlns:a16="http://schemas.microsoft.com/office/drawing/2014/main" id="{7EFEA7A3-C0CD-55E1-E53C-CC921458D315}"/>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Community Challenges</a:t>
            </a:r>
            <a:endParaRPr lang="en-US">
              <a:solidFill>
                <a:schemeClr val="accent2">
                  <a:lumMod val="60000"/>
                  <a:lumOff val="40000"/>
                </a:schemeClr>
              </a:solidFill>
            </a:endParaRPr>
          </a:p>
        </p:txBody>
      </p:sp>
    </p:spTree>
    <p:extLst>
      <p:ext uri="{BB962C8B-B14F-4D97-AF65-F5344CB8AC3E}">
        <p14:creationId xmlns:p14="http://schemas.microsoft.com/office/powerpoint/2010/main" val="1468164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D2FD68-480F-E838-B73F-987C8B7099EB}"/>
              </a:ext>
            </a:extLst>
          </p:cNvPr>
          <p:cNvSpPr>
            <a:spLocks noGrp="1"/>
          </p:cNvSpPr>
          <p:nvPr>
            <p:ph idx="1"/>
          </p:nvPr>
        </p:nvSpPr>
        <p:spPr>
          <a:ln>
            <a:solidFill>
              <a:srgbClr val="C00000"/>
            </a:solidFill>
          </a:ln>
        </p:spPr>
        <p:txBody>
          <a:bodyPr>
            <a:normAutofit lnSpcReduction="10000"/>
          </a:bodyPr>
          <a:lstStyle/>
          <a:p>
            <a:pPr lvl="0">
              <a:buBlip>
                <a:blip r:embed="rId2"/>
              </a:buBlip>
            </a:pPr>
            <a:r>
              <a:rPr lang="en-US"/>
              <a:t>Large meatpacking plants employ </a:t>
            </a:r>
            <a:r>
              <a:rPr lang="en-US" b="1"/>
              <a:t>1,000–3,000 workers each</a:t>
            </a:r>
            <a:endParaRPr lang="en-US"/>
          </a:p>
          <a:p>
            <a:pPr lvl="0">
              <a:buBlip>
                <a:blip r:embed="rId2"/>
              </a:buBlip>
            </a:pPr>
            <a:r>
              <a:rPr lang="en-US"/>
              <a:t>The livestock system employs </a:t>
            </a:r>
            <a:r>
              <a:rPr lang="en-US" b="1"/>
              <a:t>hundreds of thousands nationwide</a:t>
            </a:r>
            <a:endParaRPr lang="en-US"/>
          </a:p>
          <a:p>
            <a:pPr lvl="0">
              <a:buBlip>
                <a:blip r:embed="rId2"/>
              </a:buBlip>
            </a:pPr>
            <a:r>
              <a:rPr lang="en-US"/>
              <a:t>Labor spans:</a:t>
            </a:r>
          </a:p>
          <a:p>
            <a:pPr lvl="1">
              <a:buBlip>
                <a:blip r:embed="rId2"/>
              </a:buBlip>
            </a:pPr>
            <a:r>
              <a:rPr lang="en-US"/>
              <a:t>Ranches</a:t>
            </a:r>
          </a:p>
          <a:p>
            <a:pPr lvl="1">
              <a:buBlip>
                <a:blip r:embed="rId2"/>
              </a:buBlip>
            </a:pPr>
            <a:r>
              <a:rPr lang="en-US"/>
              <a:t>Feedlots</a:t>
            </a:r>
          </a:p>
          <a:p>
            <a:pPr lvl="1">
              <a:buBlip>
                <a:blip r:embed="rId2"/>
              </a:buBlip>
            </a:pPr>
            <a:r>
              <a:rPr lang="en-US"/>
              <a:t>Processing plants</a:t>
            </a:r>
          </a:p>
          <a:p>
            <a:pPr lvl="1">
              <a:buBlip>
                <a:blip r:embed="rId2"/>
              </a:buBlip>
            </a:pPr>
            <a:r>
              <a:rPr lang="en-US"/>
              <a:t>Transportation and distribution</a:t>
            </a:r>
          </a:p>
          <a:p>
            <a:pPr lvl="0">
              <a:buBlip>
                <a:blip r:embed="rId2"/>
              </a:buBlip>
            </a:pPr>
            <a:r>
              <a:rPr lang="en-US"/>
              <a:t>This workforce is essential to maintaining a stable food supply</a:t>
            </a:r>
          </a:p>
          <a:p>
            <a:pPr marL="0" indent="0">
              <a:buNone/>
            </a:pPr>
            <a:r>
              <a:rPr lang="en-US"/>
              <a:t>	               (Occupational Employment And Wage Statistics, n.d.)</a:t>
            </a:r>
          </a:p>
        </p:txBody>
      </p:sp>
      <p:sp>
        <p:nvSpPr>
          <p:cNvPr id="4" name="Title 1">
            <a:extLst>
              <a:ext uri="{FF2B5EF4-FFF2-40B4-BE49-F238E27FC236}">
                <a16:creationId xmlns:a16="http://schemas.microsoft.com/office/drawing/2014/main" id="{D0F0060D-F503-C86C-F9A1-4C9C941FB034}"/>
              </a:ext>
            </a:extLst>
          </p:cNvPr>
          <p:cNvSpPr>
            <a:spLocks noGrp="1"/>
          </p:cNvSpPr>
          <p:nvPr>
            <p:ph type="title"/>
          </p:nvPr>
        </p:nvSpPr>
        <p:spPr>
          <a:xfrm>
            <a:off x="838200" y="365125"/>
            <a:ext cx="10515600" cy="1325563"/>
          </a:xfrm>
          <a:ln>
            <a:solidFill>
              <a:srgbClr val="C00000"/>
            </a:solidFill>
          </a:ln>
        </p:spPr>
        <p:txBody>
          <a:bodyPr/>
          <a:lstStyle/>
          <a:p>
            <a:pPr algn="ctr"/>
            <a:r>
              <a:rPr lang="en-US" b="1">
                <a:ln w="12700" cmpd="sng">
                  <a:solidFill>
                    <a:srgbClr val="C00000"/>
                  </a:solidFill>
                  <a:prstDash val="solid"/>
                </a:ln>
                <a:solidFill>
                  <a:schemeClr val="accent2">
                    <a:lumMod val="60000"/>
                    <a:lumOff val="40000"/>
                  </a:schemeClr>
                </a:solidFill>
              </a:rPr>
              <a:t>Scale of Labor in Livestock</a:t>
            </a:r>
            <a:endParaRPr lang="en-US">
              <a:solidFill>
                <a:schemeClr val="accent2">
                  <a:lumMod val="60000"/>
                  <a:lumOff val="40000"/>
                </a:schemeClr>
              </a:solidFill>
            </a:endParaRPr>
          </a:p>
        </p:txBody>
      </p:sp>
    </p:spTree>
    <p:extLst>
      <p:ext uri="{BB962C8B-B14F-4D97-AF65-F5344CB8AC3E}">
        <p14:creationId xmlns:p14="http://schemas.microsoft.com/office/powerpoint/2010/main" val="1873238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CF4325-6116-2E14-A88C-5F8EBF09A04C}"/>
              </a:ext>
            </a:extLst>
          </p:cNvPr>
          <p:cNvSpPr>
            <a:spLocks noGrp="1"/>
          </p:cNvSpPr>
          <p:nvPr>
            <p:ph idx="1"/>
          </p:nvPr>
        </p:nvSpPr>
        <p:spPr>
          <a:xfrm>
            <a:off x="203200" y="223472"/>
            <a:ext cx="11795369" cy="6461491"/>
          </a:xfrm>
        </p:spPr>
        <p:txBody>
          <a:bodyPr vert="horz" lIns="91440" tIns="45720" rIns="91440" bIns="45720" rtlCol="0" anchor="t">
            <a:normAutofit/>
          </a:bodyPr>
          <a:lstStyle/>
          <a:p>
            <a:pPr marL="914400" indent="-457200" algn="ctr">
              <a:buNone/>
            </a:pPr>
            <a:r>
              <a:rPr lang="en-US" sz="1200">
                <a:highlight>
                  <a:srgbClr val="FFFFFF"/>
                </a:highlight>
              </a:rPr>
              <a:t>Works Cited Livestock</a:t>
            </a:r>
            <a:endParaRPr lang="en-US"/>
          </a:p>
          <a:p>
            <a:pPr marL="914400" indent="-457200">
              <a:buNone/>
            </a:pPr>
            <a:r>
              <a:rPr lang="en-US" sz="1200" i="1">
                <a:highlight>
                  <a:srgbClr val="FFFFFF"/>
                </a:highlight>
              </a:rPr>
              <a:t>A nation of immigrants: A portrait of the 40 million, including 11 million unauthorized</a:t>
            </a:r>
            <a:r>
              <a:rPr lang="en-US" sz="1200">
                <a:highlight>
                  <a:srgbClr val="FFFFFF"/>
                </a:highlight>
              </a:rPr>
              <a:t>. (2013). Pew Research Center.</a:t>
            </a:r>
            <a:br>
              <a:rPr lang="en-US" sz="1200">
                <a:highlight>
                  <a:srgbClr val="FFFFFF"/>
                </a:highlight>
              </a:rPr>
            </a:br>
            <a:r>
              <a:rPr lang="en-US" sz="1200">
                <a:highlight>
                  <a:srgbClr val="FFFFFF"/>
                </a:highlight>
                <a:hlinkClick r:id="rId2"/>
              </a:rPr>
              <a:t>https://www.pewresearch.org/hispanic/2013/04/04/a-nation-of-immigrants/</a:t>
            </a:r>
            <a:r>
              <a:rPr lang="en-US" sz="1200">
                <a:highlight>
                  <a:srgbClr val="FFFFFF"/>
                </a:highlight>
              </a:rPr>
              <a:t> </a:t>
            </a:r>
          </a:p>
          <a:p>
            <a:pPr marL="914400" indent="-457200">
              <a:buNone/>
            </a:pPr>
            <a:r>
              <a:rPr lang="en-US" sz="1200" i="1">
                <a:highlight>
                  <a:srgbClr val="FFFFFF"/>
                </a:highlight>
              </a:rPr>
              <a:t>Agriculture Worker Safety and Health.</a:t>
            </a:r>
            <a:r>
              <a:rPr lang="en-US" sz="1200">
                <a:highlight>
                  <a:srgbClr val="FFFFFF"/>
                </a:highlight>
              </a:rPr>
              <a:t> (2024). CDC. </a:t>
            </a:r>
            <a:r>
              <a:rPr lang="en-US" sz="1200" u="sng">
                <a:highlight>
                  <a:srgbClr val="FFFFFF"/>
                </a:highlight>
                <a:hlinkClick r:id="rId3"/>
              </a:rPr>
              <a:t>https://www.cdc.gov/niosh/agriculture/about/?CDC_AAref_Val=https://www.cdc.gov/niosh/topics/aginjury/</a:t>
            </a:r>
            <a:r>
              <a:rPr lang="en-US" sz="1200">
                <a:highlight>
                  <a:srgbClr val="FFFFFF"/>
                </a:highlight>
              </a:rPr>
              <a:t> </a:t>
            </a:r>
          </a:p>
          <a:p>
            <a:pPr marL="914400" indent="-457200">
              <a:buNone/>
            </a:pPr>
            <a:r>
              <a:rPr lang="en-US" sz="1200">
                <a:highlight>
                  <a:srgbClr val="FFFFFF"/>
                </a:highlight>
              </a:rPr>
              <a:t>Agricultural Employment. (n.d.). U.S Department of Labor. </a:t>
            </a:r>
            <a:r>
              <a:rPr lang="en-US" sz="1200" u="sng">
                <a:highlight>
                  <a:srgbClr val="FFFFFF"/>
                </a:highlight>
                <a:hlinkClick r:id="rId4"/>
              </a:rPr>
              <a:t>https://www.dol.gov/agencies/whd/agriculture</a:t>
            </a:r>
            <a:r>
              <a:rPr lang="en-US" sz="1200">
                <a:highlight>
                  <a:srgbClr val="FFFFFF"/>
                </a:highlight>
              </a:rPr>
              <a:t> </a:t>
            </a:r>
          </a:p>
          <a:p>
            <a:pPr marL="914400" indent="-457200">
              <a:buNone/>
            </a:pPr>
            <a:r>
              <a:rPr lang="es-ES" sz="1200">
                <a:highlight>
                  <a:srgbClr val="FFFFFF"/>
                </a:highlight>
              </a:rPr>
              <a:t>Castillo, M., </a:t>
            </a:r>
            <a:r>
              <a:rPr lang="es-ES" sz="1200" err="1">
                <a:highlight>
                  <a:srgbClr val="FFFFFF"/>
                </a:highlight>
              </a:rPr>
              <a:t>Simnitt</a:t>
            </a:r>
            <a:r>
              <a:rPr lang="es-ES" sz="1200">
                <a:highlight>
                  <a:srgbClr val="FFFFFF"/>
                </a:highlight>
              </a:rPr>
              <a:t>, S., </a:t>
            </a:r>
            <a:r>
              <a:rPr lang="es-ES" sz="1200" err="1">
                <a:highlight>
                  <a:srgbClr val="FFFFFF"/>
                </a:highlight>
              </a:rPr>
              <a:t>Zahniser</a:t>
            </a:r>
            <a:r>
              <a:rPr lang="es-ES" sz="1200">
                <a:highlight>
                  <a:srgbClr val="FFFFFF"/>
                </a:highlight>
              </a:rPr>
              <a:t>, S. (2025). </a:t>
            </a:r>
            <a:r>
              <a:rPr lang="en-US" sz="1200" i="1">
                <a:highlight>
                  <a:srgbClr val="FFFFFF"/>
                </a:highlight>
              </a:rPr>
              <a:t>Farm Labor</a:t>
            </a:r>
            <a:r>
              <a:rPr lang="en-US" sz="1200">
                <a:highlight>
                  <a:srgbClr val="FFFFFF"/>
                </a:highlight>
              </a:rPr>
              <a:t>. USDA. </a:t>
            </a:r>
            <a:r>
              <a:rPr lang="en-US" sz="1200" u="sng">
                <a:highlight>
                  <a:srgbClr val="FFFFFF"/>
                </a:highlight>
                <a:hlinkClick r:id="rId5"/>
              </a:rPr>
              <a:t>https://www.ers.usda.gov/topics/farm-economy/farm-labor</a:t>
            </a:r>
            <a:r>
              <a:rPr lang="en-US" sz="1200">
                <a:highlight>
                  <a:srgbClr val="FFFFFF"/>
                </a:highlight>
              </a:rPr>
              <a:t> </a:t>
            </a:r>
          </a:p>
          <a:p>
            <a:pPr marL="914400" indent="-457200">
              <a:buNone/>
            </a:pPr>
            <a:r>
              <a:rPr lang="en-US" sz="1200" i="1">
                <a:highlight>
                  <a:srgbClr val="FFFFFF"/>
                </a:highlight>
              </a:rPr>
              <a:t>Foreign labor performance data</a:t>
            </a:r>
            <a:r>
              <a:rPr lang="en-US" sz="1200">
                <a:highlight>
                  <a:srgbClr val="FFFFFF"/>
                </a:highlight>
              </a:rPr>
              <a:t>. (n.d.). U.S. Department of Labor.</a:t>
            </a:r>
            <a:br>
              <a:rPr lang="en-US" sz="1200">
                <a:highlight>
                  <a:srgbClr val="FFFFFF"/>
                </a:highlight>
              </a:rPr>
            </a:br>
            <a:r>
              <a:rPr lang="en-US" sz="1200">
                <a:highlight>
                  <a:srgbClr val="FFFFFF"/>
                </a:highlight>
                <a:hlinkClick r:id="rId6"/>
              </a:rPr>
              <a:t>https://www.dol.gov/agencies/eta/foreign-labor/performance</a:t>
            </a:r>
            <a:endParaRPr lang="en-US" sz="1200">
              <a:highlight>
                <a:srgbClr val="FFFFFF"/>
              </a:highlight>
            </a:endParaRPr>
          </a:p>
          <a:p>
            <a:pPr marL="914400" indent="-457200">
              <a:buNone/>
            </a:pPr>
            <a:r>
              <a:rPr lang="en-US" sz="1200" i="1">
                <a:highlight>
                  <a:srgbClr val="FFFFFF"/>
                </a:highlight>
              </a:rPr>
              <a:t>Injuries, Illnesses, and Fatalities.</a:t>
            </a:r>
            <a:r>
              <a:rPr lang="en-US" sz="1200">
                <a:highlight>
                  <a:srgbClr val="FFFFFF"/>
                </a:highlight>
              </a:rPr>
              <a:t> (n.d.). U.S Bureau of Labor Statistics. </a:t>
            </a:r>
            <a:r>
              <a:rPr lang="en-US" sz="1200" u="sng">
                <a:highlight>
                  <a:srgbClr val="FFFFFF"/>
                </a:highlight>
                <a:hlinkClick r:id="rId7"/>
              </a:rPr>
              <a:t>https://www.bls.gov/iif/</a:t>
            </a:r>
            <a:r>
              <a:rPr lang="en-US" sz="1200">
                <a:highlight>
                  <a:srgbClr val="FFFFFF"/>
                </a:highlight>
              </a:rPr>
              <a:t> </a:t>
            </a:r>
          </a:p>
          <a:p>
            <a:pPr marL="914400" indent="-457200">
              <a:buNone/>
            </a:pPr>
            <a:r>
              <a:rPr lang="en-US" sz="1200">
                <a:highlight>
                  <a:srgbClr val="FFFFFF"/>
                </a:highlight>
              </a:rPr>
              <a:t>Knight, R. (2025). </a:t>
            </a:r>
            <a:r>
              <a:rPr lang="en-US" sz="1200" i="1">
                <a:highlight>
                  <a:srgbClr val="FFFFFF"/>
                </a:highlight>
              </a:rPr>
              <a:t>Cattle &amp; Beef</a:t>
            </a:r>
            <a:r>
              <a:rPr lang="en-US" sz="1200">
                <a:highlight>
                  <a:srgbClr val="FFFFFF"/>
                </a:highlight>
              </a:rPr>
              <a:t>. USDA. </a:t>
            </a:r>
            <a:r>
              <a:rPr lang="en-US" sz="1200" u="sng">
                <a:highlight>
                  <a:srgbClr val="FFFFFF"/>
                </a:highlight>
                <a:hlinkClick r:id="rId8"/>
              </a:rPr>
              <a:t>https://www.ers.usda.gov/topics/animal-products/cattle-beef</a:t>
            </a:r>
            <a:r>
              <a:rPr lang="en-US" sz="1200">
                <a:highlight>
                  <a:srgbClr val="FFFFFF"/>
                </a:highlight>
              </a:rPr>
              <a:t> </a:t>
            </a:r>
          </a:p>
          <a:p>
            <a:pPr marL="914400" indent="-457200">
              <a:buNone/>
            </a:pPr>
            <a:r>
              <a:rPr lang="en-US" sz="1200">
                <a:highlight>
                  <a:srgbClr val="FFFFFF"/>
                </a:highlight>
              </a:rPr>
              <a:t>MacDonald, J., &amp; McBride, W. (2009). </a:t>
            </a:r>
            <a:r>
              <a:rPr lang="en-US" sz="1200" i="1">
                <a:highlight>
                  <a:srgbClr val="FFFFFF"/>
                </a:highlight>
              </a:rPr>
              <a:t>The transformation of U.S. livestock agriculture: Scale, efficiency, and risks</a:t>
            </a:r>
            <a:r>
              <a:rPr lang="en-US" sz="1200">
                <a:highlight>
                  <a:srgbClr val="FFFFFF"/>
                </a:highlight>
              </a:rPr>
              <a:t>. U.S. Department of Agriculture. </a:t>
            </a:r>
            <a:r>
              <a:rPr lang="en-US" sz="1200" u="sng">
                <a:highlight>
                  <a:srgbClr val="FFFFFF"/>
                </a:highlight>
                <a:hlinkClick r:id="rId9"/>
              </a:rPr>
              <a:t>https://www.ers.usda.gov/webdocs/publications/44150/11008_eib43_1_.pdf</a:t>
            </a:r>
            <a:endParaRPr lang="en-US" sz="1200">
              <a:highlight>
                <a:srgbClr val="FFFFFF"/>
              </a:highlight>
            </a:endParaRPr>
          </a:p>
          <a:p>
            <a:pPr marL="914400" indent="-457200">
              <a:buNone/>
            </a:pPr>
            <a:r>
              <a:rPr lang="en-US" sz="1200" i="1">
                <a:highlight>
                  <a:srgbClr val="FFFFFF"/>
                </a:highlight>
              </a:rPr>
              <a:t>Meatpacking</a:t>
            </a:r>
            <a:r>
              <a:rPr lang="en-US" sz="1200">
                <a:highlight>
                  <a:srgbClr val="FFFFFF"/>
                </a:highlight>
              </a:rPr>
              <a:t>. (n.d.) OSHA US. Department of Labor. </a:t>
            </a:r>
            <a:r>
              <a:rPr lang="en-US" sz="1200" u="sng">
                <a:highlight>
                  <a:srgbClr val="FFFFFF"/>
                </a:highlight>
                <a:hlinkClick r:id="rId10"/>
              </a:rPr>
              <a:t>https://www.osha.gov/meatpacking</a:t>
            </a:r>
            <a:r>
              <a:rPr lang="en-US" sz="1200">
                <a:highlight>
                  <a:srgbClr val="FFFFFF"/>
                </a:highlight>
              </a:rPr>
              <a:t> </a:t>
            </a:r>
          </a:p>
          <a:p>
            <a:pPr marL="914400" indent="-457200">
              <a:buNone/>
            </a:pPr>
            <a:r>
              <a:rPr lang="en-US" sz="1200" i="1">
                <a:highlight>
                  <a:srgbClr val="FFFFFF"/>
                </a:highlight>
              </a:rPr>
              <a:t>Occupational Employment and Wage Statistics </a:t>
            </a:r>
            <a:r>
              <a:rPr lang="en-US" sz="1200">
                <a:highlight>
                  <a:srgbClr val="FFFFFF"/>
                </a:highlight>
              </a:rPr>
              <a:t>(n.d.) U.S Bureau of Labor Statistics. </a:t>
            </a:r>
            <a:r>
              <a:rPr lang="en-US" sz="1200" u="sng">
                <a:highlight>
                  <a:srgbClr val="FFFFFF"/>
                </a:highlight>
                <a:hlinkClick r:id="rId11"/>
              </a:rPr>
              <a:t>https://www.bls.gov/oes/</a:t>
            </a:r>
            <a:r>
              <a:rPr lang="en-US" sz="1200">
                <a:highlight>
                  <a:srgbClr val="FFFFFF"/>
                </a:highlight>
              </a:rPr>
              <a:t> </a:t>
            </a:r>
          </a:p>
          <a:p>
            <a:pPr marL="914400" indent="-457200">
              <a:buNone/>
            </a:pPr>
            <a:r>
              <a:rPr lang="en-US" sz="1200" i="1">
                <a:highlight>
                  <a:srgbClr val="FFFFFF"/>
                </a:highlight>
              </a:rPr>
              <a:t>Rural Economy &amp; Population</a:t>
            </a:r>
            <a:r>
              <a:rPr lang="en-US" sz="1200">
                <a:highlight>
                  <a:srgbClr val="FFFFFF"/>
                </a:highlight>
              </a:rPr>
              <a:t> (n.d.). USDA. </a:t>
            </a:r>
            <a:r>
              <a:rPr lang="en-US" sz="1200" u="sng">
                <a:highlight>
                  <a:srgbClr val="FFFFFF"/>
                </a:highlight>
                <a:hlinkClick r:id="rId12"/>
              </a:rPr>
              <a:t>https://www.ers.usda.gov/topics/rural-economy-population</a:t>
            </a:r>
            <a:r>
              <a:rPr lang="en-US" sz="1200">
                <a:highlight>
                  <a:srgbClr val="FFFFFF"/>
                </a:highlight>
              </a:rPr>
              <a:t> </a:t>
            </a:r>
          </a:p>
          <a:p>
            <a:pPr marL="914400" indent="-457200">
              <a:buNone/>
            </a:pPr>
            <a:r>
              <a:rPr lang="en-US" sz="1200" i="1">
                <a:highlight>
                  <a:srgbClr val="FFFFFF"/>
                </a:highlight>
              </a:rPr>
              <a:t>Workplace Safety and Health: Better Outreach, Collaboration, and Information Needed to Help Protect Workers at Meat and Poultry Plants. </a:t>
            </a:r>
            <a:r>
              <a:rPr lang="en-US" sz="1200">
                <a:highlight>
                  <a:srgbClr val="FFFFFF"/>
                </a:highlight>
              </a:rPr>
              <a:t>(2017). U.S. Government    Accountability Office. </a:t>
            </a:r>
            <a:r>
              <a:rPr lang="en-US" sz="1200" u="sng">
                <a:highlight>
                  <a:srgbClr val="FFFFFF"/>
                </a:highlight>
                <a:hlinkClick r:id="rId13"/>
              </a:rPr>
              <a:t>https://www.gao.gov/products/gao-18-12</a:t>
            </a:r>
            <a:r>
              <a:rPr lang="en-US" sz="1200">
                <a:highlight>
                  <a:srgbClr val="FFFFFF"/>
                </a:highlight>
              </a:rPr>
              <a:t> </a:t>
            </a:r>
            <a:r>
              <a:rPr lang="en-US" sz="1200" i="1">
                <a:highlight>
                  <a:srgbClr val="FFFFFF"/>
                </a:highlight>
              </a:rPr>
              <a:t> </a:t>
            </a:r>
            <a:endParaRPr lang="en-US" sz="1200">
              <a:highlight>
                <a:srgbClr val="FFFFFF"/>
              </a:highlight>
            </a:endParaRPr>
          </a:p>
          <a:p>
            <a:pPr marL="0" indent="-457200">
              <a:buNone/>
            </a:pPr>
            <a:endParaRPr lang="en-US"/>
          </a:p>
        </p:txBody>
      </p:sp>
    </p:spTree>
    <p:extLst>
      <p:ext uri="{BB962C8B-B14F-4D97-AF65-F5344CB8AC3E}">
        <p14:creationId xmlns:p14="http://schemas.microsoft.com/office/powerpoint/2010/main" val="3202587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37FC1-C8FD-02DD-0FFC-03E24ACEDA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49E9B-6FD6-B4EA-B40E-875DBBF059C4}"/>
              </a:ext>
            </a:extLst>
          </p:cNvPr>
          <p:cNvSpPr>
            <a:spLocks noGrp="1"/>
          </p:cNvSpPr>
          <p:nvPr>
            <p:ph type="ctrTitle"/>
          </p:nvPr>
        </p:nvSpPr>
        <p:spPr>
          <a:xfrm>
            <a:off x="325644" y="492249"/>
            <a:ext cx="11670159" cy="5870329"/>
          </a:xfrm>
        </p:spPr>
        <p:txBody>
          <a:bodyPr vert="horz" lIns="91440" tIns="45720" rIns="91440" bIns="45720" rtlCol="0" anchor="ctr">
            <a:noAutofit/>
          </a:bodyPr>
          <a:lstStyle/>
          <a:p>
            <a:r>
              <a:rPr lang="en-US" sz="4800" b="1" i="1">
                <a:ea typeface="+mj-lt"/>
                <a:cs typeface="+mj-lt"/>
              </a:rPr>
              <a:t>Discussion Questions:</a:t>
            </a:r>
            <a:br>
              <a:rPr lang="en-US" sz="4800" i="1">
                <a:ea typeface="+mj-lt"/>
                <a:cs typeface="+mj-lt"/>
              </a:rPr>
            </a:br>
            <a:br>
              <a:rPr lang="en-US" sz="4800">
                <a:ea typeface="+mj-lt"/>
                <a:cs typeface="+mj-lt"/>
              </a:rPr>
            </a:br>
            <a:r>
              <a:rPr lang="en-US" sz="4000">
                <a:solidFill>
                  <a:srgbClr val="0070C0"/>
                </a:solidFill>
                <a:ea typeface="+mj-lt"/>
                <a:cs typeface="+mj-lt"/>
              </a:rPr>
              <a:t>What is one thing you learned from this event?</a:t>
            </a:r>
            <a:br>
              <a:rPr lang="en-US" sz="4000">
                <a:ea typeface="+mj-lt"/>
                <a:cs typeface="+mj-lt"/>
              </a:rPr>
            </a:br>
            <a:br>
              <a:rPr lang="en-US" sz="4000">
                <a:ea typeface="+mj-lt"/>
                <a:cs typeface="+mj-lt"/>
              </a:rPr>
            </a:br>
            <a:r>
              <a:rPr lang="en-US" sz="4000">
                <a:solidFill>
                  <a:schemeClr val="accent2"/>
                </a:solidFill>
                <a:ea typeface="+mj-lt"/>
                <a:cs typeface="+mj-lt"/>
              </a:rPr>
              <a:t>What surprised you the most?</a:t>
            </a:r>
            <a:br>
              <a:rPr lang="en-US" sz="4000">
                <a:ea typeface="+mj-lt"/>
                <a:cs typeface="+mj-lt"/>
              </a:rPr>
            </a:br>
            <a:br>
              <a:rPr lang="en-US" sz="4000">
                <a:ea typeface="+mj-lt"/>
                <a:cs typeface="+mj-lt"/>
              </a:rPr>
            </a:br>
            <a:r>
              <a:rPr lang="en-US" sz="4000">
                <a:solidFill>
                  <a:schemeClr val="accent6">
                    <a:lumMod val="76000"/>
                  </a:schemeClr>
                </a:solidFill>
                <a:ea typeface="+mj-lt"/>
                <a:cs typeface="+mj-lt"/>
              </a:rPr>
              <a:t>How will this event impact the way you think about who was involved in the food you eat moving forward?</a:t>
            </a:r>
            <a:endParaRPr lang="en-US" sz="4000">
              <a:solidFill>
                <a:schemeClr val="accent6">
                  <a:lumMod val="76000"/>
                </a:schemeClr>
              </a:solidFill>
            </a:endParaRPr>
          </a:p>
        </p:txBody>
      </p:sp>
    </p:spTree>
    <p:extLst>
      <p:ext uri="{BB962C8B-B14F-4D97-AF65-F5344CB8AC3E}">
        <p14:creationId xmlns:p14="http://schemas.microsoft.com/office/powerpoint/2010/main" val="18120943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53</Slides>
  <Notes>0</Notes>
  <HiddenSlides>0</HiddenSlide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The content of these slides was presented at The Hands that Feed Us event on 3/18/26.  Research completed by program leads Sarah Ziegler and Allison Reyes.</vt:lpstr>
      <vt:lpstr>Farm Workers</vt:lpstr>
      <vt:lpstr>PowerPoint Presentation</vt:lpstr>
      <vt:lpstr>PowerPoint Presentation</vt:lpstr>
      <vt:lpstr>PowerPoint Presentation</vt:lpstr>
      <vt:lpstr>PowerPoint Presentation</vt:lpstr>
      <vt:lpstr>For more information:  https://www.ers.usda.gov/topics/farm-economy/farm-labor</vt:lpstr>
      <vt:lpstr>Data Literacy:  Which charts/statistics stand out to you?  What does this data tell us?</vt:lpstr>
      <vt:lpstr>Avocados</vt:lpstr>
      <vt:lpstr>“California stands alone as a state that requires agricultural workers be paid the local or federal minimum wage, whichever is higher, and also be paid overtime. California’s state minimum wage is currently  $16.90 per hour, which is more than double the current federal minimum wage rate of $7.25.  California agricultural workers are better paid and additionally protected by the state requirement that workers be paid overtime after ten hours of work in a day or for the first eight hours on the seventh consecutive day of work in a workweek. California is also unique in requiring that agricultural employees be paid double time for all hours of work in excess of eight on the seventh day of work in a workweek.”  -California Avocado Commission</vt:lpstr>
      <vt:lpstr>“The use of farm labor contractors is governed by both federal and state regulation. California has stringent requirements around hiring to prevent conditions such as indentured labor, fee-for-work, or illegal payroll deductions for costs such as uniforms, damaged safety equipment or losses resulting from an employee’s work. These laws exceed federal requirements.”  -California Avocado Commission</vt:lpstr>
      <vt:lpstr>A single avocado takes 14 – 18 months to grow.  -California Avocado Commission</vt:lpstr>
      <vt:lpstr>California Avocado Commission. (2024, September 24). What Makes California Avocados Ethically Sourced?. California Avocados. https://californiaavocado.com/sustainability/ethically-sourced/</vt:lpstr>
      <vt:lpstr>Reminder: Consider the Source  How might the goals of the California Avocado Commission influence the information they choose to share on their website, and the manner in which they do so?</vt:lpstr>
      <vt:lpstr>Critical Thinking: Read Between the Lines  Why did the California Avocado Commission feel the need to share this information on their website?</vt:lpstr>
      <vt:lpstr>Avocados are known as oro verde or green gold due to how lucrative it is.  -Food Empowerment Project</vt:lpstr>
      <vt:lpstr>“On one hand, growing avocados is so profitable that a farmer with even a few acres of avocado trees earns enough to send his children to college or to buy a new pickup truck, which is something that no other crop has been able to offer...”  -Food Empowerment Project</vt:lpstr>
      <vt:lpstr>“On the other hand, the economic success of avocado production—valued at $3 billion annually...has attracted the attention of the country’s cartels.”  -Food Empowerment Project</vt:lpstr>
      <vt:lpstr>Examples of tactics used by cartels:</vt:lpstr>
      <vt:lpstr>Food Empowerment Project. (n.d.). The Problem with Avocados. Food Empowerment Project. Retrieved March 17, 2026, from https://foodispower.org/our-food-choices/the-problem-with-avocados/ </vt:lpstr>
      <vt:lpstr>Reminder: Consider the Source  How might the reliability of an article posted to a non-profit's website compare with that of a peer-reviewed journal article?</vt:lpstr>
      <vt:lpstr>Critical Thinking: Conscious Consumerism  Given this information, what should you do now?  If you stopped eating avocados, would that help farmers and farm workers, or harm them?</vt:lpstr>
      <vt:lpstr>The state of Michoacán, Mexico supplies &gt; 80% of U.S. avocados.  -Avocado Institute of Mexico</vt:lpstr>
      <vt:lpstr>Avocados bloom at different times of the year depending on the elevation. Every year there are four blooms in Michoacán.  -Avocado Institute of Mexico</vt:lpstr>
      <vt:lpstr>"No matter the season, consumers will have access to an abundance of high-quality, lush avocados, and the 35,000 growers and 90 packing houses have plenty of work year-round."  -Avocado Institute of Mexico</vt:lpstr>
      <vt:lpstr>Ambrosi, A. (2020, September 4). The Magic of Michoacán’s Four Blooms. Avocado Institute of Mexico. https://avocadoinstitute.org/avo-journey/magic-of-michoacan/magic-of-the-four-blooms/ </vt:lpstr>
      <vt:lpstr>Reminder: Consider the Source  What criteria would the Avocado Institute of Mexico use when deciding what statistics to include on their website?</vt:lpstr>
      <vt:lpstr>Critical Thinking: All Voices  What perspective is missing from this information?</vt:lpstr>
      <vt:lpstr>Strawberries</vt:lpstr>
      <vt:lpstr>PowerPoint Presentation</vt:lpstr>
      <vt:lpstr>Major Companies</vt:lpstr>
      <vt:lpstr>PowerPoint Presentation</vt:lpstr>
      <vt:lpstr>Transportation &amp; Perishability</vt:lpstr>
      <vt:lpstr>Labor &amp; Working Conditions</vt:lpstr>
      <vt:lpstr>Processing &amp; Supply Chain</vt:lpstr>
      <vt:lpstr>Global Supply &amp; Transnational System</vt:lpstr>
      <vt:lpstr>PowerPoint Presentation</vt:lpstr>
      <vt:lpstr>Livestock</vt:lpstr>
      <vt:lpstr>Ranch Workers (Cow-Calf Operations)</vt:lpstr>
      <vt:lpstr>Ranch Working Conditions</vt:lpstr>
      <vt:lpstr>Ranch Labor System</vt:lpstr>
      <vt:lpstr>Feedlot Workers</vt:lpstr>
      <vt:lpstr>Feedlot Working Conditions</vt:lpstr>
      <vt:lpstr>Slaughterhouse Workers</vt:lpstr>
      <vt:lpstr>Processing Plant Conditions</vt:lpstr>
      <vt:lpstr>Line Speed &amp; Labor Pressure</vt:lpstr>
      <vt:lpstr>Labor Vulnerability</vt:lpstr>
      <vt:lpstr>Wages &amp; Economic Pressure</vt:lpstr>
      <vt:lpstr>Farmworker Communities</vt:lpstr>
      <vt:lpstr>Community Challenges</vt:lpstr>
      <vt:lpstr>Scale of Labor in Livestock</vt:lpstr>
      <vt:lpstr>PowerPoint Presentation</vt:lpstr>
      <vt:lpstr>Discussion Questions:  What is one thing you learned from this event?  What surprised you the most?  How will this event impact the way you think about who was involved in the food you eat moving forward?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2026-03-17T21:29:04Z</dcterms:created>
  <dcterms:modified xsi:type="dcterms:W3CDTF">2026-03-20T23:19:15Z</dcterms:modified>
</cp:coreProperties>
</file>