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1" r:id="rId2"/>
    <p:sldId id="289" r:id="rId3"/>
    <p:sldId id="265" r:id="rId4"/>
    <p:sldId id="308" r:id="rId5"/>
    <p:sldId id="307" r:id="rId6"/>
    <p:sldId id="306" r:id="rId7"/>
    <p:sldId id="291" r:id="rId8"/>
    <p:sldId id="305" r:id="rId9"/>
    <p:sldId id="319" r:id="rId10"/>
    <p:sldId id="315" r:id="rId11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rystal Villalobos" initials="CV" lastIdx="2" clrIdx="0">
    <p:extLst>
      <p:ext uri="{19B8F6BF-5375-455C-9EA6-DF929625EA0E}">
        <p15:presenceInfo xmlns:p15="http://schemas.microsoft.com/office/powerpoint/2012/main" userId="S-1-5-21-2120689171-872107728-638741381-2179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462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00" autoAdjust="0"/>
    <p:restoredTop sz="94773" autoAdjust="0"/>
  </p:normalViewPr>
  <p:slideViewPr>
    <p:cSldViewPr>
      <p:cViewPr varScale="1">
        <p:scale>
          <a:sx n="102" d="100"/>
          <a:sy n="102" d="100"/>
        </p:scale>
        <p:origin x="1027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61320DB3-35A9-4AD6-B0B9-725412BAC5B2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DFF272B4-E341-44B4-9FFD-E545A651B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728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272B4-E341-44B4-9FFD-E545A651B6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1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0E42-21FF-43BE-8A00-337BC3FC4E56}" type="datetime1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093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44D3B-C73E-41A0-8234-A5AD7784D70C}" type="datetime1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00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F48E-5FE5-4162-BDBF-2C3492E518B3}" type="datetime1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21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3B472-5471-458C-96C1-87A843EC71D5}" type="datetime1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88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384A0-4FF4-443D-A850-535AD3BB76AE}" type="datetime1">
              <a:rPr lang="en-US" smtClean="0"/>
              <a:t>9/24/2019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624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2D56D-CF8A-4C6B-BDB6-8D01D6742197}" type="datetime1">
              <a:rPr lang="en-US" smtClean="0"/>
              <a:t>9/24/2019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6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49392-3C60-4543-8C0C-4ED87E1979B0}" type="datetime1">
              <a:rPr lang="en-US" smtClean="0"/>
              <a:t>9/24/2019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613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5C12-0A1F-4A1C-8DD1-2449D7E9D9CB}" type="datetime1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772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1CCC-5655-4014-A0CC-DF8052E23F29}" type="datetime1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738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C9BC9-4FEF-44B1-8E18-5BCE430FDFB3}" type="datetime1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38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709E5-F8B1-4BF4-8563-7A573C4FB3D2}" type="datetime1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2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AB933-B16A-43FB-BCBE-635725E40FD2}" type="datetime1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5540E-2B22-459E-B6DA-8B366BA5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3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95600" y="5791199"/>
            <a:ext cx="6248400" cy="7143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5334000"/>
            <a:ext cx="2743200" cy="12001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61386" y="7163"/>
            <a:ext cx="5442210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400" b="1" spc="300" dirty="0" smtClean="0">
                <a:latin typeface="Corbel" panose="020B0503020204020204" pitchFamily="34" charset="0"/>
              </a:rPr>
              <a:t>Data </a:t>
            </a:r>
            <a:r>
              <a:rPr lang="en-US" sz="5400" b="1" spc="300" dirty="0" smtClean="0">
                <a:latin typeface="Corbel" panose="020B0503020204020204" pitchFamily="34" charset="0"/>
              </a:rPr>
              <a:t>Wa</a:t>
            </a:r>
            <a:r>
              <a:rPr lang="en-US" sz="5400" b="1" dirty="0" smtClean="0">
                <a:latin typeface="Corbel" panose="020B0503020204020204" pitchFamily="34" charset="0"/>
              </a:rPr>
              <a:t>rehouse  </a:t>
            </a:r>
            <a:endParaRPr lang="en-US" sz="5400" b="1" dirty="0">
              <a:latin typeface="Corbel" panose="020B050302020402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4853846" y="1652050"/>
            <a:ext cx="4191000" cy="2932827"/>
          </a:xfrm>
          <a:prstGeom prst="round1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9" descr="The California State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875970"/>
            <a:ext cx="3090863" cy="544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Z:\Logo Files (Updated Dec 2009)\Full Name Hills Above\JPG for Microsoft Documents\csusmLogo_FullNameHillsAbove_Blac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721" y="162458"/>
            <a:ext cx="2524125" cy="118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1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612957" y="1787858"/>
            <a:ext cx="312199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Corbel" panose="020B0503020204020204" pitchFamily="34" charset="0"/>
              </a:rPr>
              <a:t>University Budget Office</a:t>
            </a:r>
            <a:endParaRPr lang="en-US" sz="2000" b="1" dirty="0">
              <a:latin typeface="Corbel" panose="020B05030202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4495" y="1836364"/>
            <a:ext cx="5442210" cy="33239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spc="300" dirty="0" smtClean="0">
                <a:latin typeface="Corbel" panose="020B0503020204020204" pitchFamily="34" charset="0"/>
              </a:rPr>
              <a:t>Navigation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spc="300" dirty="0" smtClean="0">
                <a:latin typeface="Corbel" panose="020B0503020204020204" pitchFamily="34" charset="0"/>
              </a:rPr>
              <a:t>Functionality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spc="300" dirty="0" smtClean="0">
                <a:latin typeface="Corbel" panose="020B0503020204020204" pitchFamily="34" charset="0"/>
              </a:rPr>
              <a:t>Setting up Reports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spc="300" dirty="0" smtClean="0">
                <a:latin typeface="Corbel" panose="020B0503020204020204" pitchFamily="34" charset="0"/>
              </a:rPr>
              <a:t>Verifying Balances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spc="300" dirty="0" smtClean="0">
                <a:latin typeface="Corbel" panose="020B0503020204020204" pitchFamily="34" charset="0"/>
              </a:rPr>
              <a:t>Exporting Data to Excel</a:t>
            </a:r>
            <a:endParaRPr lang="en-US" sz="2800" b="1" dirty="0" smtClean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87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285750"/>
            <a:ext cx="9144000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spc="300" dirty="0" smtClean="0">
                <a:solidFill>
                  <a:schemeClr val="bg1"/>
                </a:solidFill>
                <a:latin typeface="Corbel" panose="020B0503020204020204" pitchFamily="34" charset="0"/>
              </a:rPr>
              <a:t>Home Page</a:t>
            </a:r>
            <a:endParaRPr lang="en-US" sz="2800" spc="3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95400"/>
            <a:ext cx="8763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3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85750"/>
            <a:ext cx="9144000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spc="300" dirty="0" smtClean="0">
                <a:solidFill>
                  <a:schemeClr val="bg1"/>
                </a:solidFill>
                <a:latin typeface="Corbel" panose="020B0503020204020204" pitchFamily="34" charset="0"/>
              </a:rPr>
              <a:t>Most Popular Reports</a:t>
            </a:r>
            <a:endParaRPr lang="en-US" sz="2800" spc="3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5600" y="1019175"/>
            <a:ext cx="843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Corbel" panose="020B0503020204020204" pitchFamily="34" charset="0"/>
              </a:rPr>
              <a:t>Financial Summary </a:t>
            </a:r>
            <a:r>
              <a:rPr lang="en-US" sz="2800" b="1" dirty="0" smtClean="0">
                <a:latin typeface="Corbel" panose="020B0503020204020204" pitchFamily="34" charset="0"/>
              </a:rPr>
              <a:t>As of Period</a:t>
            </a:r>
            <a:endParaRPr lang="en-US" sz="2800" b="1" dirty="0" smtClean="0">
              <a:latin typeface="Corbel" panose="020B0503020204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Corbel" panose="020B0503020204020204" pitchFamily="34" charset="0"/>
              </a:rPr>
              <a:t>Fund Balance Report</a:t>
            </a:r>
            <a:endParaRPr lang="en-US" sz="2800" b="1" dirty="0" smtClean="0">
              <a:latin typeface="Corbel" panose="020B0503020204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3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895599"/>
            <a:ext cx="8382000" cy="186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04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85750"/>
            <a:ext cx="9144000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spc="300">
                <a:solidFill>
                  <a:schemeClr val="bg1"/>
                </a:solidFill>
                <a:latin typeface="Corbel" panose="020B0503020204020204" pitchFamily="34" charset="0"/>
              </a:rPr>
              <a:t>Navigation- Run Reports</a:t>
            </a:r>
            <a:endParaRPr lang="en-US" sz="2800" spc="3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4</a:t>
            </a:fld>
            <a:endParaRPr lang="en-US"/>
          </a:p>
        </p:txBody>
      </p:sp>
      <p:pic>
        <p:nvPicPr>
          <p:cNvPr id="1026" name="Picture 2" descr="C:\Users\CVILLA~1\AppData\Local\Temp\SNAGHTML52e84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168399"/>
            <a:ext cx="8153400" cy="125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CVILLA~1\AppData\Local\Temp\SNAGHTML530ade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562100"/>
            <a:ext cx="8991600" cy="2190750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4890287"/>
            <a:ext cx="3429000" cy="92333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Business Unit: SMCMP</a:t>
            </a:r>
          </a:p>
          <a:p>
            <a:r>
              <a:rPr lang="en-US" dirty="0" smtClean="0"/>
              <a:t>Fiscal Year: 2018</a:t>
            </a:r>
          </a:p>
          <a:p>
            <a:r>
              <a:rPr lang="en-US" dirty="0" smtClean="0"/>
              <a:t>Accounting Period: 6 (December)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4890287"/>
            <a:ext cx="3276600" cy="92333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Account Type: 60- Expenditures</a:t>
            </a:r>
          </a:p>
          <a:p>
            <a:r>
              <a:rPr lang="en-US" dirty="0" smtClean="0"/>
              <a:t>Budget Ledger: Standard Budget</a:t>
            </a:r>
          </a:p>
          <a:p>
            <a:r>
              <a:rPr lang="en-US" dirty="0" err="1" smtClean="0"/>
              <a:t>Dept</a:t>
            </a:r>
            <a:r>
              <a:rPr lang="en-US" dirty="0" smtClean="0"/>
              <a:t>: Your Department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76600" y="5996275"/>
            <a:ext cx="2590800" cy="369332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Click “Apply Filters”</a:t>
            </a:r>
          </a:p>
        </p:txBody>
      </p:sp>
    </p:spTree>
    <p:extLst>
      <p:ext uri="{BB962C8B-B14F-4D97-AF65-F5344CB8AC3E}">
        <p14:creationId xmlns:p14="http://schemas.microsoft.com/office/powerpoint/2010/main" val="410483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85750"/>
            <a:ext cx="9144000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spc="300">
                <a:solidFill>
                  <a:schemeClr val="bg1"/>
                </a:solidFill>
                <a:latin typeface="Corbel" panose="020B0503020204020204" pitchFamily="34" charset="0"/>
              </a:rPr>
              <a:t>Navigation- Run Reports</a:t>
            </a:r>
            <a:endParaRPr lang="en-US" sz="2800" spc="3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5</a:t>
            </a:fld>
            <a:endParaRPr lang="en-US"/>
          </a:p>
        </p:txBody>
      </p:sp>
      <p:pic>
        <p:nvPicPr>
          <p:cNvPr id="2050" name="Picture 2" descr="C:\Users\CVILLA~1\AppData\Local\Temp\SNAGHTML531afd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15758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65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85750"/>
            <a:ext cx="9144000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spc="300">
                <a:solidFill>
                  <a:schemeClr val="bg1"/>
                </a:solidFill>
                <a:latin typeface="Corbel" panose="020B0503020204020204" pitchFamily="34" charset="0"/>
              </a:rPr>
              <a:t>Navigation- Run Reports</a:t>
            </a:r>
            <a:endParaRPr lang="en-US" sz="2800" spc="3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6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109954"/>
            <a:ext cx="8570997" cy="45848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57200" y="4724399"/>
            <a:ext cx="3200400" cy="144655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Column 1: </a:t>
            </a:r>
            <a:r>
              <a:rPr lang="en-US" sz="2200" u="sng" dirty="0" smtClean="0"/>
              <a:t>Dept Fdescr</a:t>
            </a:r>
          </a:p>
          <a:p>
            <a:r>
              <a:rPr lang="en-US" sz="2200" dirty="0" smtClean="0"/>
              <a:t>Column 2: </a:t>
            </a:r>
            <a:r>
              <a:rPr lang="en-US" sz="2200" u="sng" dirty="0" smtClean="0"/>
              <a:t>Fund Fdescr</a:t>
            </a:r>
          </a:p>
          <a:p>
            <a:r>
              <a:rPr lang="en-US" sz="2200" dirty="0" smtClean="0"/>
              <a:t>Column 3: </a:t>
            </a:r>
            <a:r>
              <a:rPr lang="en-US" sz="2200" u="sng" dirty="0" smtClean="0"/>
              <a:t>Acct Cat Fdescr</a:t>
            </a:r>
          </a:p>
          <a:p>
            <a:r>
              <a:rPr lang="en-US" sz="2200" dirty="0" smtClean="0"/>
              <a:t>Column 4: </a:t>
            </a:r>
            <a:r>
              <a:rPr lang="en-US" sz="2200" u="sng" dirty="0" smtClean="0"/>
              <a:t>Acct Fdescr</a:t>
            </a:r>
            <a:endParaRPr lang="en-US" sz="22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953000" y="4724399"/>
            <a:ext cx="3200400" cy="144655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200" dirty="0" smtClean="0"/>
          </a:p>
          <a:p>
            <a:pPr algn="ctr"/>
            <a:r>
              <a:rPr lang="en-US" sz="2200" dirty="0" smtClean="0"/>
              <a:t>Select Report View: </a:t>
            </a:r>
          </a:p>
          <a:p>
            <a:pPr algn="ctr"/>
            <a:r>
              <a:rPr lang="en-US" sz="2200" u="sng" dirty="0" smtClean="0"/>
              <a:t>Summarized with Pre-</a:t>
            </a:r>
            <a:r>
              <a:rPr lang="en-US" sz="2200" u="sng" dirty="0" err="1" smtClean="0"/>
              <a:t>Enc</a:t>
            </a:r>
            <a:endParaRPr lang="en-US" sz="2200" u="sng" dirty="0" smtClean="0"/>
          </a:p>
          <a:p>
            <a:endParaRPr lang="en-US" sz="2200" dirty="0" smtClean="0"/>
          </a:p>
        </p:txBody>
      </p:sp>
      <p:pic>
        <p:nvPicPr>
          <p:cNvPr id="3076" name="Picture 4" descr="C:\Users\CVILLA~1\AppData\Local\Temp\SNAGHTML53a403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9" y="888883"/>
            <a:ext cx="8911461" cy="3035669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971800" y="6323469"/>
            <a:ext cx="3200400" cy="43088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Click “OK”</a:t>
            </a:r>
          </a:p>
        </p:txBody>
      </p:sp>
    </p:spTree>
    <p:extLst>
      <p:ext uri="{BB962C8B-B14F-4D97-AF65-F5344CB8AC3E}">
        <p14:creationId xmlns:p14="http://schemas.microsoft.com/office/powerpoint/2010/main" val="239976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3399" y="1295400"/>
            <a:ext cx="8077201" cy="639762"/>
          </a:xfrm>
        </p:spPr>
        <p:txBody>
          <a:bodyPr/>
          <a:lstStyle/>
          <a:p>
            <a:r>
              <a:rPr lang="en-US" dirty="0" smtClean="0">
                <a:latin typeface="Corbel" panose="020B0503020204020204" pitchFamily="34" charset="0"/>
              </a:rPr>
              <a:t>Saved reports and defaults are called “customizations”</a:t>
            </a:r>
            <a:endParaRPr lang="en-US" dirty="0">
              <a:latin typeface="Corbel" panose="020B0503020204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600" y="2174875"/>
            <a:ext cx="8077201" cy="873125"/>
          </a:xfrm>
        </p:spPr>
        <p:txBody>
          <a:bodyPr/>
          <a:lstStyle/>
          <a:p>
            <a:r>
              <a:rPr lang="en-US" dirty="0" smtClean="0">
                <a:latin typeface="Corbel" panose="020B0503020204020204" pitchFamily="34" charset="0"/>
              </a:rPr>
              <a:t>Can save or utilize (apply) saved reports using the bullet point icon in upper right </a:t>
            </a:r>
            <a:endParaRPr lang="en-US" dirty="0">
              <a:latin typeface="Corbel" panose="020B0503020204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285750"/>
            <a:ext cx="9144000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spc="300" dirty="0" smtClean="0">
                <a:solidFill>
                  <a:schemeClr val="bg1"/>
                </a:solidFill>
                <a:latin typeface="Corbel" panose="020B0503020204020204" pitchFamily="34" charset="0"/>
              </a:rPr>
              <a:t>Navigation – Saving Reports</a:t>
            </a:r>
            <a:endParaRPr lang="en-US" sz="2800" spc="3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0"/>
            <a:ext cx="4080076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456" y="3485577"/>
            <a:ext cx="3687488" cy="1709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>
            <a:cxnSpLocks noChangeShapeType="1"/>
          </p:cNvCxnSpPr>
          <p:nvPr/>
        </p:nvCxnSpPr>
        <p:spPr bwMode="auto">
          <a:xfrm>
            <a:off x="2942534" y="3509961"/>
            <a:ext cx="238125" cy="16192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30301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85750"/>
            <a:ext cx="9144000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spc="300" dirty="0" smtClean="0">
                <a:solidFill>
                  <a:schemeClr val="bg1"/>
                </a:solidFill>
                <a:latin typeface="Corbel" panose="020B0503020204020204" pitchFamily="34" charset="0"/>
              </a:rPr>
              <a:t>Navigation- Download Report</a:t>
            </a:r>
            <a:endParaRPr lang="en-US" sz="2800" spc="3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8</a:t>
            </a:fld>
            <a:endParaRPr lang="en-US"/>
          </a:p>
        </p:txBody>
      </p:sp>
      <p:pic>
        <p:nvPicPr>
          <p:cNvPr id="1026" name="Picture 2" descr="C:\Users\CVILLA~1\AppData\Local\Temp\SNAGHTML6eb3e9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0"/>
            <a:ext cx="8494200" cy="4114800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1828800"/>
            <a:ext cx="5294141" cy="1873311"/>
          </a:xfrm>
          <a:prstGeom prst="rect">
            <a:avLst/>
          </a:prstGeom>
          <a:ln w="57150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320531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98625"/>
            <a:ext cx="2354705" cy="486817"/>
          </a:xfrm>
        </p:spPr>
        <p:txBody>
          <a:bodyPr>
            <a:normAutofit fontScale="62500" lnSpcReduction="20000"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en-US" sz="2400" b="1" dirty="0" smtClean="0">
                <a:latin typeface="Corbel" panose="020B0503020204020204" pitchFamily="34" charset="0"/>
              </a:rPr>
              <a:t>Fund Summary Only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en-US" sz="2400" b="1" dirty="0">
              <a:latin typeface="Corbel" panose="020B05030202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285750"/>
            <a:ext cx="9144000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spc="300" dirty="0" smtClean="0">
                <a:solidFill>
                  <a:schemeClr val="bg1"/>
                </a:solidFill>
                <a:latin typeface="Corbel" panose="020B0503020204020204" pitchFamily="34" charset="0"/>
              </a:rPr>
              <a:t>Navigation – Fund Balance Report</a:t>
            </a:r>
            <a:endParaRPr lang="en-US" sz="2800" spc="3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905" y="1143000"/>
            <a:ext cx="5943809" cy="26563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20" y="4019083"/>
            <a:ext cx="8468380" cy="253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8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85750"/>
            <a:ext cx="9144000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spc="300" dirty="0" smtClean="0">
                <a:solidFill>
                  <a:schemeClr val="bg1"/>
                </a:solidFill>
                <a:latin typeface="Corbel" panose="020B0503020204020204" pitchFamily="34" charset="0"/>
              </a:rPr>
              <a:t>Pivot Table Instructions </a:t>
            </a:r>
            <a:endParaRPr lang="en-US" sz="2800" spc="3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5540E-2B22-459E-B6DA-8B366BA5FD6A}" type="slidenum">
              <a:rPr lang="en-US" smtClean="0"/>
              <a:t>10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400300" y="2336165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49219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142AF192221246AB69E4EC2EBD693B" ma:contentTypeVersion="10" ma:contentTypeDescription="Create a new document." ma:contentTypeScope="" ma:versionID="119cc7b5103fcdfd7a123c35d2708400">
  <xsd:schema xmlns:xsd="http://www.w3.org/2001/XMLSchema" xmlns:xs="http://www.w3.org/2001/XMLSchema" xmlns:p="http://schemas.microsoft.com/office/2006/metadata/properties" xmlns:ns2="8224bda5-3a31-4170-a553-e70ce2891e85" targetNamespace="http://schemas.microsoft.com/office/2006/metadata/properties" ma:root="true" ma:fieldsID="96c25e9c345559501066e5c56927c9a4" ns2:_="">
    <xsd:import namespace="8224bda5-3a31-4170-a553-e70ce2891e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24bda5-3a31-4170-a553-e70ce2891e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39B9A1-B0D3-42E9-B60D-14512A4FE2FA}"/>
</file>

<file path=customXml/itemProps2.xml><?xml version="1.0" encoding="utf-8"?>
<ds:datastoreItem xmlns:ds="http://schemas.openxmlformats.org/officeDocument/2006/customXml" ds:itemID="{10B8D3D9-64DF-4CCB-A400-D413039AA881}"/>
</file>

<file path=customXml/itemProps3.xml><?xml version="1.0" encoding="utf-8"?>
<ds:datastoreItem xmlns:ds="http://schemas.openxmlformats.org/officeDocument/2006/customXml" ds:itemID="{69829C5E-CBF8-4BE7-A478-7DB30D3C8E94}"/>
</file>

<file path=docProps/app.xml><?xml version="1.0" encoding="utf-8"?>
<Properties xmlns="http://schemas.openxmlformats.org/officeDocument/2006/extended-properties" xmlns:vt="http://schemas.openxmlformats.org/officeDocument/2006/docPropsVTypes">
  <TotalTime>3805</TotalTime>
  <Words>161</Words>
  <Application>Microsoft Office PowerPoint</Application>
  <PresentationFormat>On-screen Show (4:3)</PresentationFormat>
  <Paragraphs>48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Corbel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Cal State San Marcos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IITS</dc:creator>
  <cp:lastModifiedBy>Joseline Dyas</cp:lastModifiedBy>
  <cp:revision>150</cp:revision>
  <cp:lastPrinted>2014-04-01T18:20:02Z</cp:lastPrinted>
  <dcterms:created xsi:type="dcterms:W3CDTF">2014-01-29T18:30:15Z</dcterms:created>
  <dcterms:modified xsi:type="dcterms:W3CDTF">2019-09-24T22:14:05Z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0x010100F3142AF192221246AB69E4EC2EBD693B</vt:lpwstr>
  </property>
</Properties>
</file>