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7" r:id="rId5"/>
    <p:sldId id="297" r:id="rId6"/>
    <p:sldId id="311" r:id="rId7"/>
    <p:sldId id="310" r:id="rId8"/>
    <p:sldId id="292" r:id="rId9"/>
    <p:sldId id="294" r:id="rId10"/>
    <p:sldId id="260" r:id="rId11"/>
    <p:sldId id="298" r:id="rId12"/>
    <p:sldId id="300" r:id="rId13"/>
    <p:sldId id="299" r:id="rId14"/>
    <p:sldId id="301" r:id="rId15"/>
    <p:sldId id="302" r:id="rId16"/>
    <p:sldId id="304" r:id="rId17"/>
    <p:sldId id="306" r:id="rId18"/>
    <p:sldId id="307" r:id="rId19"/>
    <p:sldId id="309" r:id="rId20"/>
    <p:sldId id="308"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2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1574E7-A18D-4603-9BE5-E1F8169341A8}" v="16" dt="2026-05-08T01:30:18.1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03" autoAdjust="0"/>
    <p:restoredTop sz="94660"/>
  </p:normalViewPr>
  <p:slideViewPr>
    <p:cSldViewPr snapToGrid="0">
      <p:cViewPr varScale="1">
        <p:scale>
          <a:sx n="77" d="100"/>
          <a:sy n="77" d="100"/>
        </p:scale>
        <p:origin x="1181" y="2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706007-A41B-4B34-9CAD-410E80AA591E}" type="datetimeFigureOut">
              <a:rPr lang="en-US" smtClean="0"/>
              <a:t>5/19/2026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3A818D-3FAC-4E07-93D2-D0CF0F4046E6}" type="slidenum">
              <a:rPr lang="en-US" smtClean="0"/>
              <a:t>‹#›</a:t>
            </a:fld>
            <a:endParaRPr lang="en-US"/>
          </a:p>
        </p:txBody>
      </p:sp>
    </p:spTree>
    <p:extLst>
      <p:ext uri="{BB962C8B-B14F-4D97-AF65-F5344CB8AC3E}">
        <p14:creationId xmlns:p14="http://schemas.microsoft.com/office/powerpoint/2010/main" val="3405694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US" altLang="en-US" b="1" dirty="0"/>
          </a:p>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1</a:t>
            </a:fld>
            <a:endParaRPr lang="en-US"/>
          </a:p>
        </p:txBody>
      </p:sp>
    </p:spTree>
    <p:extLst>
      <p:ext uri="{BB962C8B-B14F-4D97-AF65-F5344CB8AC3E}">
        <p14:creationId xmlns:p14="http://schemas.microsoft.com/office/powerpoint/2010/main" val="1648477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3</a:t>
            </a:fld>
            <a:endParaRPr lang="en-US"/>
          </a:p>
        </p:txBody>
      </p:sp>
    </p:spTree>
    <p:extLst>
      <p:ext uri="{BB962C8B-B14F-4D97-AF65-F5344CB8AC3E}">
        <p14:creationId xmlns:p14="http://schemas.microsoft.com/office/powerpoint/2010/main" val="323969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4</a:t>
            </a:fld>
            <a:endParaRPr lang="en-US"/>
          </a:p>
        </p:txBody>
      </p:sp>
    </p:spTree>
    <p:extLst>
      <p:ext uri="{BB962C8B-B14F-4D97-AF65-F5344CB8AC3E}">
        <p14:creationId xmlns:p14="http://schemas.microsoft.com/office/powerpoint/2010/main" val="2048829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b="1" dirty="0"/>
          </a:p>
          <a:p>
            <a:pPr eaLnBrk="1" hangingPunct="1"/>
            <a:endParaRPr lang="en-US" altLang="en-US" b="1" dirty="0"/>
          </a:p>
        </p:txBody>
      </p:sp>
      <p:sp>
        <p:nvSpPr>
          <p:cNvPr id="4" name="Slide Number Placeholder 3"/>
          <p:cNvSpPr>
            <a:spLocks noGrp="1"/>
          </p:cNvSpPr>
          <p:nvPr>
            <p:ph type="sldNum" sz="quarter" idx="5"/>
          </p:nvPr>
        </p:nvSpPr>
        <p:spPr/>
        <p:txBody>
          <a:bodyPr/>
          <a:lstStyle/>
          <a:p>
            <a:fld id="{373A818D-3FAC-4E07-93D2-D0CF0F4046E6}" type="slidenum">
              <a:rPr lang="en-US" smtClean="0"/>
              <a:t>5</a:t>
            </a:fld>
            <a:endParaRPr lang="en-US"/>
          </a:p>
        </p:txBody>
      </p:sp>
    </p:spTree>
    <p:extLst>
      <p:ext uri="{BB962C8B-B14F-4D97-AF65-F5344CB8AC3E}">
        <p14:creationId xmlns:p14="http://schemas.microsoft.com/office/powerpoint/2010/main" val="1583919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Part-time MPP employees are NOT eligible.</a:t>
            </a:r>
          </a:p>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6</a:t>
            </a:fld>
            <a:endParaRPr lang="en-US"/>
          </a:p>
        </p:txBody>
      </p:sp>
    </p:spTree>
    <p:extLst>
      <p:ext uri="{BB962C8B-B14F-4D97-AF65-F5344CB8AC3E}">
        <p14:creationId xmlns:p14="http://schemas.microsoft.com/office/powerpoint/2010/main" val="488961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Eligible employees may transfer their fee waiver to a spouse, dependent child or registered domestic partner.  </a:t>
            </a:r>
          </a:p>
          <a:p>
            <a:pPr eaLnBrk="1" hangingPunct="1"/>
            <a:endParaRPr lang="en-US" altLang="en-US" b="1" dirty="0"/>
          </a:p>
          <a:p>
            <a:pPr eaLnBrk="1" hangingPunct="1"/>
            <a:endParaRPr lang="en-US" altLang="en-US" b="1" dirty="0"/>
          </a:p>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7</a:t>
            </a:fld>
            <a:endParaRPr lang="en-US"/>
          </a:p>
        </p:txBody>
      </p:sp>
    </p:spTree>
    <p:extLst>
      <p:ext uri="{BB962C8B-B14F-4D97-AF65-F5344CB8AC3E}">
        <p14:creationId xmlns:p14="http://schemas.microsoft.com/office/powerpoint/2010/main" val="2121713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b="1" dirty="0"/>
              <a:t>Fee Waiver may be transferred to only one person at a time, regardless of whether that individual uses the full entitlement of 2 courses or 6 units (maximum).</a:t>
            </a:r>
          </a:p>
          <a:p>
            <a:pPr eaLnBrk="1" hangingPunct="1">
              <a:defRPr/>
            </a:pPr>
            <a:endParaRPr lang="en-US" b="1" dirty="0"/>
          </a:p>
          <a:p>
            <a:pPr eaLnBrk="1" hangingPunct="1">
              <a:defRPr/>
            </a:pPr>
            <a:r>
              <a:rPr lang="en-US" b="1" dirty="0"/>
              <a:t>If both parents are employees of a CSU University and eligible to transfer their fee waiver benefit to a dependent child, each employee may transfer the benefit. </a:t>
            </a:r>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8</a:t>
            </a:fld>
            <a:endParaRPr lang="en-US"/>
          </a:p>
        </p:txBody>
      </p:sp>
    </p:spTree>
    <p:extLst>
      <p:ext uri="{BB962C8B-B14F-4D97-AF65-F5344CB8AC3E}">
        <p14:creationId xmlns:p14="http://schemas.microsoft.com/office/powerpoint/2010/main" val="192341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9</a:t>
            </a:fld>
            <a:endParaRPr lang="en-US"/>
          </a:p>
        </p:txBody>
      </p:sp>
    </p:spTree>
    <p:extLst>
      <p:ext uri="{BB962C8B-B14F-4D97-AF65-F5344CB8AC3E}">
        <p14:creationId xmlns:p14="http://schemas.microsoft.com/office/powerpoint/2010/main" val="2426066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10</a:t>
            </a:fld>
            <a:endParaRPr lang="en-US"/>
          </a:p>
        </p:txBody>
      </p:sp>
    </p:spTree>
    <p:extLst>
      <p:ext uri="{BB962C8B-B14F-4D97-AF65-F5344CB8AC3E}">
        <p14:creationId xmlns:p14="http://schemas.microsoft.com/office/powerpoint/2010/main" val="799894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11</a:t>
            </a:fld>
            <a:endParaRPr lang="en-US"/>
          </a:p>
        </p:txBody>
      </p:sp>
    </p:spTree>
    <p:extLst>
      <p:ext uri="{BB962C8B-B14F-4D97-AF65-F5344CB8AC3E}">
        <p14:creationId xmlns:p14="http://schemas.microsoft.com/office/powerpoint/2010/main" val="3615452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12</a:t>
            </a:fld>
            <a:endParaRPr lang="en-US"/>
          </a:p>
        </p:txBody>
      </p:sp>
    </p:spTree>
    <p:extLst>
      <p:ext uri="{BB962C8B-B14F-4D97-AF65-F5344CB8AC3E}">
        <p14:creationId xmlns:p14="http://schemas.microsoft.com/office/powerpoint/2010/main" val="2136179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13</a:t>
            </a:fld>
            <a:endParaRPr lang="en-US"/>
          </a:p>
        </p:txBody>
      </p:sp>
    </p:spTree>
    <p:extLst>
      <p:ext uri="{BB962C8B-B14F-4D97-AF65-F5344CB8AC3E}">
        <p14:creationId xmlns:p14="http://schemas.microsoft.com/office/powerpoint/2010/main" val="2148978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t>If you are attending a CSU other than CSUSM you will want to pay attention their deadline dates and submit your forms timely to </a:t>
            </a:r>
            <a:r>
              <a:rPr lang="en-US" altLang="en-US" b="1"/>
              <a:t>meet important </a:t>
            </a:r>
            <a:r>
              <a:rPr lang="en-US" altLang="en-US" b="1" dirty="0"/>
              <a:t>deadlines.</a:t>
            </a:r>
          </a:p>
          <a:p>
            <a:pPr eaLnBrk="1" hangingPunct="1"/>
            <a:endParaRPr lang="en-US" altLang="en-US" b="1" dirty="0"/>
          </a:p>
          <a:p>
            <a:pPr eaLnBrk="1" hangingPunct="1"/>
            <a:r>
              <a:rPr lang="en-US" altLang="en-US" b="1" dirty="0"/>
              <a:t>A request to participate in the fee waiver program is required for each new semester you wish to participate, this is applicable to employee use as well as transferring the benefit to an eligible dependent.</a:t>
            </a:r>
          </a:p>
          <a:p>
            <a:pPr eaLnBrk="1" hangingPunct="1"/>
            <a:endParaRPr lang="en-US" altLang="en-US" b="1" dirty="0"/>
          </a:p>
          <a:p>
            <a:pPr eaLnBrk="1" hangingPunct="1"/>
            <a:endParaRPr lang="en-US" altLang="en-US" b="1" dirty="0"/>
          </a:p>
          <a:p>
            <a:endParaRPr lang="en-US" dirty="0"/>
          </a:p>
        </p:txBody>
      </p:sp>
      <p:sp>
        <p:nvSpPr>
          <p:cNvPr id="4" name="Slide Number Placeholder 3"/>
          <p:cNvSpPr>
            <a:spLocks noGrp="1"/>
          </p:cNvSpPr>
          <p:nvPr>
            <p:ph type="sldNum" sz="quarter" idx="5"/>
          </p:nvPr>
        </p:nvSpPr>
        <p:spPr/>
        <p:txBody>
          <a:bodyPr/>
          <a:lstStyle/>
          <a:p>
            <a:fld id="{373A818D-3FAC-4E07-93D2-D0CF0F4046E6}" type="slidenum">
              <a:rPr lang="en-US" smtClean="0"/>
              <a:t>15</a:t>
            </a:fld>
            <a:endParaRPr lang="en-US"/>
          </a:p>
        </p:txBody>
      </p:sp>
    </p:spTree>
    <p:extLst>
      <p:ext uri="{BB962C8B-B14F-4D97-AF65-F5344CB8AC3E}">
        <p14:creationId xmlns:p14="http://schemas.microsoft.com/office/powerpoint/2010/main" val="2566630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D5591B1-1C9A-4492-93A8-2D939A104F53}"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970DB7-850B-44EA-8FFE-ADA20E9E2956}" type="slidenum">
              <a:rPr lang="en-US" smtClean="0"/>
              <a:t>‹#›</a:t>
            </a:fld>
            <a:endParaRPr lang="en-US"/>
          </a:p>
        </p:txBody>
      </p:sp>
    </p:spTree>
    <p:extLst>
      <p:ext uri="{BB962C8B-B14F-4D97-AF65-F5344CB8AC3E}">
        <p14:creationId xmlns:p14="http://schemas.microsoft.com/office/powerpoint/2010/main" val="4081009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5591B1-1C9A-4492-93A8-2D939A104F53}"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970DB7-850B-44EA-8FFE-ADA20E9E2956}" type="slidenum">
              <a:rPr lang="en-US" smtClean="0"/>
              <a:t>‹#›</a:t>
            </a:fld>
            <a:endParaRPr lang="en-US"/>
          </a:p>
        </p:txBody>
      </p:sp>
    </p:spTree>
    <p:extLst>
      <p:ext uri="{BB962C8B-B14F-4D97-AF65-F5344CB8AC3E}">
        <p14:creationId xmlns:p14="http://schemas.microsoft.com/office/powerpoint/2010/main" val="372990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593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pattFill prst="divot">
            <a:fgClr>
              <a:schemeClr val="accent1"/>
            </a:fgClr>
            <a:bgClr>
              <a:schemeClr val="bg1"/>
            </a:bgClr>
          </a:pattFill>
        </p:spPr>
        <p:txBody>
          <a:bodyPr anchor="ctr">
            <a:norm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112572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1085850"/>
            <a:ext cx="7391400" cy="4703650"/>
          </a:xfrm>
          <a:custGeom>
            <a:avLst/>
            <a:gdLst>
              <a:gd name="connsiteX0" fmla="*/ 0 w 7391400"/>
              <a:gd name="connsiteY0" fmla="*/ 0 h 4703650"/>
              <a:gd name="connsiteX1" fmla="*/ 2628900 w 7391400"/>
              <a:gd name="connsiteY1" fmla="*/ 0 h 4703650"/>
              <a:gd name="connsiteX2" fmla="*/ 2628900 w 7391400"/>
              <a:gd name="connsiteY2" fmla="*/ 1 h 4703650"/>
              <a:gd name="connsiteX3" fmla="*/ 5374933 w 7391400"/>
              <a:gd name="connsiteY3" fmla="*/ 1 h 4703650"/>
              <a:gd name="connsiteX4" fmla="*/ 5774424 w 7391400"/>
              <a:gd name="connsiteY4" fmla="*/ 1 h 4703650"/>
              <a:gd name="connsiteX5" fmla="*/ 7391400 w 7391400"/>
              <a:gd name="connsiteY5" fmla="*/ 1 h 4703650"/>
              <a:gd name="connsiteX6" fmla="*/ 4645368 w 7391400"/>
              <a:gd name="connsiteY6" fmla="*/ 4703650 h 4703650"/>
              <a:gd name="connsiteX7" fmla="*/ 2628900 w 7391400"/>
              <a:gd name="connsiteY7" fmla="*/ 4703650 h 4703650"/>
              <a:gd name="connsiteX8" fmla="*/ 2628900 w 7391400"/>
              <a:gd name="connsiteY8" fmla="*/ 4703649 h 4703650"/>
              <a:gd name="connsiteX9" fmla="*/ 0 w 7391400"/>
              <a:gd name="connsiteY9" fmla="*/ 4703649 h 470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1400" h="4703650">
                <a:moveTo>
                  <a:pt x="0" y="0"/>
                </a:moveTo>
                <a:lnTo>
                  <a:pt x="2628900" y="0"/>
                </a:lnTo>
                <a:lnTo>
                  <a:pt x="2628900" y="1"/>
                </a:lnTo>
                <a:lnTo>
                  <a:pt x="5374933" y="1"/>
                </a:lnTo>
                <a:lnTo>
                  <a:pt x="5774424" y="1"/>
                </a:lnTo>
                <a:lnTo>
                  <a:pt x="7391400" y="1"/>
                </a:lnTo>
                <a:lnTo>
                  <a:pt x="4645368" y="4703650"/>
                </a:lnTo>
                <a:lnTo>
                  <a:pt x="2628900" y="4703650"/>
                </a:lnTo>
                <a:lnTo>
                  <a:pt x="2628900" y="4703649"/>
                </a:lnTo>
                <a:lnTo>
                  <a:pt x="0" y="4703649"/>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86389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633884" y="0"/>
            <a:ext cx="4837470" cy="6858000"/>
          </a:xfrm>
          <a:custGeom>
            <a:avLst/>
            <a:gdLst>
              <a:gd name="connsiteX0" fmla="*/ 0 w 4837470"/>
              <a:gd name="connsiteY0" fmla="*/ 0 h 6858000"/>
              <a:gd name="connsiteX1" fmla="*/ 4837470 w 4837470"/>
              <a:gd name="connsiteY1" fmla="*/ 0 h 6858000"/>
              <a:gd name="connsiteX2" fmla="*/ 4837470 w 4837470"/>
              <a:gd name="connsiteY2" fmla="*/ 6858000 h 6858000"/>
              <a:gd name="connsiteX3" fmla="*/ 0 w 48374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837470" h="6858000">
                <a:moveTo>
                  <a:pt x="0" y="0"/>
                </a:moveTo>
                <a:lnTo>
                  <a:pt x="4837470" y="0"/>
                </a:lnTo>
                <a:lnTo>
                  <a:pt x="4837470" y="6858000"/>
                </a:lnTo>
                <a:lnTo>
                  <a:pt x="0" y="68580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780883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791200" y="0"/>
            <a:ext cx="6400801" cy="6858000"/>
          </a:xfrm>
          <a:custGeom>
            <a:avLst/>
            <a:gdLst>
              <a:gd name="connsiteX0" fmla="*/ 3706015 w 6400801"/>
              <a:gd name="connsiteY0" fmla="*/ 0 h 6858000"/>
              <a:gd name="connsiteX1" fmla="*/ 6400800 w 6400801"/>
              <a:gd name="connsiteY1" fmla="*/ 0 h 6858000"/>
              <a:gd name="connsiteX2" fmla="*/ 6400798 w 6400801"/>
              <a:gd name="connsiteY2" fmla="*/ 6 h 6858000"/>
              <a:gd name="connsiteX3" fmla="*/ 6400801 w 6400801"/>
              <a:gd name="connsiteY3" fmla="*/ 0 h 6858000"/>
              <a:gd name="connsiteX4" fmla="*/ 6400801 w 6400801"/>
              <a:gd name="connsiteY4" fmla="*/ 6858000 h 6858000"/>
              <a:gd name="connsiteX5" fmla="*/ 3550191 w 6400801"/>
              <a:gd name="connsiteY5" fmla="*/ 6858000 h 6858000"/>
              <a:gd name="connsiteX6" fmla="*/ 2163872 w 6400801"/>
              <a:gd name="connsiteY6" fmla="*/ 6858000 h 6858000"/>
              <a:gd name="connsiteX7" fmla="*/ 0 w 640080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0801" h="6858000">
                <a:moveTo>
                  <a:pt x="3706015" y="0"/>
                </a:moveTo>
                <a:lnTo>
                  <a:pt x="6400800" y="0"/>
                </a:lnTo>
                <a:cubicBezTo>
                  <a:pt x="6400799" y="2"/>
                  <a:pt x="6400799" y="4"/>
                  <a:pt x="6400798" y="6"/>
                </a:cubicBezTo>
                <a:lnTo>
                  <a:pt x="6400801" y="0"/>
                </a:lnTo>
                <a:lnTo>
                  <a:pt x="6400801" y="6858000"/>
                </a:lnTo>
                <a:lnTo>
                  <a:pt x="3550191" y="6858000"/>
                </a:lnTo>
                <a:lnTo>
                  <a:pt x="2163872" y="6858000"/>
                </a:lnTo>
                <a:lnTo>
                  <a:pt x="0" y="68580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576087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Rectangle 8"/>
          <p:cNvSpPr/>
          <p:nvPr userDrawn="1"/>
        </p:nvSpPr>
        <p:spPr>
          <a:xfrm>
            <a:off x="663515" y="514350"/>
            <a:ext cx="1402941" cy="6343650"/>
          </a:xfrm>
          <a:prstGeom prst="rect">
            <a:avLst/>
          </a:prstGeom>
          <a:gradFill flip="none" rotWithShape="1">
            <a:gsLst>
              <a:gs pos="0">
                <a:schemeClr val="accent4"/>
              </a:gs>
              <a:gs pos="100000">
                <a:srgbClr val="154077"/>
              </a:gs>
              <a:gs pos="63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Picture Placeholder 7"/>
          <p:cNvSpPr>
            <a:spLocks noGrp="1"/>
          </p:cNvSpPr>
          <p:nvPr>
            <p:ph type="pic" sz="quarter" idx="10"/>
          </p:nvPr>
        </p:nvSpPr>
        <p:spPr>
          <a:xfrm>
            <a:off x="0" y="3392129"/>
            <a:ext cx="11385754" cy="2802194"/>
          </a:xfrm>
          <a:custGeom>
            <a:avLst/>
            <a:gdLst>
              <a:gd name="connsiteX0" fmla="*/ 0 w 11385754"/>
              <a:gd name="connsiteY0" fmla="*/ 0 h 2802194"/>
              <a:gd name="connsiteX1" fmla="*/ 11385754 w 11385754"/>
              <a:gd name="connsiteY1" fmla="*/ 0 h 2802194"/>
              <a:gd name="connsiteX2" fmla="*/ 11385754 w 11385754"/>
              <a:gd name="connsiteY2" fmla="*/ 2802194 h 2802194"/>
              <a:gd name="connsiteX3" fmla="*/ 0 w 11385754"/>
              <a:gd name="connsiteY3" fmla="*/ 2802194 h 2802194"/>
            </a:gdLst>
            <a:ahLst/>
            <a:cxnLst>
              <a:cxn ang="0">
                <a:pos x="connsiteX0" y="connsiteY0"/>
              </a:cxn>
              <a:cxn ang="0">
                <a:pos x="connsiteX1" y="connsiteY1"/>
              </a:cxn>
              <a:cxn ang="0">
                <a:pos x="connsiteX2" y="connsiteY2"/>
              </a:cxn>
              <a:cxn ang="0">
                <a:pos x="connsiteX3" y="connsiteY3"/>
              </a:cxn>
            </a:cxnLst>
            <a:rect l="l" t="t" r="r" b="b"/>
            <a:pathLst>
              <a:path w="11385754" h="2802194">
                <a:moveTo>
                  <a:pt x="0" y="0"/>
                </a:moveTo>
                <a:lnTo>
                  <a:pt x="11385754" y="0"/>
                </a:lnTo>
                <a:lnTo>
                  <a:pt x="11385754" y="2802194"/>
                </a:lnTo>
                <a:lnTo>
                  <a:pt x="0" y="280219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504845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825910" y="1"/>
            <a:ext cx="4129548" cy="6194323"/>
          </a:xfrm>
          <a:custGeom>
            <a:avLst/>
            <a:gdLst>
              <a:gd name="connsiteX0" fmla="*/ 0 w 4129548"/>
              <a:gd name="connsiteY0" fmla="*/ 0 h 6194323"/>
              <a:gd name="connsiteX1" fmla="*/ 4129548 w 4129548"/>
              <a:gd name="connsiteY1" fmla="*/ 0 h 6194323"/>
              <a:gd name="connsiteX2" fmla="*/ 4129548 w 4129548"/>
              <a:gd name="connsiteY2" fmla="*/ 6194323 h 6194323"/>
              <a:gd name="connsiteX3" fmla="*/ 0 w 4129548"/>
              <a:gd name="connsiteY3" fmla="*/ 6194323 h 6194323"/>
            </a:gdLst>
            <a:ahLst/>
            <a:cxnLst>
              <a:cxn ang="0">
                <a:pos x="connsiteX0" y="connsiteY0"/>
              </a:cxn>
              <a:cxn ang="0">
                <a:pos x="connsiteX1" y="connsiteY1"/>
              </a:cxn>
              <a:cxn ang="0">
                <a:pos x="connsiteX2" y="connsiteY2"/>
              </a:cxn>
              <a:cxn ang="0">
                <a:pos x="connsiteX3" y="connsiteY3"/>
              </a:cxn>
            </a:cxnLst>
            <a:rect l="l" t="t" r="r" b="b"/>
            <a:pathLst>
              <a:path w="4129548" h="6194323">
                <a:moveTo>
                  <a:pt x="0" y="0"/>
                </a:moveTo>
                <a:lnTo>
                  <a:pt x="4129548" y="0"/>
                </a:lnTo>
                <a:lnTo>
                  <a:pt x="4129548" y="6194323"/>
                </a:lnTo>
                <a:lnTo>
                  <a:pt x="0" y="6194323"/>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333741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 y="0"/>
            <a:ext cx="4652157" cy="6858000"/>
          </a:xfrm>
          <a:custGeom>
            <a:avLst/>
            <a:gdLst>
              <a:gd name="connsiteX0" fmla="*/ 0 w 4652157"/>
              <a:gd name="connsiteY0" fmla="*/ 0 h 6858000"/>
              <a:gd name="connsiteX1" fmla="*/ 4652157 w 4652157"/>
              <a:gd name="connsiteY1" fmla="*/ 0 h 6858000"/>
              <a:gd name="connsiteX2" fmla="*/ 0 w 4652157"/>
              <a:gd name="connsiteY2" fmla="*/ 6858000 h 6858000"/>
            </a:gdLst>
            <a:ahLst/>
            <a:cxnLst>
              <a:cxn ang="0">
                <a:pos x="connsiteX0" y="connsiteY0"/>
              </a:cxn>
              <a:cxn ang="0">
                <a:pos x="connsiteX1" y="connsiteY1"/>
              </a:cxn>
              <a:cxn ang="0">
                <a:pos x="connsiteX2" y="connsiteY2"/>
              </a:cxn>
            </a:cxnLst>
            <a:rect l="l" t="t" r="r" b="b"/>
            <a:pathLst>
              <a:path w="4652157" h="6858000">
                <a:moveTo>
                  <a:pt x="0" y="0"/>
                </a:moveTo>
                <a:lnTo>
                  <a:pt x="4652157" y="0"/>
                </a:lnTo>
                <a:lnTo>
                  <a:pt x="0" y="68580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975907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0" name="Rectangle 9"/>
          <p:cNvSpPr/>
          <p:nvPr userDrawn="1"/>
        </p:nvSpPr>
        <p:spPr>
          <a:xfrm rot="5400000">
            <a:off x="5105401" y="-781051"/>
            <a:ext cx="1981200" cy="12192001"/>
          </a:xfrm>
          <a:prstGeom prst="rect">
            <a:avLst/>
          </a:prstGeom>
          <a:gradFill flip="none" rotWithShape="1">
            <a:gsLst>
              <a:gs pos="0">
                <a:schemeClr val="accent4"/>
              </a:gs>
              <a:gs pos="100000">
                <a:schemeClr val="accent3"/>
              </a:gs>
              <a:gs pos="88000">
                <a:srgbClr val="154077"/>
              </a:gs>
              <a:gs pos="44000">
                <a:schemeClr val="accent2"/>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Picture Placeholder 8"/>
          <p:cNvSpPr>
            <a:spLocks noGrp="1"/>
          </p:cNvSpPr>
          <p:nvPr>
            <p:ph type="pic" sz="quarter" idx="10"/>
          </p:nvPr>
        </p:nvSpPr>
        <p:spPr>
          <a:xfrm>
            <a:off x="8662768" y="0"/>
            <a:ext cx="2919632" cy="6858000"/>
          </a:xfrm>
          <a:custGeom>
            <a:avLst/>
            <a:gdLst>
              <a:gd name="connsiteX0" fmla="*/ 0 w 2919632"/>
              <a:gd name="connsiteY0" fmla="*/ 0 h 6858000"/>
              <a:gd name="connsiteX1" fmla="*/ 2919632 w 2919632"/>
              <a:gd name="connsiteY1" fmla="*/ 0 h 6858000"/>
              <a:gd name="connsiteX2" fmla="*/ 2919632 w 2919632"/>
              <a:gd name="connsiteY2" fmla="*/ 6858000 h 6858000"/>
              <a:gd name="connsiteX3" fmla="*/ 0 w 291963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19632" h="6858000">
                <a:moveTo>
                  <a:pt x="0" y="0"/>
                </a:moveTo>
                <a:lnTo>
                  <a:pt x="2919632" y="0"/>
                </a:lnTo>
                <a:lnTo>
                  <a:pt x="2919632" y="6858000"/>
                </a:lnTo>
                <a:lnTo>
                  <a:pt x="0" y="68580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95624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043319" y="0"/>
            <a:ext cx="5781368" cy="6858000"/>
          </a:xfrm>
          <a:custGeom>
            <a:avLst/>
            <a:gdLst>
              <a:gd name="connsiteX0" fmla="*/ 2445056 w 5781368"/>
              <a:gd name="connsiteY0" fmla="*/ 0 h 6858000"/>
              <a:gd name="connsiteX1" fmla="*/ 5781368 w 5781368"/>
              <a:gd name="connsiteY1" fmla="*/ 0 h 6858000"/>
              <a:gd name="connsiteX2" fmla="*/ 3336312 w 5781368"/>
              <a:gd name="connsiteY2" fmla="*/ 6858000 h 6858000"/>
              <a:gd name="connsiteX3" fmla="*/ 0 w 578136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81368" h="6858000">
                <a:moveTo>
                  <a:pt x="2445056" y="0"/>
                </a:moveTo>
                <a:lnTo>
                  <a:pt x="5781368" y="0"/>
                </a:lnTo>
                <a:lnTo>
                  <a:pt x="3336312" y="6858000"/>
                </a:lnTo>
                <a:lnTo>
                  <a:pt x="0" y="68580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857313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2654710" cy="6858000"/>
          </a:xfrm>
          <a:custGeom>
            <a:avLst/>
            <a:gdLst>
              <a:gd name="connsiteX0" fmla="*/ 0 w 2654710"/>
              <a:gd name="connsiteY0" fmla="*/ 0 h 6858000"/>
              <a:gd name="connsiteX1" fmla="*/ 2654710 w 2654710"/>
              <a:gd name="connsiteY1" fmla="*/ 0 h 6858000"/>
              <a:gd name="connsiteX2" fmla="*/ 2654710 w 2654710"/>
              <a:gd name="connsiteY2" fmla="*/ 6858000 h 6858000"/>
              <a:gd name="connsiteX3" fmla="*/ 0 w 26547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654710" h="6858000">
                <a:moveTo>
                  <a:pt x="0" y="0"/>
                </a:moveTo>
                <a:lnTo>
                  <a:pt x="2654710" y="0"/>
                </a:lnTo>
                <a:lnTo>
                  <a:pt x="2654710" y="6858000"/>
                </a:lnTo>
                <a:lnTo>
                  <a:pt x="0" y="68580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2916966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795798" y="678426"/>
            <a:ext cx="6428000" cy="5524029"/>
          </a:xfrm>
          <a:custGeom>
            <a:avLst/>
            <a:gdLst>
              <a:gd name="connsiteX0" fmla="*/ 2286248 w 6428000"/>
              <a:gd name="connsiteY0" fmla="*/ 0 h 5524029"/>
              <a:gd name="connsiteX1" fmla="*/ 4674361 w 6428000"/>
              <a:gd name="connsiteY1" fmla="*/ 0 h 5524029"/>
              <a:gd name="connsiteX2" fmla="*/ 5021782 w 6428000"/>
              <a:gd name="connsiteY2" fmla="*/ 0 h 5524029"/>
              <a:gd name="connsiteX3" fmla="*/ 6428000 w 6428000"/>
              <a:gd name="connsiteY3" fmla="*/ 0 h 5524029"/>
              <a:gd name="connsiteX4" fmla="*/ 4039887 w 6428000"/>
              <a:gd name="connsiteY4" fmla="*/ 5524028 h 5524029"/>
              <a:gd name="connsiteX5" fmla="*/ 2286248 w 6428000"/>
              <a:gd name="connsiteY5" fmla="*/ 5524028 h 5524029"/>
              <a:gd name="connsiteX6" fmla="*/ 2286248 w 6428000"/>
              <a:gd name="connsiteY6" fmla="*/ 5524029 h 5524029"/>
              <a:gd name="connsiteX7" fmla="*/ 0 w 6428000"/>
              <a:gd name="connsiteY7" fmla="*/ 5524029 h 5524029"/>
              <a:gd name="connsiteX8" fmla="*/ 0 w 6428000"/>
              <a:gd name="connsiteY8" fmla="*/ 1 h 5524029"/>
              <a:gd name="connsiteX9" fmla="*/ 2286248 w 6428000"/>
              <a:gd name="connsiteY9" fmla="*/ 1 h 552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28000" h="5524029">
                <a:moveTo>
                  <a:pt x="2286248" y="0"/>
                </a:moveTo>
                <a:lnTo>
                  <a:pt x="4674361" y="0"/>
                </a:lnTo>
                <a:lnTo>
                  <a:pt x="5021782" y="0"/>
                </a:lnTo>
                <a:lnTo>
                  <a:pt x="6428000" y="0"/>
                </a:lnTo>
                <a:lnTo>
                  <a:pt x="4039887" y="5524028"/>
                </a:lnTo>
                <a:lnTo>
                  <a:pt x="2286248" y="5524028"/>
                </a:lnTo>
                <a:lnTo>
                  <a:pt x="2286248" y="5524029"/>
                </a:lnTo>
                <a:lnTo>
                  <a:pt x="0" y="5524029"/>
                </a:lnTo>
                <a:lnTo>
                  <a:pt x="0" y="1"/>
                </a:lnTo>
                <a:lnTo>
                  <a:pt x="2286248" y="1"/>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1" name="Picture Placeholder 10"/>
          <p:cNvSpPr>
            <a:spLocks noGrp="1"/>
          </p:cNvSpPr>
          <p:nvPr>
            <p:ph type="pic" sz="quarter" idx="11"/>
          </p:nvPr>
        </p:nvSpPr>
        <p:spPr>
          <a:xfrm>
            <a:off x="4987252" y="678426"/>
            <a:ext cx="6428000" cy="5524029"/>
          </a:xfrm>
          <a:custGeom>
            <a:avLst/>
            <a:gdLst>
              <a:gd name="connsiteX0" fmla="*/ 4141752 w 6428000"/>
              <a:gd name="connsiteY0" fmla="*/ 0 h 5524029"/>
              <a:gd name="connsiteX1" fmla="*/ 6428000 w 6428000"/>
              <a:gd name="connsiteY1" fmla="*/ 0 h 5524029"/>
              <a:gd name="connsiteX2" fmla="*/ 6428000 w 6428000"/>
              <a:gd name="connsiteY2" fmla="*/ 5524028 h 5524029"/>
              <a:gd name="connsiteX3" fmla="*/ 4141752 w 6428000"/>
              <a:gd name="connsiteY3" fmla="*/ 5524028 h 5524029"/>
              <a:gd name="connsiteX4" fmla="*/ 4141752 w 6428000"/>
              <a:gd name="connsiteY4" fmla="*/ 5524029 h 5524029"/>
              <a:gd name="connsiteX5" fmla="*/ 1753640 w 6428000"/>
              <a:gd name="connsiteY5" fmla="*/ 5524029 h 5524029"/>
              <a:gd name="connsiteX6" fmla="*/ 1406219 w 6428000"/>
              <a:gd name="connsiteY6" fmla="*/ 5524029 h 5524029"/>
              <a:gd name="connsiteX7" fmla="*/ 0 w 6428000"/>
              <a:gd name="connsiteY7" fmla="*/ 5524029 h 5524029"/>
              <a:gd name="connsiteX8" fmla="*/ 2388113 w 6428000"/>
              <a:gd name="connsiteY8" fmla="*/ 1 h 5524029"/>
              <a:gd name="connsiteX9" fmla="*/ 4141752 w 6428000"/>
              <a:gd name="connsiteY9" fmla="*/ 1 h 552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28000" h="5524029">
                <a:moveTo>
                  <a:pt x="4141752" y="0"/>
                </a:moveTo>
                <a:lnTo>
                  <a:pt x="6428000" y="0"/>
                </a:lnTo>
                <a:lnTo>
                  <a:pt x="6428000" y="5524028"/>
                </a:lnTo>
                <a:lnTo>
                  <a:pt x="4141752" y="5524028"/>
                </a:lnTo>
                <a:lnTo>
                  <a:pt x="4141752" y="5524029"/>
                </a:lnTo>
                <a:lnTo>
                  <a:pt x="1753640" y="5524029"/>
                </a:lnTo>
                <a:lnTo>
                  <a:pt x="1406219" y="5524029"/>
                </a:lnTo>
                <a:lnTo>
                  <a:pt x="0" y="5524029"/>
                </a:lnTo>
                <a:lnTo>
                  <a:pt x="2388113" y="1"/>
                </a:lnTo>
                <a:lnTo>
                  <a:pt x="4141752" y="1"/>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4136539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2" name="Picture Placeholder 21"/>
          <p:cNvSpPr>
            <a:spLocks noGrp="1"/>
          </p:cNvSpPr>
          <p:nvPr>
            <p:ph type="pic" sz="quarter" idx="10"/>
          </p:nvPr>
        </p:nvSpPr>
        <p:spPr>
          <a:xfrm>
            <a:off x="217538" y="0"/>
            <a:ext cx="2324100" cy="2151169"/>
          </a:xfrm>
          <a:custGeom>
            <a:avLst/>
            <a:gdLst>
              <a:gd name="connsiteX0" fmla="*/ 0 w 2324100"/>
              <a:gd name="connsiteY0" fmla="*/ 0 h 2151169"/>
              <a:gd name="connsiteX1" fmla="*/ 2324100 w 2324100"/>
              <a:gd name="connsiteY1" fmla="*/ 0 h 2151169"/>
              <a:gd name="connsiteX2" fmla="*/ 2324100 w 2324100"/>
              <a:gd name="connsiteY2" fmla="*/ 2151169 h 2151169"/>
              <a:gd name="connsiteX3" fmla="*/ 0 w 2324100"/>
              <a:gd name="connsiteY3" fmla="*/ 2151169 h 2151169"/>
            </a:gdLst>
            <a:ahLst/>
            <a:cxnLst>
              <a:cxn ang="0">
                <a:pos x="connsiteX0" y="connsiteY0"/>
              </a:cxn>
              <a:cxn ang="0">
                <a:pos x="connsiteX1" y="connsiteY1"/>
              </a:cxn>
              <a:cxn ang="0">
                <a:pos x="connsiteX2" y="connsiteY2"/>
              </a:cxn>
              <a:cxn ang="0">
                <a:pos x="connsiteX3" y="connsiteY3"/>
              </a:cxn>
            </a:cxnLst>
            <a:rect l="l" t="t" r="r" b="b"/>
            <a:pathLst>
              <a:path w="2324100" h="2151169">
                <a:moveTo>
                  <a:pt x="0" y="0"/>
                </a:moveTo>
                <a:lnTo>
                  <a:pt x="2324100" y="0"/>
                </a:lnTo>
                <a:lnTo>
                  <a:pt x="2324100" y="2151169"/>
                </a:lnTo>
                <a:lnTo>
                  <a:pt x="0" y="2151169"/>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23" name="Picture Placeholder 22"/>
          <p:cNvSpPr>
            <a:spLocks noGrp="1"/>
          </p:cNvSpPr>
          <p:nvPr>
            <p:ph type="pic" sz="quarter" idx="11"/>
          </p:nvPr>
        </p:nvSpPr>
        <p:spPr>
          <a:xfrm>
            <a:off x="2754261" y="0"/>
            <a:ext cx="2324100" cy="2151169"/>
          </a:xfrm>
          <a:custGeom>
            <a:avLst/>
            <a:gdLst>
              <a:gd name="connsiteX0" fmla="*/ 0 w 2324100"/>
              <a:gd name="connsiteY0" fmla="*/ 0 h 2151169"/>
              <a:gd name="connsiteX1" fmla="*/ 2324100 w 2324100"/>
              <a:gd name="connsiteY1" fmla="*/ 0 h 2151169"/>
              <a:gd name="connsiteX2" fmla="*/ 2324100 w 2324100"/>
              <a:gd name="connsiteY2" fmla="*/ 2151169 h 2151169"/>
              <a:gd name="connsiteX3" fmla="*/ 0 w 2324100"/>
              <a:gd name="connsiteY3" fmla="*/ 2151169 h 2151169"/>
            </a:gdLst>
            <a:ahLst/>
            <a:cxnLst>
              <a:cxn ang="0">
                <a:pos x="connsiteX0" y="connsiteY0"/>
              </a:cxn>
              <a:cxn ang="0">
                <a:pos x="connsiteX1" y="connsiteY1"/>
              </a:cxn>
              <a:cxn ang="0">
                <a:pos x="connsiteX2" y="connsiteY2"/>
              </a:cxn>
              <a:cxn ang="0">
                <a:pos x="connsiteX3" y="connsiteY3"/>
              </a:cxn>
            </a:cxnLst>
            <a:rect l="l" t="t" r="r" b="b"/>
            <a:pathLst>
              <a:path w="2324100" h="2151169">
                <a:moveTo>
                  <a:pt x="0" y="0"/>
                </a:moveTo>
                <a:lnTo>
                  <a:pt x="2324100" y="0"/>
                </a:lnTo>
                <a:lnTo>
                  <a:pt x="2324100" y="2151169"/>
                </a:lnTo>
                <a:lnTo>
                  <a:pt x="0" y="2151169"/>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25" name="Picture Placeholder 24"/>
          <p:cNvSpPr>
            <a:spLocks noGrp="1"/>
          </p:cNvSpPr>
          <p:nvPr>
            <p:ph type="pic" sz="quarter" idx="12"/>
          </p:nvPr>
        </p:nvSpPr>
        <p:spPr>
          <a:xfrm>
            <a:off x="2754261" y="2353415"/>
            <a:ext cx="2324100" cy="2151169"/>
          </a:xfrm>
          <a:custGeom>
            <a:avLst/>
            <a:gdLst>
              <a:gd name="connsiteX0" fmla="*/ 0 w 2324100"/>
              <a:gd name="connsiteY0" fmla="*/ 0 h 2151169"/>
              <a:gd name="connsiteX1" fmla="*/ 2324100 w 2324100"/>
              <a:gd name="connsiteY1" fmla="*/ 0 h 2151169"/>
              <a:gd name="connsiteX2" fmla="*/ 2324100 w 2324100"/>
              <a:gd name="connsiteY2" fmla="*/ 2151169 h 2151169"/>
              <a:gd name="connsiteX3" fmla="*/ 0 w 2324100"/>
              <a:gd name="connsiteY3" fmla="*/ 2151169 h 2151169"/>
            </a:gdLst>
            <a:ahLst/>
            <a:cxnLst>
              <a:cxn ang="0">
                <a:pos x="connsiteX0" y="connsiteY0"/>
              </a:cxn>
              <a:cxn ang="0">
                <a:pos x="connsiteX1" y="connsiteY1"/>
              </a:cxn>
              <a:cxn ang="0">
                <a:pos x="connsiteX2" y="connsiteY2"/>
              </a:cxn>
              <a:cxn ang="0">
                <a:pos x="connsiteX3" y="connsiteY3"/>
              </a:cxn>
            </a:cxnLst>
            <a:rect l="l" t="t" r="r" b="b"/>
            <a:pathLst>
              <a:path w="2324100" h="2151169">
                <a:moveTo>
                  <a:pt x="0" y="0"/>
                </a:moveTo>
                <a:lnTo>
                  <a:pt x="2324100" y="0"/>
                </a:lnTo>
                <a:lnTo>
                  <a:pt x="2324100" y="2151169"/>
                </a:lnTo>
                <a:lnTo>
                  <a:pt x="0" y="2151169"/>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24" name="Picture Placeholder 23"/>
          <p:cNvSpPr>
            <a:spLocks noGrp="1"/>
          </p:cNvSpPr>
          <p:nvPr>
            <p:ph type="pic" sz="quarter" idx="13"/>
          </p:nvPr>
        </p:nvSpPr>
        <p:spPr>
          <a:xfrm>
            <a:off x="217538" y="2353416"/>
            <a:ext cx="2324100" cy="2151169"/>
          </a:xfrm>
          <a:custGeom>
            <a:avLst/>
            <a:gdLst>
              <a:gd name="connsiteX0" fmla="*/ 0 w 2324100"/>
              <a:gd name="connsiteY0" fmla="*/ 0 h 2151169"/>
              <a:gd name="connsiteX1" fmla="*/ 2324100 w 2324100"/>
              <a:gd name="connsiteY1" fmla="*/ 0 h 2151169"/>
              <a:gd name="connsiteX2" fmla="*/ 2324100 w 2324100"/>
              <a:gd name="connsiteY2" fmla="*/ 2151169 h 2151169"/>
              <a:gd name="connsiteX3" fmla="*/ 0 w 2324100"/>
              <a:gd name="connsiteY3" fmla="*/ 2151169 h 2151169"/>
            </a:gdLst>
            <a:ahLst/>
            <a:cxnLst>
              <a:cxn ang="0">
                <a:pos x="connsiteX0" y="connsiteY0"/>
              </a:cxn>
              <a:cxn ang="0">
                <a:pos x="connsiteX1" y="connsiteY1"/>
              </a:cxn>
              <a:cxn ang="0">
                <a:pos x="connsiteX2" y="connsiteY2"/>
              </a:cxn>
              <a:cxn ang="0">
                <a:pos x="connsiteX3" y="connsiteY3"/>
              </a:cxn>
            </a:cxnLst>
            <a:rect l="l" t="t" r="r" b="b"/>
            <a:pathLst>
              <a:path w="2324100" h="2151169">
                <a:moveTo>
                  <a:pt x="0" y="0"/>
                </a:moveTo>
                <a:lnTo>
                  <a:pt x="2324100" y="0"/>
                </a:lnTo>
                <a:lnTo>
                  <a:pt x="2324100" y="2151169"/>
                </a:lnTo>
                <a:lnTo>
                  <a:pt x="0" y="2151169"/>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26" name="Picture Placeholder 25"/>
          <p:cNvSpPr>
            <a:spLocks noGrp="1"/>
          </p:cNvSpPr>
          <p:nvPr>
            <p:ph type="pic" sz="quarter" idx="14"/>
          </p:nvPr>
        </p:nvSpPr>
        <p:spPr>
          <a:xfrm>
            <a:off x="217538" y="4706831"/>
            <a:ext cx="2324100" cy="2151169"/>
          </a:xfrm>
          <a:custGeom>
            <a:avLst/>
            <a:gdLst>
              <a:gd name="connsiteX0" fmla="*/ 0 w 2324100"/>
              <a:gd name="connsiteY0" fmla="*/ 0 h 2151169"/>
              <a:gd name="connsiteX1" fmla="*/ 2324100 w 2324100"/>
              <a:gd name="connsiteY1" fmla="*/ 0 h 2151169"/>
              <a:gd name="connsiteX2" fmla="*/ 2324100 w 2324100"/>
              <a:gd name="connsiteY2" fmla="*/ 2151169 h 2151169"/>
              <a:gd name="connsiteX3" fmla="*/ 0 w 2324100"/>
              <a:gd name="connsiteY3" fmla="*/ 2151169 h 2151169"/>
            </a:gdLst>
            <a:ahLst/>
            <a:cxnLst>
              <a:cxn ang="0">
                <a:pos x="connsiteX0" y="connsiteY0"/>
              </a:cxn>
              <a:cxn ang="0">
                <a:pos x="connsiteX1" y="connsiteY1"/>
              </a:cxn>
              <a:cxn ang="0">
                <a:pos x="connsiteX2" y="connsiteY2"/>
              </a:cxn>
              <a:cxn ang="0">
                <a:pos x="connsiteX3" y="connsiteY3"/>
              </a:cxn>
            </a:cxnLst>
            <a:rect l="l" t="t" r="r" b="b"/>
            <a:pathLst>
              <a:path w="2324100" h="2151169">
                <a:moveTo>
                  <a:pt x="0" y="0"/>
                </a:moveTo>
                <a:lnTo>
                  <a:pt x="2324100" y="0"/>
                </a:lnTo>
                <a:lnTo>
                  <a:pt x="2324100" y="2151169"/>
                </a:lnTo>
                <a:lnTo>
                  <a:pt x="0" y="2151169"/>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21" name="Picture Placeholder 20"/>
          <p:cNvSpPr>
            <a:spLocks noGrp="1"/>
          </p:cNvSpPr>
          <p:nvPr>
            <p:ph type="pic" sz="quarter" idx="15"/>
          </p:nvPr>
        </p:nvSpPr>
        <p:spPr>
          <a:xfrm>
            <a:off x="2754261" y="4706831"/>
            <a:ext cx="2324100" cy="2151169"/>
          </a:xfrm>
          <a:custGeom>
            <a:avLst/>
            <a:gdLst>
              <a:gd name="connsiteX0" fmla="*/ 0 w 2324100"/>
              <a:gd name="connsiteY0" fmla="*/ 0 h 2151169"/>
              <a:gd name="connsiteX1" fmla="*/ 2324100 w 2324100"/>
              <a:gd name="connsiteY1" fmla="*/ 0 h 2151169"/>
              <a:gd name="connsiteX2" fmla="*/ 2324100 w 2324100"/>
              <a:gd name="connsiteY2" fmla="*/ 2151169 h 2151169"/>
              <a:gd name="connsiteX3" fmla="*/ 0 w 2324100"/>
              <a:gd name="connsiteY3" fmla="*/ 2151169 h 2151169"/>
            </a:gdLst>
            <a:ahLst/>
            <a:cxnLst>
              <a:cxn ang="0">
                <a:pos x="connsiteX0" y="connsiteY0"/>
              </a:cxn>
              <a:cxn ang="0">
                <a:pos x="connsiteX1" y="connsiteY1"/>
              </a:cxn>
              <a:cxn ang="0">
                <a:pos x="connsiteX2" y="connsiteY2"/>
              </a:cxn>
              <a:cxn ang="0">
                <a:pos x="connsiteX3" y="connsiteY3"/>
              </a:cxn>
            </a:cxnLst>
            <a:rect l="l" t="t" r="r" b="b"/>
            <a:pathLst>
              <a:path w="2324100" h="2151169">
                <a:moveTo>
                  <a:pt x="0" y="0"/>
                </a:moveTo>
                <a:lnTo>
                  <a:pt x="2324100" y="0"/>
                </a:lnTo>
                <a:lnTo>
                  <a:pt x="2324100" y="2151169"/>
                </a:lnTo>
                <a:lnTo>
                  <a:pt x="0" y="2151169"/>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791598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835742" y="707923"/>
            <a:ext cx="3313548" cy="5442154"/>
          </a:xfrm>
          <a:custGeom>
            <a:avLst/>
            <a:gdLst>
              <a:gd name="connsiteX0" fmla="*/ 0 w 3313548"/>
              <a:gd name="connsiteY0" fmla="*/ 0 h 5442154"/>
              <a:gd name="connsiteX1" fmla="*/ 3313548 w 3313548"/>
              <a:gd name="connsiteY1" fmla="*/ 0 h 5442154"/>
              <a:gd name="connsiteX2" fmla="*/ 3313548 w 3313548"/>
              <a:gd name="connsiteY2" fmla="*/ 5442154 h 5442154"/>
              <a:gd name="connsiteX3" fmla="*/ 0 w 3313548"/>
              <a:gd name="connsiteY3" fmla="*/ 5442154 h 5442154"/>
            </a:gdLst>
            <a:ahLst/>
            <a:cxnLst>
              <a:cxn ang="0">
                <a:pos x="connsiteX0" y="connsiteY0"/>
              </a:cxn>
              <a:cxn ang="0">
                <a:pos x="connsiteX1" y="connsiteY1"/>
              </a:cxn>
              <a:cxn ang="0">
                <a:pos x="connsiteX2" y="connsiteY2"/>
              </a:cxn>
              <a:cxn ang="0">
                <a:pos x="connsiteX3" y="connsiteY3"/>
              </a:cxn>
            </a:cxnLst>
            <a:rect l="l" t="t" r="r" b="b"/>
            <a:pathLst>
              <a:path w="3313548" h="5442154">
                <a:moveTo>
                  <a:pt x="0" y="0"/>
                </a:moveTo>
                <a:lnTo>
                  <a:pt x="3313548" y="0"/>
                </a:lnTo>
                <a:lnTo>
                  <a:pt x="3313548" y="5442154"/>
                </a:lnTo>
                <a:lnTo>
                  <a:pt x="0" y="544215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5" name="Picture Placeholder 14"/>
          <p:cNvSpPr>
            <a:spLocks noGrp="1"/>
          </p:cNvSpPr>
          <p:nvPr>
            <p:ph type="pic" sz="quarter" idx="11"/>
          </p:nvPr>
        </p:nvSpPr>
        <p:spPr>
          <a:xfrm>
            <a:off x="4439226" y="707923"/>
            <a:ext cx="3313548" cy="5442154"/>
          </a:xfrm>
          <a:custGeom>
            <a:avLst/>
            <a:gdLst>
              <a:gd name="connsiteX0" fmla="*/ 0 w 3313548"/>
              <a:gd name="connsiteY0" fmla="*/ 0 h 5442154"/>
              <a:gd name="connsiteX1" fmla="*/ 3313548 w 3313548"/>
              <a:gd name="connsiteY1" fmla="*/ 0 h 5442154"/>
              <a:gd name="connsiteX2" fmla="*/ 3313548 w 3313548"/>
              <a:gd name="connsiteY2" fmla="*/ 5442154 h 5442154"/>
              <a:gd name="connsiteX3" fmla="*/ 0 w 3313548"/>
              <a:gd name="connsiteY3" fmla="*/ 5442154 h 5442154"/>
            </a:gdLst>
            <a:ahLst/>
            <a:cxnLst>
              <a:cxn ang="0">
                <a:pos x="connsiteX0" y="connsiteY0"/>
              </a:cxn>
              <a:cxn ang="0">
                <a:pos x="connsiteX1" y="connsiteY1"/>
              </a:cxn>
              <a:cxn ang="0">
                <a:pos x="connsiteX2" y="connsiteY2"/>
              </a:cxn>
              <a:cxn ang="0">
                <a:pos x="connsiteX3" y="connsiteY3"/>
              </a:cxn>
            </a:cxnLst>
            <a:rect l="l" t="t" r="r" b="b"/>
            <a:pathLst>
              <a:path w="3313548" h="5442154">
                <a:moveTo>
                  <a:pt x="0" y="0"/>
                </a:moveTo>
                <a:lnTo>
                  <a:pt x="3313548" y="0"/>
                </a:lnTo>
                <a:lnTo>
                  <a:pt x="3313548" y="5442154"/>
                </a:lnTo>
                <a:lnTo>
                  <a:pt x="0" y="544215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3" name="Picture Placeholder 12"/>
          <p:cNvSpPr>
            <a:spLocks noGrp="1"/>
          </p:cNvSpPr>
          <p:nvPr>
            <p:ph type="pic" sz="quarter" idx="12"/>
          </p:nvPr>
        </p:nvSpPr>
        <p:spPr>
          <a:xfrm>
            <a:off x="8042710" y="707923"/>
            <a:ext cx="3313548" cy="5442154"/>
          </a:xfrm>
          <a:custGeom>
            <a:avLst/>
            <a:gdLst>
              <a:gd name="connsiteX0" fmla="*/ 0 w 3313548"/>
              <a:gd name="connsiteY0" fmla="*/ 0 h 5442154"/>
              <a:gd name="connsiteX1" fmla="*/ 3313548 w 3313548"/>
              <a:gd name="connsiteY1" fmla="*/ 0 h 5442154"/>
              <a:gd name="connsiteX2" fmla="*/ 3313548 w 3313548"/>
              <a:gd name="connsiteY2" fmla="*/ 5442154 h 5442154"/>
              <a:gd name="connsiteX3" fmla="*/ 0 w 3313548"/>
              <a:gd name="connsiteY3" fmla="*/ 5442154 h 5442154"/>
            </a:gdLst>
            <a:ahLst/>
            <a:cxnLst>
              <a:cxn ang="0">
                <a:pos x="connsiteX0" y="connsiteY0"/>
              </a:cxn>
              <a:cxn ang="0">
                <a:pos x="connsiteX1" y="connsiteY1"/>
              </a:cxn>
              <a:cxn ang="0">
                <a:pos x="connsiteX2" y="connsiteY2"/>
              </a:cxn>
              <a:cxn ang="0">
                <a:pos x="connsiteX3" y="connsiteY3"/>
              </a:cxn>
            </a:cxnLst>
            <a:rect l="l" t="t" r="r" b="b"/>
            <a:pathLst>
              <a:path w="3313548" h="5442154">
                <a:moveTo>
                  <a:pt x="0" y="0"/>
                </a:moveTo>
                <a:lnTo>
                  <a:pt x="3313548" y="0"/>
                </a:lnTo>
                <a:lnTo>
                  <a:pt x="3313548" y="5442154"/>
                </a:lnTo>
                <a:lnTo>
                  <a:pt x="0" y="544215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703663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4" name="Picture Placeholder 13"/>
          <p:cNvSpPr>
            <a:spLocks noGrp="1"/>
          </p:cNvSpPr>
          <p:nvPr>
            <p:ph type="pic" sz="quarter" idx="11"/>
          </p:nvPr>
        </p:nvSpPr>
        <p:spPr>
          <a:xfrm>
            <a:off x="3622829" y="685800"/>
            <a:ext cx="2644079" cy="5559614"/>
          </a:xfrm>
          <a:custGeom>
            <a:avLst/>
            <a:gdLst>
              <a:gd name="connsiteX0" fmla="*/ 0 w 2644079"/>
              <a:gd name="connsiteY0" fmla="*/ 0 h 5559614"/>
              <a:gd name="connsiteX1" fmla="*/ 2644079 w 2644079"/>
              <a:gd name="connsiteY1" fmla="*/ 0 h 5559614"/>
              <a:gd name="connsiteX2" fmla="*/ 2644079 w 2644079"/>
              <a:gd name="connsiteY2" fmla="*/ 5559614 h 5559614"/>
              <a:gd name="connsiteX3" fmla="*/ 0 w 2644079"/>
              <a:gd name="connsiteY3" fmla="*/ 5559614 h 5559614"/>
            </a:gdLst>
            <a:ahLst/>
            <a:cxnLst>
              <a:cxn ang="0">
                <a:pos x="connsiteX0" y="connsiteY0"/>
              </a:cxn>
              <a:cxn ang="0">
                <a:pos x="connsiteX1" y="connsiteY1"/>
              </a:cxn>
              <a:cxn ang="0">
                <a:pos x="connsiteX2" y="connsiteY2"/>
              </a:cxn>
              <a:cxn ang="0">
                <a:pos x="connsiteX3" y="connsiteY3"/>
              </a:cxn>
            </a:cxnLst>
            <a:rect l="l" t="t" r="r" b="b"/>
            <a:pathLst>
              <a:path w="2644079" h="5559614">
                <a:moveTo>
                  <a:pt x="0" y="0"/>
                </a:moveTo>
                <a:lnTo>
                  <a:pt x="2644079" y="0"/>
                </a:lnTo>
                <a:lnTo>
                  <a:pt x="2644079" y="5559614"/>
                </a:lnTo>
                <a:lnTo>
                  <a:pt x="0" y="555961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3" name="Picture Placeholder 12"/>
          <p:cNvSpPr>
            <a:spLocks noGrp="1"/>
          </p:cNvSpPr>
          <p:nvPr>
            <p:ph type="pic" sz="quarter" idx="12"/>
          </p:nvPr>
        </p:nvSpPr>
        <p:spPr>
          <a:xfrm>
            <a:off x="769375" y="685800"/>
            <a:ext cx="2644079" cy="2688814"/>
          </a:xfrm>
          <a:custGeom>
            <a:avLst/>
            <a:gdLst>
              <a:gd name="connsiteX0" fmla="*/ 0 w 2644079"/>
              <a:gd name="connsiteY0" fmla="*/ 0 h 2688814"/>
              <a:gd name="connsiteX1" fmla="*/ 2644079 w 2644079"/>
              <a:gd name="connsiteY1" fmla="*/ 0 h 2688814"/>
              <a:gd name="connsiteX2" fmla="*/ 2644079 w 2644079"/>
              <a:gd name="connsiteY2" fmla="*/ 2688814 h 2688814"/>
              <a:gd name="connsiteX3" fmla="*/ 0 w 2644079"/>
              <a:gd name="connsiteY3" fmla="*/ 2688814 h 2688814"/>
            </a:gdLst>
            <a:ahLst/>
            <a:cxnLst>
              <a:cxn ang="0">
                <a:pos x="connsiteX0" y="connsiteY0"/>
              </a:cxn>
              <a:cxn ang="0">
                <a:pos x="connsiteX1" y="connsiteY1"/>
              </a:cxn>
              <a:cxn ang="0">
                <a:pos x="connsiteX2" y="connsiteY2"/>
              </a:cxn>
              <a:cxn ang="0">
                <a:pos x="connsiteX3" y="connsiteY3"/>
              </a:cxn>
            </a:cxnLst>
            <a:rect l="l" t="t" r="r" b="b"/>
            <a:pathLst>
              <a:path w="2644079" h="2688814">
                <a:moveTo>
                  <a:pt x="0" y="0"/>
                </a:moveTo>
                <a:lnTo>
                  <a:pt x="2644079" y="0"/>
                </a:lnTo>
                <a:lnTo>
                  <a:pt x="2644079" y="2688814"/>
                </a:lnTo>
                <a:lnTo>
                  <a:pt x="0" y="268881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2" name="Picture Placeholder 11"/>
          <p:cNvSpPr>
            <a:spLocks noGrp="1"/>
          </p:cNvSpPr>
          <p:nvPr>
            <p:ph type="pic" sz="quarter" idx="13"/>
          </p:nvPr>
        </p:nvSpPr>
        <p:spPr>
          <a:xfrm>
            <a:off x="769374" y="3556600"/>
            <a:ext cx="2644079" cy="2688814"/>
          </a:xfrm>
          <a:custGeom>
            <a:avLst/>
            <a:gdLst>
              <a:gd name="connsiteX0" fmla="*/ 0 w 2644079"/>
              <a:gd name="connsiteY0" fmla="*/ 0 h 2688814"/>
              <a:gd name="connsiteX1" fmla="*/ 2644079 w 2644079"/>
              <a:gd name="connsiteY1" fmla="*/ 0 h 2688814"/>
              <a:gd name="connsiteX2" fmla="*/ 2644079 w 2644079"/>
              <a:gd name="connsiteY2" fmla="*/ 2688814 h 2688814"/>
              <a:gd name="connsiteX3" fmla="*/ 0 w 2644079"/>
              <a:gd name="connsiteY3" fmla="*/ 2688814 h 2688814"/>
            </a:gdLst>
            <a:ahLst/>
            <a:cxnLst>
              <a:cxn ang="0">
                <a:pos x="connsiteX0" y="connsiteY0"/>
              </a:cxn>
              <a:cxn ang="0">
                <a:pos x="connsiteX1" y="connsiteY1"/>
              </a:cxn>
              <a:cxn ang="0">
                <a:pos x="connsiteX2" y="connsiteY2"/>
              </a:cxn>
              <a:cxn ang="0">
                <a:pos x="connsiteX3" y="connsiteY3"/>
              </a:cxn>
            </a:cxnLst>
            <a:rect l="l" t="t" r="r" b="b"/>
            <a:pathLst>
              <a:path w="2644079" h="2688814">
                <a:moveTo>
                  <a:pt x="0" y="0"/>
                </a:moveTo>
                <a:lnTo>
                  <a:pt x="2644079" y="0"/>
                </a:lnTo>
                <a:lnTo>
                  <a:pt x="2644079" y="2688814"/>
                </a:lnTo>
                <a:lnTo>
                  <a:pt x="0" y="268881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120355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7" name="Picture Placeholder 16"/>
          <p:cNvSpPr>
            <a:spLocks noGrp="1"/>
          </p:cNvSpPr>
          <p:nvPr>
            <p:ph type="pic" sz="quarter" idx="12"/>
          </p:nvPr>
        </p:nvSpPr>
        <p:spPr>
          <a:xfrm>
            <a:off x="0" y="707923"/>
            <a:ext cx="3274142" cy="2743200"/>
          </a:xfrm>
          <a:custGeom>
            <a:avLst/>
            <a:gdLst>
              <a:gd name="connsiteX0" fmla="*/ 0 w 3274142"/>
              <a:gd name="connsiteY0" fmla="*/ 0 h 2743200"/>
              <a:gd name="connsiteX1" fmla="*/ 3274142 w 3274142"/>
              <a:gd name="connsiteY1" fmla="*/ 0 h 2743200"/>
              <a:gd name="connsiteX2" fmla="*/ 3274142 w 3274142"/>
              <a:gd name="connsiteY2" fmla="*/ 2743200 h 2743200"/>
              <a:gd name="connsiteX3" fmla="*/ 0 w 3274142"/>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3274142" h="2743200">
                <a:moveTo>
                  <a:pt x="0" y="0"/>
                </a:moveTo>
                <a:lnTo>
                  <a:pt x="3274142" y="0"/>
                </a:lnTo>
                <a:lnTo>
                  <a:pt x="3274142" y="2743200"/>
                </a:lnTo>
                <a:lnTo>
                  <a:pt x="0" y="27432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8" name="Picture Placeholder 17"/>
          <p:cNvSpPr>
            <a:spLocks noGrp="1"/>
          </p:cNvSpPr>
          <p:nvPr>
            <p:ph type="pic" sz="quarter" idx="13"/>
          </p:nvPr>
        </p:nvSpPr>
        <p:spPr>
          <a:xfrm>
            <a:off x="0" y="3451123"/>
            <a:ext cx="3274142" cy="2743200"/>
          </a:xfrm>
          <a:custGeom>
            <a:avLst/>
            <a:gdLst>
              <a:gd name="connsiteX0" fmla="*/ 0 w 3274142"/>
              <a:gd name="connsiteY0" fmla="*/ 0 h 2743200"/>
              <a:gd name="connsiteX1" fmla="*/ 3274142 w 3274142"/>
              <a:gd name="connsiteY1" fmla="*/ 0 h 2743200"/>
              <a:gd name="connsiteX2" fmla="*/ 3274142 w 3274142"/>
              <a:gd name="connsiteY2" fmla="*/ 2743200 h 2743200"/>
              <a:gd name="connsiteX3" fmla="*/ 0 w 3274142"/>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3274142" h="2743200">
                <a:moveTo>
                  <a:pt x="0" y="0"/>
                </a:moveTo>
                <a:lnTo>
                  <a:pt x="3274142" y="0"/>
                </a:lnTo>
                <a:lnTo>
                  <a:pt x="3274142" y="2743200"/>
                </a:lnTo>
                <a:lnTo>
                  <a:pt x="0" y="27432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9" name="Picture Placeholder 18"/>
          <p:cNvSpPr>
            <a:spLocks noGrp="1"/>
          </p:cNvSpPr>
          <p:nvPr>
            <p:ph type="pic" sz="quarter" idx="14"/>
          </p:nvPr>
        </p:nvSpPr>
        <p:spPr>
          <a:xfrm>
            <a:off x="8917858" y="707923"/>
            <a:ext cx="3274142" cy="2743200"/>
          </a:xfrm>
          <a:custGeom>
            <a:avLst/>
            <a:gdLst>
              <a:gd name="connsiteX0" fmla="*/ 0 w 3274142"/>
              <a:gd name="connsiteY0" fmla="*/ 0 h 2743200"/>
              <a:gd name="connsiteX1" fmla="*/ 3274142 w 3274142"/>
              <a:gd name="connsiteY1" fmla="*/ 0 h 2743200"/>
              <a:gd name="connsiteX2" fmla="*/ 3274142 w 3274142"/>
              <a:gd name="connsiteY2" fmla="*/ 2743200 h 2743200"/>
              <a:gd name="connsiteX3" fmla="*/ 0 w 3274142"/>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3274142" h="2743200">
                <a:moveTo>
                  <a:pt x="0" y="0"/>
                </a:moveTo>
                <a:lnTo>
                  <a:pt x="3274142" y="0"/>
                </a:lnTo>
                <a:lnTo>
                  <a:pt x="3274142" y="2743200"/>
                </a:lnTo>
                <a:lnTo>
                  <a:pt x="0" y="27432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6" name="Picture Placeholder 15"/>
          <p:cNvSpPr>
            <a:spLocks noGrp="1"/>
          </p:cNvSpPr>
          <p:nvPr>
            <p:ph type="pic" sz="quarter" idx="15"/>
          </p:nvPr>
        </p:nvSpPr>
        <p:spPr>
          <a:xfrm>
            <a:off x="8917858" y="3451123"/>
            <a:ext cx="3274142" cy="2743200"/>
          </a:xfrm>
          <a:custGeom>
            <a:avLst/>
            <a:gdLst>
              <a:gd name="connsiteX0" fmla="*/ 0 w 3274142"/>
              <a:gd name="connsiteY0" fmla="*/ 0 h 2743200"/>
              <a:gd name="connsiteX1" fmla="*/ 3274142 w 3274142"/>
              <a:gd name="connsiteY1" fmla="*/ 0 h 2743200"/>
              <a:gd name="connsiteX2" fmla="*/ 3274142 w 3274142"/>
              <a:gd name="connsiteY2" fmla="*/ 2743200 h 2743200"/>
              <a:gd name="connsiteX3" fmla="*/ 0 w 3274142"/>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3274142" h="2743200">
                <a:moveTo>
                  <a:pt x="0" y="0"/>
                </a:moveTo>
                <a:lnTo>
                  <a:pt x="3274142" y="0"/>
                </a:lnTo>
                <a:lnTo>
                  <a:pt x="3274142" y="2743200"/>
                </a:lnTo>
                <a:lnTo>
                  <a:pt x="0" y="27432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2248651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819650" y="685800"/>
            <a:ext cx="7391400" cy="5503750"/>
          </a:xfrm>
          <a:custGeom>
            <a:avLst/>
            <a:gdLst>
              <a:gd name="connsiteX0" fmla="*/ 4762500 w 7391400"/>
              <a:gd name="connsiteY0" fmla="*/ 0 h 5503750"/>
              <a:gd name="connsiteX1" fmla="*/ 7391400 w 7391400"/>
              <a:gd name="connsiteY1" fmla="*/ 0 h 5503750"/>
              <a:gd name="connsiteX2" fmla="*/ 7391400 w 7391400"/>
              <a:gd name="connsiteY2" fmla="*/ 5503749 h 5503750"/>
              <a:gd name="connsiteX3" fmla="*/ 4762500 w 7391400"/>
              <a:gd name="connsiteY3" fmla="*/ 5503749 h 5503750"/>
              <a:gd name="connsiteX4" fmla="*/ 4762500 w 7391400"/>
              <a:gd name="connsiteY4" fmla="*/ 5503750 h 5503750"/>
              <a:gd name="connsiteX5" fmla="*/ 2016467 w 7391400"/>
              <a:gd name="connsiteY5" fmla="*/ 5503750 h 5503750"/>
              <a:gd name="connsiteX6" fmla="*/ 1616976 w 7391400"/>
              <a:gd name="connsiteY6" fmla="*/ 5503750 h 5503750"/>
              <a:gd name="connsiteX7" fmla="*/ 0 w 7391400"/>
              <a:gd name="connsiteY7" fmla="*/ 5503750 h 5503750"/>
              <a:gd name="connsiteX8" fmla="*/ 2746033 w 7391400"/>
              <a:gd name="connsiteY8" fmla="*/ 1 h 5503750"/>
              <a:gd name="connsiteX9" fmla="*/ 4762500 w 7391400"/>
              <a:gd name="connsiteY9" fmla="*/ 1 h 550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1400" h="5503750">
                <a:moveTo>
                  <a:pt x="4762500" y="0"/>
                </a:moveTo>
                <a:lnTo>
                  <a:pt x="7391400" y="0"/>
                </a:lnTo>
                <a:lnTo>
                  <a:pt x="7391400" y="5503749"/>
                </a:lnTo>
                <a:lnTo>
                  <a:pt x="4762500" y="5503749"/>
                </a:lnTo>
                <a:lnTo>
                  <a:pt x="4762500" y="5503750"/>
                </a:lnTo>
                <a:lnTo>
                  <a:pt x="2016467" y="5503750"/>
                </a:lnTo>
                <a:lnTo>
                  <a:pt x="1616976" y="5503750"/>
                </a:lnTo>
                <a:lnTo>
                  <a:pt x="0" y="5503750"/>
                </a:lnTo>
                <a:lnTo>
                  <a:pt x="2746033" y="1"/>
                </a:lnTo>
                <a:lnTo>
                  <a:pt x="4762500" y="1"/>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491727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445342" y="0"/>
            <a:ext cx="4807974" cy="6858000"/>
          </a:xfrm>
          <a:custGeom>
            <a:avLst/>
            <a:gdLst>
              <a:gd name="connsiteX0" fmla="*/ 0 w 4807974"/>
              <a:gd name="connsiteY0" fmla="*/ 0 h 6858000"/>
              <a:gd name="connsiteX1" fmla="*/ 4807974 w 4807974"/>
              <a:gd name="connsiteY1" fmla="*/ 0 h 6858000"/>
              <a:gd name="connsiteX2" fmla="*/ 4807974 w 4807974"/>
              <a:gd name="connsiteY2" fmla="*/ 6858000 h 6858000"/>
              <a:gd name="connsiteX3" fmla="*/ 0 w 480797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807974" h="6858000">
                <a:moveTo>
                  <a:pt x="0" y="0"/>
                </a:moveTo>
                <a:lnTo>
                  <a:pt x="4807974" y="0"/>
                </a:lnTo>
                <a:lnTo>
                  <a:pt x="4807974" y="6858000"/>
                </a:lnTo>
                <a:lnTo>
                  <a:pt x="0" y="68580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476398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825911" y="648930"/>
            <a:ext cx="2625213" cy="2625213"/>
          </a:xfrm>
          <a:custGeom>
            <a:avLst/>
            <a:gdLst>
              <a:gd name="connsiteX0" fmla="*/ 0 w 2625213"/>
              <a:gd name="connsiteY0" fmla="*/ 0 h 2625213"/>
              <a:gd name="connsiteX1" fmla="*/ 2625213 w 2625213"/>
              <a:gd name="connsiteY1" fmla="*/ 0 h 2625213"/>
              <a:gd name="connsiteX2" fmla="*/ 2625213 w 2625213"/>
              <a:gd name="connsiteY2" fmla="*/ 2625213 h 2625213"/>
              <a:gd name="connsiteX3" fmla="*/ 0 w 2625213"/>
              <a:gd name="connsiteY3" fmla="*/ 2625213 h 2625213"/>
            </a:gdLst>
            <a:ahLst/>
            <a:cxnLst>
              <a:cxn ang="0">
                <a:pos x="connsiteX0" y="connsiteY0"/>
              </a:cxn>
              <a:cxn ang="0">
                <a:pos x="connsiteX1" y="connsiteY1"/>
              </a:cxn>
              <a:cxn ang="0">
                <a:pos x="connsiteX2" y="connsiteY2"/>
              </a:cxn>
              <a:cxn ang="0">
                <a:pos x="connsiteX3" y="connsiteY3"/>
              </a:cxn>
            </a:cxnLst>
            <a:rect l="l" t="t" r="r" b="b"/>
            <a:pathLst>
              <a:path w="2625213" h="2625213">
                <a:moveTo>
                  <a:pt x="0" y="0"/>
                </a:moveTo>
                <a:lnTo>
                  <a:pt x="2625213" y="0"/>
                </a:lnTo>
                <a:lnTo>
                  <a:pt x="2625213" y="2625213"/>
                </a:lnTo>
                <a:lnTo>
                  <a:pt x="0" y="2625213"/>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7" name="Picture Placeholder 16"/>
          <p:cNvSpPr>
            <a:spLocks noGrp="1"/>
          </p:cNvSpPr>
          <p:nvPr>
            <p:ph type="pic" sz="quarter" idx="11"/>
          </p:nvPr>
        </p:nvSpPr>
        <p:spPr>
          <a:xfrm>
            <a:off x="3451124" y="648930"/>
            <a:ext cx="2625213" cy="2625213"/>
          </a:xfrm>
          <a:custGeom>
            <a:avLst/>
            <a:gdLst>
              <a:gd name="connsiteX0" fmla="*/ 0 w 2625213"/>
              <a:gd name="connsiteY0" fmla="*/ 0 h 2625213"/>
              <a:gd name="connsiteX1" fmla="*/ 2625213 w 2625213"/>
              <a:gd name="connsiteY1" fmla="*/ 0 h 2625213"/>
              <a:gd name="connsiteX2" fmla="*/ 2625213 w 2625213"/>
              <a:gd name="connsiteY2" fmla="*/ 2625213 h 2625213"/>
              <a:gd name="connsiteX3" fmla="*/ 0 w 2625213"/>
              <a:gd name="connsiteY3" fmla="*/ 2625213 h 2625213"/>
            </a:gdLst>
            <a:ahLst/>
            <a:cxnLst>
              <a:cxn ang="0">
                <a:pos x="connsiteX0" y="connsiteY0"/>
              </a:cxn>
              <a:cxn ang="0">
                <a:pos x="connsiteX1" y="connsiteY1"/>
              </a:cxn>
              <a:cxn ang="0">
                <a:pos x="connsiteX2" y="connsiteY2"/>
              </a:cxn>
              <a:cxn ang="0">
                <a:pos x="connsiteX3" y="connsiteY3"/>
              </a:cxn>
            </a:cxnLst>
            <a:rect l="l" t="t" r="r" b="b"/>
            <a:pathLst>
              <a:path w="2625213" h="2625213">
                <a:moveTo>
                  <a:pt x="0" y="0"/>
                </a:moveTo>
                <a:lnTo>
                  <a:pt x="2625213" y="0"/>
                </a:lnTo>
                <a:lnTo>
                  <a:pt x="2625213" y="2625213"/>
                </a:lnTo>
                <a:lnTo>
                  <a:pt x="0" y="2625213"/>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8" name="Picture Placeholder 17"/>
          <p:cNvSpPr>
            <a:spLocks noGrp="1"/>
          </p:cNvSpPr>
          <p:nvPr>
            <p:ph type="pic" sz="quarter" idx="12"/>
          </p:nvPr>
        </p:nvSpPr>
        <p:spPr>
          <a:xfrm>
            <a:off x="3451124" y="3599338"/>
            <a:ext cx="2625213" cy="2625213"/>
          </a:xfrm>
          <a:custGeom>
            <a:avLst/>
            <a:gdLst>
              <a:gd name="connsiteX0" fmla="*/ 0 w 2625213"/>
              <a:gd name="connsiteY0" fmla="*/ 0 h 2625213"/>
              <a:gd name="connsiteX1" fmla="*/ 2625213 w 2625213"/>
              <a:gd name="connsiteY1" fmla="*/ 0 h 2625213"/>
              <a:gd name="connsiteX2" fmla="*/ 2625213 w 2625213"/>
              <a:gd name="connsiteY2" fmla="*/ 2625213 h 2625213"/>
              <a:gd name="connsiteX3" fmla="*/ 0 w 2625213"/>
              <a:gd name="connsiteY3" fmla="*/ 2625213 h 2625213"/>
            </a:gdLst>
            <a:ahLst/>
            <a:cxnLst>
              <a:cxn ang="0">
                <a:pos x="connsiteX0" y="connsiteY0"/>
              </a:cxn>
              <a:cxn ang="0">
                <a:pos x="connsiteX1" y="connsiteY1"/>
              </a:cxn>
              <a:cxn ang="0">
                <a:pos x="connsiteX2" y="connsiteY2"/>
              </a:cxn>
              <a:cxn ang="0">
                <a:pos x="connsiteX3" y="connsiteY3"/>
              </a:cxn>
            </a:cxnLst>
            <a:rect l="l" t="t" r="r" b="b"/>
            <a:pathLst>
              <a:path w="2625213" h="2625213">
                <a:moveTo>
                  <a:pt x="0" y="0"/>
                </a:moveTo>
                <a:lnTo>
                  <a:pt x="2625213" y="0"/>
                </a:lnTo>
                <a:lnTo>
                  <a:pt x="2625213" y="2625213"/>
                </a:lnTo>
                <a:lnTo>
                  <a:pt x="0" y="2625213"/>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5" name="Picture Placeholder 14"/>
          <p:cNvSpPr>
            <a:spLocks noGrp="1"/>
          </p:cNvSpPr>
          <p:nvPr>
            <p:ph type="pic" sz="quarter" idx="13"/>
          </p:nvPr>
        </p:nvSpPr>
        <p:spPr>
          <a:xfrm>
            <a:off x="825911" y="3599338"/>
            <a:ext cx="2625213" cy="2625213"/>
          </a:xfrm>
          <a:custGeom>
            <a:avLst/>
            <a:gdLst>
              <a:gd name="connsiteX0" fmla="*/ 0 w 2625213"/>
              <a:gd name="connsiteY0" fmla="*/ 0 h 2625213"/>
              <a:gd name="connsiteX1" fmla="*/ 2625213 w 2625213"/>
              <a:gd name="connsiteY1" fmla="*/ 0 h 2625213"/>
              <a:gd name="connsiteX2" fmla="*/ 2625213 w 2625213"/>
              <a:gd name="connsiteY2" fmla="*/ 2625213 h 2625213"/>
              <a:gd name="connsiteX3" fmla="*/ 0 w 2625213"/>
              <a:gd name="connsiteY3" fmla="*/ 2625213 h 2625213"/>
            </a:gdLst>
            <a:ahLst/>
            <a:cxnLst>
              <a:cxn ang="0">
                <a:pos x="connsiteX0" y="connsiteY0"/>
              </a:cxn>
              <a:cxn ang="0">
                <a:pos x="connsiteX1" y="connsiteY1"/>
              </a:cxn>
              <a:cxn ang="0">
                <a:pos x="connsiteX2" y="connsiteY2"/>
              </a:cxn>
              <a:cxn ang="0">
                <a:pos x="connsiteX3" y="connsiteY3"/>
              </a:cxn>
            </a:cxnLst>
            <a:rect l="l" t="t" r="r" b="b"/>
            <a:pathLst>
              <a:path w="2625213" h="2625213">
                <a:moveTo>
                  <a:pt x="0" y="0"/>
                </a:moveTo>
                <a:lnTo>
                  <a:pt x="2625213" y="0"/>
                </a:lnTo>
                <a:lnTo>
                  <a:pt x="2625213" y="2625213"/>
                </a:lnTo>
                <a:lnTo>
                  <a:pt x="0" y="2625213"/>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1753402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5" name="Picture Placeholder 14"/>
          <p:cNvSpPr>
            <a:spLocks noGrp="1"/>
          </p:cNvSpPr>
          <p:nvPr>
            <p:ph type="pic" sz="quarter" idx="11"/>
          </p:nvPr>
        </p:nvSpPr>
        <p:spPr>
          <a:xfrm>
            <a:off x="6220954" y="2655307"/>
            <a:ext cx="2471036" cy="2471036"/>
          </a:xfrm>
          <a:custGeom>
            <a:avLst/>
            <a:gdLst>
              <a:gd name="connsiteX0" fmla="*/ 0 w 2471036"/>
              <a:gd name="connsiteY0" fmla="*/ 0 h 2471036"/>
              <a:gd name="connsiteX1" fmla="*/ 2471036 w 2471036"/>
              <a:gd name="connsiteY1" fmla="*/ 0 h 2471036"/>
              <a:gd name="connsiteX2" fmla="*/ 2471036 w 2471036"/>
              <a:gd name="connsiteY2" fmla="*/ 2471036 h 2471036"/>
              <a:gd name="connsiteX3" fmla="*/ 0 w 2471036"/>
              <a:gd name="connsiteY3" fmla="*/ 2471036 h 2471036"/>
            </a:gdLst>
            <a:ahLst/>
            <a:cxnLst>
              <a:cxn ang="0">
                <a:pos x="connsiteX0" y="connsiteY0"/>
              </a:cxn>
              <a:cxn ang="0">
                <a:pos x="connsiteX1" y="connsiteY1"/>
              </a:cxn>
              <a:cxn ang="0">
                <a:pos x="connsiteX2" y="connsiteY2"/>
              </a:cxn>
              <a:cxn ang="0">
                <a:pos x="connsiteX3" y="connsiteY3"/>
              </a:cxn>
            </a:cxnLst>
            <a:rect l="l" t="t" r="r" b="b"/>
            <a:pathLst>
              <a:path w="2471036" h="2471036">
                <a:moveTo>
                  <a:pt x="0" y="0"/>
                </a:moveTo>
                <a:lnTo>
                  <a:pt x="2471036" y="0"/>
                </a:lnTo>
                <a:lnTo>
                  <a:pt x="2471036" y="2471036"/>
                </a:lnTo>
                <a:lnTo>
                  <a:pt x="0" y="2471036"/>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4" name="Picture Placeholder 13"/>
          <p:cNvSpPr>
            <a:spLocks noGrp="1"/>
          </p:cNvSpPr>
          <p:nvPr>
            <p:ph type="pic" sz="quarter" idx="12"/>
          </p:nvPr>
        </p:nvSpPr>
        <p:spPr>
          <a:xfrm>
            <a:off x="3521043" y="2655307"/>
            <a:ext cx="2471036" cy="2471036"/>
          </a:xfrm>
          <a:custGeom>
            <a:avLst/>
            <a:gdLst>
              <a:gd name="connsiteX0" fmla="*/ 0 w 2471036"/>
              <a:gd name="connsiteY0" fmla="*/ 0 h 2471036"/>
              <a:gd name="connsiteX1" fmla="*/ 2471036 w 2471036"/>
              <a:gd name="connsiteY1" fmla="*/ 0 h 2471036"/>
              <a:gd name="connsiteX2" fmla="*/ 2471036 w 2471036"/>
              <a:gd name="connsiteY2" fmla="*/ 2471036 h 2471036"/>
              <a:gd name="connsiteX3" fmla="*/ 0 w 2471036"/>
              <a:gd name="connsiteY3" fmla="*/ 2471036 h 2471036"/>
            </a:gdLst>
            <a:ahLst/>
            <a:cxnLst>
              <a:cxn ang="0">
                <a:pos x="connsiteX0" y="connsiteY0"/>
              </a:cxn>
              <a:cxn ang="0">
                <a:pos x="connsiteX1" y="connsiteY1"/>
              </a:cxn>
              <a:cxn ang="0">
                <a:pos x="connsiteX2" y="connsiteY2"/>
              </a:cxn>
              <a:cxn ang="0">
                <a:pos x="connsiteX3" y="connsiteY3"/>
              </a:cxn>
            </a:cxnLst>
            <a:rect l="l" t="t" r="r" b="b"/>
            <a:pathLst>
              <a:path w="2471036" h="2471036">
                <a:moveTo>
                  <a:pt x="0" y="0"/>
                </a:moveTo>
                <a:lnTo>
                  <a:pt x="2471036" y="0"/>
                </a:lnTo>
                <a:lnTo>
                  <a:pt x="2471036" y="2471036"/>
                </a:lnTo>
                <a:lnTo>
                  <a:pt x="0" y="2471036"/>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3" name="Picture Placeholder 12"/>
          <p:cNvSpPr>
            <a:spLocks noGrp="1"/>
          </p:cNvSpPr>
          <p:nvPr>
            <p:ph type="pic" sz="quarter" idx="13"/>
          </p:nvPr>
        </p:nvSpPr>
        <p:spPr>
          <a:xfrm>
            <a:off x="821131" y="2655307"/>
            <a:ext cx="2471036" cy="2471036"/>
          </a:xfrm>
          <a:custGeom>
            <a:avLst/>
            <a:gdLst>
              <a:gd name="connsiteX0" fmla="*/ 0 w 2471036"/>
              <a:gd name="connsiteY0" fmla="*/ 0 h 2471036"/>
              <a:gd name="connsiteX1" fmla="*/ 2471036 w 2471036"/>
              <a:gd name="connsiteY1" fmla="*/ 0 h 2471036"/>
              <a:gd name="connsiteX2" fmla="*/ 2471036 w 2471036"/>
              <a:gd name="connsiteY2" fmla="*/ 2471036 h 2471036"/>
              <a:gd name="connsiteX3" fmla="*/ 0 w 2471036"/>
              <a:gd name="connsiteY3" fmla="*/ 2471036 h 2471036"/>
            </a:gdLst>
            <a:ahLst/>
            <a:cxnLst>
              <a:cxn ang="0">
                <a:pos x="connsiteX0" y="connsiteY0"/>
              </a:cxn>
              <a:cxn ang="0">
                <a:pos x="connsiteX1" y="connsiteY1"/>
              </a:cxn>
              <a:cxn ang="0">
                <a:pos x="connsiteX2" y="connsiteY2"/>
              </a:cxn>
              <a:cxn ang="0">
                <a:pos x="connsiteX3" y="connsiteY3"/>
              </a:cxn>
            </a:cxnLst>
            <a:rect l="l" t="t" r="r" b="b"/>
            <a:pathLst>
              <a:path w="2471036" h="2471036">
                <a:moveTo>
                  <a:pt x="0" y="0"/>
                </a:moveTo>
                <a:lnTo>
                  <a:pt x="2471036" y="0"/>
                </a:lnTo>
                <a:lnTo>
                  <a:pt x="2471036" y="2471036"/>
                </a:lnTo>
                <a:lnTo>
                  <a:pt x="0" y="2471036"/>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244021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614515" y="884903"/>
            <a:ext cx="2834149" cy="5123838"/>
          </a:xfrm>
          <a:custGeom>
            <a:avLst/>
            <a:gdLst>
              <a:gd name="connsiteX0" fmla="*/ 0 w 2834149"/>
              <a:gd name="connsiteY0" fmla="*/ 0 h 5123838"/>
              <a:gd name="connsiteX1" fmla="*/ 2834149 w 2834149"/>
              <a:gd name="connsiteY1" fmla="*/ 0 h 5123838"/>
              <a:gd name="connsiteX2" fmla="*/ 2834149 w 2834149"/>
              <a:gd name="connsiteY2" fmla="*/ 5123838 h 5123838"/>
              <a:gd name="connsiteX3" fmla="*/ 0 w 2834149"/>
              <a:gd name="connsiteY3" fmla="*/ 5123838 h 5123838"/>
            </a:gdLst>
            <a:ahLst/>
            <a:cxnLst>
              <a:cxn ang="0">
                <a:pos x="connsiteX0" y="connsiteY0"/>
              </a:cxn>
              <a:cxn ang="0">
                <a:pos x="connsiteX1" y="connsiteY1"/>
              </a:cxn>
              <a:cxn ang="0">
                <a:pos x="connsiteX2" y="connsiteY2"/>
              </a:cxn>
              <a:cxn ang="0">
                <a:pos x="connsiteX3" y="connsiteY3"/>
              </a:cxn>
            </a:cxnLst>
            <a:rect l="l" t="t" r="r" b="b"/>
            <a:pathLst>
              <a:path w="2834149" h="5123838">
                <a:moveTo>
                  <a:pt x="0" y="0"/>
                </a:moveTo>
                <a:lnTo>
                  <a:pt x="2834149" y="0"/>
                </a:lnTo>
                <a:lnTo>
                  <a:pt x="2834149" y="5123838"/>
                </a:lnTo>
                <a:lnTo>
                  <a:pt x="0" y="5123838"/>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
        <p:nvSpPr>
          <p:cNvPr id="11" name="Picture Placeholder 10"/>
          <p:cNvSpPr>
            <a:spLocks noGrp="1"/>
          </p:cNvSpPr>
          <p:nvPr>
            <p:ph type="pic" sz="quarter" idx="14"/>
          </p:nvPr>
        </p:nvSpPr>
        <p:spPr>
          <a:xfrm>
            <a:off x="3448664" y="884903"/>
            <a:ext cx="2834149" cy="5123838"/>
          </a:xfrm>
          <a:custGeom>
            <a:avLst/>
            <a:gdLst>
              <a:gd name="connsiteX0" fmla="*/ 0 w 2834149"/>
              <a:gd name="connsiteY0" fmla="*/ 0 h 5123838"/>
              <a:gd name="connsiteX1" fmla="*/ 2834149 w 2834149"/>
              <a:gd name="connsiteY1" fmla="*/ 0 h 5123838"/>
              <a:gd name="connsiteX2" fmla="*/ 2834149 w 2834149"/>
              <a:gd name="connsiteY2" fmla="*/ 5123838 h 5123838"/>
              <a:gd name="connsiteX3" fmla="*/ 0 w 2834149"/>
              <a:gd name="connsiteY3" fmla="*/ 5123838 h 5123838"/>
            </a:gdLst>
            <a:ahLst/>
            <a:cxnLst>
              <a:cxn ang="0">
                <a:pos x="connsiteX0" y="connsiteY0"/>
              </a:cxn>
              <a:cxn ang="0">
                <a:pos x="connsiteX1" y="connsiteY1"/>
              </a:cxn>
              <a:cxn ang="0">
                <a:pos x="connsiteX2" y="connsiteY2"/>
              </a:cxn>
              <a:cxn ang="0">
                <a:pos x="connsiteX3" y="connsiteY3"/>
              </a:cxn>
            </a:cxnLst>
            <a:rect l="l" t="t" r="r" b="b"/>
            <a:pathLst>
              <a:path w="2834149" h="5123838">
                <a:moveTo>
                  <a:pt x="0" y="0"/>
                </a:moveTo>
                <a:lnTo>
                  <a:pt x="2834149" y="0"/>
                </a:lnTo>
                <a:lnTo>
                  <a:pt x="2834149" y="5123838"/>
                </a:lnTo>
                <a:lnTo>
                  <a:pt x="0" y="5123838"/>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238319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5CF3BF-F5B8-5545-816E-B21A88C3722C}"/>
              </a:ext>
            </a:extLst>
          </p:cNvPr>
          <p:cNvSpPr/>
          <p:nvPr userDrawn="1"/>
        </p:nvSpPr>
        <p:spPr>
          <a:xfrm rot="5400000">
            <a:off x="5413092" y="-3260202"/>
            <a:ext cx="1365816" cy="12192001"/>
          </a:xfrm>
          <a:prstGeom prst="rect">
            <a:avLst/>
          </a:prstGeom>
          <a:gradFill flip="none" rotWithShape="0">
            <a:gsLst>
              <a:gs pos="0">
                <a:schemeClr val="accent4"/>
              </a:gs>
              <a:gs pos="100000">
                <a:schemeClr val="accent3"/>
              </a:gs>
              <a:gs pos="88000">
                <a:srgbClr val="154077"/>
              </a:gs>
              <a:gs pos="44000">
                <a:schemeClr val="accent2"/>
              </a:gs>
            </a:gsLst>
            <a:path path="circle">
              <a:fillToRect r="100000" b="100000"/>
            </a:path>
            <a:tileRect l="-100000" t="-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Picture Placeholder 7"/>
          <p:cNvSpPr>
            <a:spLocks noGrp="1"/>
          </p:cNvSpPr>
          <p:nvPr>
            <p:ph type="pic" sz="quarter" idx="10"/>
          </p:nvPr>
        </p:nvSpPr>
        <p:spPr>
          <a:xfrm>
            <a:off x="4057651" y="914400"/>
            <a:ext cx="4086225" cy="2324100"/>
          </a:xfrm>
          <a:custGeom>
            <a:avLst/>
            <a:gdLst>
              <a:gd name="connsiteX0" fmla="*/ 0 w 4086225"/>
              <a:gd name="connsiteY0" fmla="*/ 0 h 2324100"/>
              <a:gd name="connsiteX1" fmla="*/ 4086225 w 4086225"/>
              <a:gd name="connsiteY1" fmla="*/ 0 h 2324100"/>
              <a:gd name="connsiteX2" fmla="*/ 4086225 w 4086225"/>
              <a:gd name="connsiteY2" fmla="*/ 2324100 h 2324100"/>
              <a:gd name="connsiteX3" fmla="*/ 0 w 4086225"/>
              <a:gd name="connsiteY3" fmla="*/ 2324100 h 2324100"/>
            </a:gdLst>
            <a:ahLst/>
            <a:cxnLst>
              <a:cxn ang="0">
                <a:pos x="connsiteX0" y="connsiteY0"/>
              </a:cxn>
              <a:cxn ang="0">
                <a:pos x="connsiteX1" y="connsiteY1"/>
              </a:cxn>
              <a:cxn ang="0">
                <a:pos x="connsiteX2" y="connsiteY2"/>
              </a:cxn>
              <a:cxn ang="0">
                <a:pos x="connsiteX3" y="connsiteY3"/>
              </a:cxn>
            </a:cxnLst>
            <a:rect l="l" t="t" r="r" b="b"/>
            <a:pathLst>
              <a:path w="4086225" h="2324100">
                <a:moveTo>
                  <a:pt x="0" y="0"/>
                </a:moveTo>
                <a:lnTo>
                  <a:pt x="4086225" y="0"/>
                </a:lnTo>
                <a:lnTo>
                  <a:pt x="4086225" y="2324100"/>
                </a:lnTo>
                <a:lnTo>
                  <a:pt x="0" y="232410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401042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arallelogram 5"/>
          <p:cNvSpPr/>
          <p:nvPr userDrawn="1"/>
        </p:nvSpPr>
        <p:spPr>
          <a:xfrm flipH="1">
            <a:off x="589936" y="0"/>
            <a:ext cx="4100052" cy="6858000"/>
          </a:xfrm>
          <a:prstGeom prst="parallelogram">
            <a:avLst>
              <a:gd name="adj" fmla="val 42986"/>
            </a:avLst>
          </a:prstGeom>
          <a:gradFill flip="none" rotWithShape="0">
            <a:gsLst>
              <a:gs pos="0">
                <a:schemeClr val="accent4"/>
              </a:gs>
              <a:gs pos="100000">
                <a:schemeClr val="accent3"/>
              </a:gs>
              <a:gs pos="88000">
                <a:srgbClr val="154077"/>
              </a:gs>
              <a:gs pos="44000">
                <a:schemeClr val="accent2"/>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Picture Placeholder 8"/>
          <p:cNvSpPr>
            <a:spLocks noGrp="1"/>
          </p:cNvSpPr>
          <p:nvPr>
            <p:ph type="pic" sz="quarter" idx="10"/>
          </p:nvPr>
        </p:nvSpPr>
        <p:spPr>
          <a:xfrm>
            <a:off x="1348353" y="1625822"/>
            <a:ext cx="2681206" cy="3533614"/>
          </a:xfrm>
          <a:custGeom>
            <a:avLst/>
            <a:gdLst>
              <a:gd name="connsiteX0" fmla="*/ 0 w 2681206"/>
              <a:gd name="connsiteY0" fmla="*/ 0 h 3533614"/>
              <a:gd name="connsiteX1" fmla="*/ 2681206 w 2681206"/>
              <a:gd name="connsiteY1" fmla="*/ 0 h 3533614"/>
              <a:gd name="connsiteX2" fmla="*/ 2681206 w 2681206"/>
              <a:gd name="connsiteY2" fmla="*/ 3533614 h 3533614"/>
              <a:gd name="connsiteX3" fmla="*/ 0 w 2681206"/>
              <a:gd name="connsiteY3" fmla="*/ 3533614 h 3533614"/>
            </a:gdLst>
            <a:ahLst/>
            <a:cxnLst>
              <a:cxn ang="0">
                <a:pos x="connsiteX0" y="connsiteY0"/>
              </a:cxn>
              <a:cxn ang="0">
                <a:pos x="connsiteX1" y="connsiteY1"/>
              </a:cxn>
              <a:cxn ang="0">
                <a:pos x="connsiteX2" y="connsiteY2"/>
              </a:cxn>
              <a:cxn ang="0">
                <a:pos x="connsiteX3" y="connsiteY3"/>
              </a:cxn>
            </a:cxnLst>
            <a:rect l="l" t="t" r="r" b="b"/>
            <a:pathLst>
              <a:path w="2681206" h="3533614">
                <a:moveTo>
                  <a:pt x="0" y="0"/>
                </a:moveTo>
                <a:lnTo>
                  <a:pt x="2681206" y="0"/>
                </a:lnTo>
                <a:lnTo>
                  <a:pt x="2681206" y="3533614"/>
                </a:lnTo>
                <a:lnTo>
                  <a:pt x="0" y="3533614"/>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28155423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6" name="Rectangle 5"/>
          <p:cNvSpPr/>
          <p:nvPr userDrawn="1"/>
        </p:nvSpPr>
        <p:spPr>
          <a:xfrm>
            <a:off x="4172564" y="0"/>
            <a:ext cx="3866536" cy="6858000"/>
          </a:xfrm>
          <a:prstGeom prst="rect">
            <a:avLst/>
          </a:prstGeom>
          <a:gradFill flip="none" rotWithShape="1">
            <a:gsLst>
              <a:gs pos="0">
                <a:schemeClr val="accent4"/>
              </a:gs>
              <a:gs pos="100000">
                <a:srgbClr val="154077"/>
              </a:gs>
              <a:gs pos="56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Picture Placeholder 8"/>
          <p:cNvSpPr>
            <a:spLocks noGrp="1"/>
          </p:cNvSpPr>
          <p:nvPr>
            <p:ph type="pic" sz="quarter" idx="10"/>
          </p:nvPr>
        </p:nvSpPr>
        <p:spPr>
          <a:xfrm>
            <a:off x="5029534" y="1168400"/>
            <a:ext cx="2171366" cy="4640404"/>
          </a:xfrm>
          <a:custGeom>
            <a:avLst/>
            <a:gdLst>
              <a:gd name="connsiteX0" fmla="*/ 247601 w 2171366"/>
              <a:gd name="connsiteY0" fmla="*/ 0 h 4640404"/>
              <a:gd name="connsiteX1" fmla="*/ 1923765 w 2171366"/>
              <a:gd name="connsiteY1" fmla="*/ 0 h 4640404"/>
              <a:gd name="connsiteX2" fmla="*/ 2171366 w 2171366"/>
              <a:gd name="connsiteY2" fmla="*/ 247601 h 4640404"/>
              <a:gd name="connsiteX3" fmla="*/ 2171366 w 2171366"/>
              <a:gd name="connsiteY3" fmla="*/ 4392803 h 4640404"/>
              <a:gd name="connsiteX4" fmla="*/ 1923765 w 2171366"/>
              <a:gd name="connsiteY4" fmla="*/ 4640404 h 4640404"/>
              <a:gd name="connsiteX5" fmla="*/ 247601 w 2171366"/>
              <a:gd name="connsiteY5" fmla="*/ 4640404 h 4640404"/>
              <a:gd name="connsiteX6" fmla="*/ 0 w 2171366"/>
              <a:gd name="connsiteY6" fmla="*/ 4392803 h 4640404"/>
              <a:gd name="connsiteX7" fmla="*/ 0 w 2171366"/>
              <a:gd name="connsiteY7" fmla="*/ 247601 h 4640404"/>
              <a:gd name="connsiteX8" fmla="*/ 247601 w 2171366"/>
              <a:gd name="connsiteY8" fmla="*/ 0 h 464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366" h="4640404">
                <a:moveTo>
                  <a:pt x="247601" y="0"/>
                </a:moveTo>
                <a:lnTo>
                  <a:pt x="1923765" y="0"/>
                </a:lnTo>
                <a:cubicBezTo>
                  <a:pt x="2060511" y="0"/>
                  <a:pt x="2171366" y="110855"/>
                  <a:pt x="2171366" y="247601"/>
                </a:cubicBezTo>
                <a:lnTo>
                  <a:pt x="2171366" y="4392803"/>
                </a:lnTo>
                <a:cubicBezTo>
                  <a:pt x="2171366" y="4529549"/>
                  <a:pt x="2060511" y="4640404"/>
                  <a:pt x="1923765" y="4640404"/>
                </a:cubicBezTo>
                <a:lnTo>
                  <a:pt x="247601" y="4640404"/>
                </a:lnTo>
                <a:cubicBezTo>
                  <a:pt x="110855" y="4640404"/>
                  <a:pt x="0" y="4529549"/>
                  <a:pt x="0" y="4392803"/>
                </a:cubicBezTo>
                <a:lnTo>
                  <a:pt x="0" y="247601"/>
                </a:lnTo>
                <a:cubicBezTo>
                  <a:pt x="0" y="110855"/>
                  <a:pt x="110855" y="0"/>
                  <a:pt x="247601" y="0"/>
                </a:cubicBez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3182897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4" name="Parallelogram 3">
            <a:extLst>
              <a:ext uri="{FF2B5EF4-FFF2-40B4-BE49-F238E27FC236}">
                <a16:creationId xmlns:a16="http://schemas.microsoft.com/office/drawing/2014/main" id="{10BA5813-771B-1740-B447-B557EE1882F3}"/>
              </a:ext>
            </a:extLst>
          </p:cNvPr>
          <p:cNvSpPr/>
          <p:nvPr userDrawn="1"/>
        </p:nvSpPr>
        <p:spPr>
          <a:xfrm flipH="1">
            <a:off x="589936" y="0"/>
            <a:ext cx="4100052" cy="6858000"/>
          </a:xfrm>
          <a:prstGeom prst="parallelogram">
            <a:avLst>
              <a:gd name="adj" fmla="val 42986"/>
            </a:avLst>
          </a:prstGeom>
          <a:gradFill flip="none" rotWithShape="0">
            <a:gsLst>
              <a:gs pos="0">
                <a:schemeClr val="accent4"/>
              </a:gs>
              <a:gs pos="100000">
                <a:schemeClr val="accent3"/>
              </a:gs>
              <a:gs pos="88000">
                <a:srgbClr val="154077"/>
              </a:gs>
              <a:gs pos="44000">
                <a:schemeClr val="accent2"/>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Picture Placeholder 7"/>
          <p:cNvSpPr>
            <a:spLocks noGrp="1"/>
          </p:cNvSpPr>
          <p:nvPr>
            <p:ph type="pic" sz="quarter" idx="10"/>
          </p:nvPr>
        </p:nvSpPr>
        <p:spPr>
          <a:xfrm>
            <a:off x="-3333750" y="1162050"/>
            <a:ext cx="6648450" cy="4210050"/>
          </a:xfrm>
          <a:custGeom>
            <a:avLst/>
            <a:gdLst>
              <a:gd name="connsiteX0" fmla="*/ 0 w 6648450"/>
              <a:gd name="connsiteY0" fmla="*/ 0 h 4210050"/>
              <a:gd name="connsiteX1" fmla="*/ 6648450 w 6648450"/>
              <a:gd name="connsiteY1" fmla="*/ 0 h 4210050"/>
              <a:gd name="connsiteX2" fmla="*/ 6648450 w 6648450"/>
              <a:gd name="connsiteY2" fmla="*/ 4210050 h 4210050"/>
              <a:gd name="connsiteX3" fmla="*/ 0 w 6648450"/>
              <a:gd name="connsiteY3" fmla="*/ 4210050 h 4210050"/>
            </a:gdLst>
            <a:ahLst/>
            <a:cxnLst>
              <a:cxn ang="0">
                <a:pos x="connsiteX0" y="connsiteY0"/>
              </a:cxn>
              <a:cxn ang="0">
                <a:pos x="connsiteX1" y="connsiteY1"/>
              </a:cxn>
              <a:cxn ang="0">
                <a:pos x="connsiteX2" y="connsiteY2"/>
              </a:cxn>
              <a:cxn ang="0">
                <a:pos x="connsiteX3" y="connsiteY3"/>
              </a:cxn>
            </a:cxnLst>
            <a:rect l="l" t="t" r="r" b="b"/>
            <a:pathLst>
              <a:path w="6648450" h="4210050">
                <a:moveTo>
                  <a:pt x="0" y="0"/>
                </a:moveTo>
                <a:lnTo>
                  <a:pt x="6648450" y="0"/>
                </a:lnTo>
                <a:lnTo>
                  <a:pt x="6648450" y="4210050"/>
                </a:lnTo>
                <a:lnTo>
                  <a:pt x="0" y="4210050"/>
                </a:lnTo>
                <a:close/>
              </a:path>
            </a:pathLst>
          </a:custGeom>
          <a:pattFill prst="divot">
            <a:fgClr>
              <a:schemeClr val="accent1"/>
            </a:fgClr>
            <a:bgClr>
              <a:schemeClr val="bg1"/>
            </a:bgClr>
          </a:pattFill>
        </p:spPr>
        <p:txBody>
          <a:bodyPr wrap="square" anchor="ctr">
            <a:noAutofit/>
          </a:bodyPr>
          <a:lstStyle>
            <a:lvl1pPr marL="0" indent="0" algn="ctr">
              <a:buNone/>
              <a:defRPr sz="1200"/>
            </a:lvl1pPr>
          </a:lstStyle>
          <a:p>
            <a:r>
              <a:rPr lang="en-US"/>
              <a:t>Click icon to add picture</a:t>
            </a:r>
          </a:p>
        </p:txBody>
      </p:sp>
    </p:spTree>
    <p:extLst>
      <p:ext uri="{BB962C8B-B14F-4D97-AF65-F5344CB8AC3E}">
        <p14:creationId xmlns:p14="http://schemas.microsoft.com/office/powerpoint/2010/main" val="76778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591B1-1C9A-4492-93A8-2D939A104F53}" type="datetimeFigureOut">
              <a:rPr lang="en-US" smtClean="0"/>
              <a:t>5/19/2026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970DB7-850B-44EA-8FFE-ADA20E9E2956}" type="slidenum">
              <a:rPr lang="en-US" smtClean="0"/>
              <a:t>‹#›</a:t>
            </a:fld>
            <a:endParaRPr lang="en-US"/>
          </a:p>
        </p:txBody>
      </p:sp>
    </p:spTree>
    <p:extLst>
      <p:ext uri="{BB962C8B-B14F-4D97-AF65-F5344CB8AC3E}">
        <p14:creationId xmlns:p14="http://schemas.microsoft.com/office/powerpoint/2010/main" val="825893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hyperlink" Target="https://www.csusm.edu/hr/benefits/fee_waiver/index.html" TargetMode="External"/><Relationship Id="rId2" Type="http://schemas.openxmlformats.org/officeDocument/2006/relationships/image" Target="../media/image23.png"/><Relationship Id="rId1" Type="http://schemas.openxmlformats.org/officeDocument/2006/relationships/slideLayout" Target="../slideLayouts/slideLayout24.xml"/><Relationship Id="rId5" Type="http://schemas.openxmlformats.org/officeDocument/2006/relationships/image" Target="../media/image24.png"/><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25.jp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7.emf"/><Relationship Id="rId11" Type="http://schemas.openxmlformats.org/officeDocument/2006/relationships/image" Target="../media/image30.png"/><Relationship Id="rId5" Type="http://schemas.openxmlformats.org/officeDocument/2006/relationships/hyperlink" Target="https://www.csusm.edu/hr/benefits/fee_waiver/index.html" TargetMode="External"/><Relationship Id="rId10" Type="http://schemas.openxmlformats.org/officeDocument/2006/relationships/image" Target="../media/image29.svg"/><Relationship Id="rId4" Type="http://schemas.openxmlformats.org/officeDocument/2006/relationships/hyperlink" Target="http://www.calstate.edu/HR/" TargetMode="External"/><Relationship Id="rId9" Type="http://schemas.openxmlformats.org/officeDocument/2006/relationships/image" Target="../media/image28.png"/><Relationship Id="rId14" Type="http://schemas.openxmlformats.org/officeDocument/2006/relationships/image" Target="../media/image33.svg"/></Relationships>
</file>

<file path=ppt/slides/_rels/slide1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hyperlink" Target="https://www.csusm.edu/hr/benefits/fee_waiver/employee_fw_benefit.html" TargetMode="External"/><Relationship Id="rId7" Type="http://schemas.openxmlformats.org/officeDocument/2006/relationships/image" Target="../media/image34.jpg"/><Relationship Id="rId2" Type="http://schemas.openxmlformats.org/officeDocument/2006/relationships/hyperlink" Target="https://www.csusm.edu/hr/benefits/fee_waiver/index.html" TargetMode="External"/><Relationship Id="rId1" Type="http://schemas.openxmlformats.org/officeDocument/2006/relationships/slideLayout" Target="../slideLayouts/slideLayout18.xml"/><Relationship Id="rId6" Type="http://schemas.openxmlformats.org/officeDocument/2006/relationships/image" Target="../media/image7.emf"/><Relationship Id="rId11" Type="http://schemas.openxmlformats.org/officeDocument/2006/relationships/image" Target="../media/image37.jpeg"/><Relationship Id="rId5" Type="http://schemas.openxmlformats.org/officeDocument/2006/relationships/hyperlink" Target="https://www.csusm.edu/sfs/" TargetMode="External"/><Relationship Id="rId10" Type="http://schemas.openxmlformats.org/officeDocument/2006/relationships/hyperlink" Target="https://adobesigndynamicworkflow.csusm.edu/hr_fee_waiver" TargetMode="External"/><Relationship Id="rId4" Type="http://schemas.openxmlformats.org/officeDocument/2006/relationships/hyperlink" Target="https://www2.calstate.edu/apply" TargetMode="External"/><Relationship Id="rId9" Type="http://schemas.openxmlformats.org/officeDocument/2006/relationships/image" Target="../media/image36.jpe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mailto:feewaiver@csusm.edu" TargetMode="External"/><Relationship Id="rId7" Type="http://schemas.openxmlformats.org/officeDocument/2006/relationships/hyperlink" Target="mailto:registrar@csusm.edu" TargetMode="External"/><Relationship Id="rId2" Type="http://schemas.openxmlformats.org/officeDocument/2006/relationships/image" Target="../media/image38.jpeg"/><Relationship Id="rId1" Type="http://schemas.openxmlformats.org/officeDocument/2006/relationships/slideLayout" Target="../slideLayouts/slideLayout12.xml"/><Relationship Id="rId6" Type="http://schemas.openxmlformats.org/officeDocument/2006/relationships/image" Target="../media/image7.emf"/><Relationship Id="rId11" Type="http://schemas.openxmlformats.org/officeDocument/2006/relationships/image" Target="../media/image42.svg"/><Relationship Id="rId5" Type="http://schemas.openxmlformats.org/officeDocument/2006/relationships/hyperlink" Target="mailto:sfs@csusm.edu" TargetMode="External"/><Relationship Id="rId10" Type="http://schemas.openxmlformats.org/officeDocument/2006/relationships/image" Target="../media/image41.png"/><Relationship Id="rId4" Type="http://schemas.openxmlformats.org/officeDocument/2006/relationships/hyperlink" Target="mailto:apply@csusm.edu" TargetMode="External"/><Relationship Id="rId9" Type="http://schemas.openxmlformats.org/officeDocument/2006/relationships/image" Target="../media/image40.svg"/></Relationships>
</file>

<file path=ppt/slides/_rels/slide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Placeholder 41" descr="A view of a city&#10;&#10;Description automatically generated">
            <a:extLst>
              <a:ext uri="{FF2B5EF4-FFF2-40B4-BE49-F238E27FC236}">
                <a16:creationId xmlns:a16="http://schemas.microsoft.com/office/drawing/2014/main" id="{7717D482-28E6-5848-958E-B796DB72A28F}"/>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0391" t="43344" r="31811" b="17424"/>
          <a:stretch/>
        </p:blipFill>
        <p:spPr>
          <a:xfrm>
            <a:off x="5394960" y="2785617"/>
            <a:ext cx="6014265" cy="3383024"/>
          </a:xfrm>
        </p:spPr>
      </p:pic>
      <p:pic>
        <p:nvPicPr>
          <p:cNvPr id="14" name="Picture 13" descr="A picture containing building, outdoor&#10;&#10;Description automatically generated">
            <a:extLst>
              <a:ext uri="{FF2B5EF4-FFF2-40B4-BE49-F238E27FC236}">
                <a16:creationId xmlns:a16="http://schemas.microsoft.com/office/drawing/2014/main" id="{B10D7676-DC75-467F-A2D9-BAFF028A35CA}"/>
              </a:ext>
            </a:extLst>
          </p:cNvPr>
          <p:cNvPicPr>
            <a:picLocks noChangeAspect="1"/>
          </p:cNvPicPr>
          <p:nvPr/>
        </p:nvPicPr>
        <p:blipFill rotWithShape="1">
          <a:blip r:embed="rId4">
            <a:extLst>
              <a:ext uri="{28A0092B-C50C-407E-A947-70E740481C1C}">
                <a14:useLocalDpi xmlns:a14="http://schemas.microsoft.com/office/drawing/2010/main" val="0"/>
              </a:ext>
            </a:extLst>
          </a:blip>
          <a:srcRect l="-21375" r="21375"/>
          <a:stretch/>
        </p:blipFill>
        <p:spPr>
          <a:xfrm>
            <a:off x="0" y="-1"/>
            <a:ext cx="12192000" cy="6858000"/>
          </a:xfrm>
          <a:prstGeom prst="rect">
            <a:avLst/>
          </a:prstGeom>
        </p:spPr>
      </p:pic>
      <p:sp>
        <p:nvSpPr>
          <p:cNvPr id="7" name="Freeform 6"/>
          <p:cNvSpPr/>
          <p:nvPr/>
        </p:nvSpPr>
        <p:spPr>
          <a:xfrm flipV="1">
            <a:off x="0" y="0"/>
            <a:ext cx="7388352" cy="6858000"/>
          </a:xfrm>
          <a:custGeom>
            <a:avLst/>
            <a:gdLst>
              <a:gd name="connsiteX0" fmla="*/ 0 w 6894576"/>
              <a:gd name="connsiteY0" fmla="*/ 6858000 h 6858000"/>
              <a:gd name="connsiteX1" fmla="*/ 3975377 w 6894576"/>
              <a:gd name="connsiteY1" fmla="*/ 6858000 h 6858000"/>
              <a:gd name="connsiteX2" fmla="*/ 4553712 w 6894576"/>
              <a:gd name="connsiteY2" fmla="*/ 6858000 h 6858000"/>
              <a:gd name="connsiteX3" fmla="*/ 6894576 w 6894576"/>
              <a:gd name="connsiteY3" fmla="*/ 6858000 h 6858000"/>
              <a:gd name="connsiteX4" fmla="*/ 2919199 w 6894576"/>
              <a:gd name="connsiteY4" fmla="*/ 0 h 6858000"/>
              <a:gd name="connsiteX5" fmla="*/ 0 w 689457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4576" h="6858000">
                <a:moveTo>
                  <a:pt x="0" y="6858000"/>
                </a:moveTo>
                <a:lnTo>
                  <a:pt x="3975377" y="6858000"/>
                </a:lnTo>
                <a:lnTo>
                  <a:pt x="4553712" y="6858000"/>
                </a:lnTo>
                <a:lnTo>
                  <a:pt x="6894576" y="6858000"/>
                </a:lnTo>
                <a:lnTo>
                  <a:pt x="2919199" y="0"/>
                </a:lnTo>
                <a:lnTo>
                  <a:pt x="0" y="0"/>
                </a:lnTo>
                <a:close/>
              </a:path>
            </a:pathLst>
          </a:custGeom>
          <a:gradFill flip="none" rotWithShape="1">
            <a:gsLst>
              <a:gs pos="0">
                <a:schemeClr val="accent4"/>
              </a:gs>
              <a:gs pos="98000">
                <a:schemeClr val="accent3"/>
              </a:gs>
              <a:gs pos="47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grpSp>
        <p:nvGrpSpPr>
          <p:cNvPr id="10" name="Group 9"/>
          <p:cNvGrpSpPr/>
          <p:nvPr/>
        </p:nvGrpSpPr>
        <p:grpSpPr>
          <a:xfrm>
            <a:off x="229037" y="1338106"/>
            <a:ext cx="5699323" cy="2944334"/>
            <a:chOff x="608859" y="765952"/>
            <a:chExt cx="4401396" cy="1470492"/>
          </a:xfrm>
        </p:grpSpPr>
        <p:sp>
          <p:nvSpPr>
            <p:cNvPr id="8" name="TextBox 7"/>
            <p:cNvSpPr txBox="1"/>
            <p:nvPr/>
          </p:nvSpPr>
          <p:spPr>
            <a:xfrm>
              <a:off x="608859" y="765952"/>
              <a:ext cx="4401396" cy="1348531"/>
            </a:xfrm>
            <a:prstGeom prst="rect">
              <a:avLst/>
            </a:prstGeom>
            <a:noFill/>
          </p:spPr>
          <p:txBody>
            <a:bodyPr wrap="square" rtlCol="0">
              <a:spAutoFit/>
            </a:bodyPr>
            <a:lstStyle/>
            <a:p>
              <a:pPr>
                <a:lnSpc>
                  <a:spcPts val="5000"/>
                </a:lnSpc>
              </a:pPr>
              <a:r>
                <a:rPr lang="en-US" sz="4600" b="1" spc="600" dirty="0">
                  <a:solidFill>
                    <a:schemeClr val="bg1"/>
                  </a:solidFill>
                  <a:latin typeface="+mj-lt"/>
                </a:rPr>
                <a:t>EMPLOYEE FEE WAIVER BENEFIT PROGRAM</a:t>
              </a:r>
            </a:p>
          </p:txBody>
        </p:sp>
        <p:sp>
          <p:nvSpPr>
            <p:cNvPr id="9" name="TextBox 8"/>
            <p:cNvSpPr txBox="1"/>
            <p:nvPr/>
          </p:nvSpPr>
          <p:spPr>
            <a:xfrm>
              <a:off x="659120" y="1984376"/>
              <a:ext cx="3394329" cy="252068"/>
            </a:xfrm>
            <a:prstGeom prst="rect">
              <a:avLst/>
            </a:prstGeom>
            <a:noFill/>
          </p:spPr>
          <p:txBody>
            <a:bodyPr wrap="square" rtlCol="0">
              <a:spAutoFit/>
            </a:bodyPr>
            <a:lstStyle/>
            <a:p>
              <a:pPr>
                <a:lnSpc>
                  <a:spcPct val="150000"/>
                </a:lnSpc>
              </a:pPr>
              <a:endParaRPr lang="en-US" sz="2000" dirty="0">
                <a:solidFill>
                  <a:schemeClr val="bg1">
                    <a:lumMod val="95000"/>
                  </a:schemeClr>
                </a:solidFill>
              </a:endParaRPr>
            </a:p>
          </p:txBody>
        </p:sp>
      </p:grpSp>
      <p:sp>
        <p:nvSpPr>
          <p:cNvPr id="11" name="Parallelogram 10"/>
          <p:cNvSpPr/>
          <p:nvPr/>
        </p:nvSpPr>
        <p:spPr>
          <a:xfrm>
            <a:off x="5863772" y="1"/>
            <a:ext cx="1753617" cy="2641600"/>
          </a:xfrm>
          <a:prstGeom prst="parallelogram">
            <a:avLst>
              <a:gd name="adj" fmla="val 93212"/>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ACA17937-77C9-1941-B415-0DC2C46CF4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3972" y="638120"/>
            <a:ext cx="946771" cy="212272"/>
          </a:xfrm>
          <a:prstGeom prst="rect">
            <a:avLst/>
          </a:prstGeom>
        </p:spPr>
      </p:pic>
      <p:pic>
        <p:nvPicPr>
          <p:cNvPr id="20" name="Picture 19">
            <a:extLst>
              <a:ext uri="{FF2B5EF4-FFF2-40B4-BE49-F238E27FC236}">
                <a16:creationId xmlns:a16="http://schemas.microsoft.com/office/drawing/2014/main" id="{F555ACD9-9F25-4AC0-8C97-03EC0A1BCB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876" y="4259695"/>
            <a:ext cx="3162300" cy="1466850"/>
          </a:xfrm>
          <a:prstGeom prst="rect">
            <a:avLst/>
          </a:prstGeom>
        </p:spPr>
      </p:pic>
    </p:spTree>
    <p:extLst>
      <p:ext uri="{BB962C8B-B14F-4D97-AF65-F5344CB8AC3E}">
        <p14:creationId xmlns:p14="http://schemas.microsoft.com/office/powerpoint/2010/main" val="1287884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descr="A group of people in front of a building&#10;&#10;Description automatically generated">
            <a:extLst>
              <a:ext uri="{FF2B5EF4-FFF2-40B4-BE49-F238E27FC236}">
                <a16:creationId xmlns:a16="http://schemas.microsoft.com/office/drawing/2014/main" id="{A33A3951-99AA-8C4C-8750-5A0902519B2C}"/>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val="0"/>
              </a:ext>
            </a:extLst>
          </a:blip>
          <a:srcRect l="15241" r="5207"/>
          <a:stretch/>
        </p:blipFill>
        <p:spPr>
          <a:xfrm>
            <a:off x="0" y="725029"/>
            <a:ext cx="3274142" cy="2743200"/>
          </a:xfrm>
        </p:spPr>
      </p:pic>
      <p:pic>
        <p:nvPicPr>
          <p:cNvPr id="19" name="Picture Placeholder 18" descr="A river running through a city&#10;&#10;Description automatically generated">
            <a:extLst>
              <a:ext uri="{FF2B5EF4-FFF2-40B4-BE49-F238E27FC236}">
                <a16:creationId xmlns:a16="http://schemas.microsoft.com/office/drawing/2014/main" id="{4D81F141-C078-114B-951B-B7177BD3A778}"/>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val="0"/>
              </a:ext>
            </a:extLst>
          </a:blip>
          <a:srcRect l="19761" r="637"/>
          <a:stretch/>
        </p:blipFill>
        <p:spPr>
          <a:xfrm>
            <a:off x="8917858" y="3451123"/>
            <a:ext cx="3274142" cy="2743200"/>
          </a:xfrm>
        </p:spPr>
      </p:pic>
      <p:grpSp>
        <p:nvGrpSpPr>
          <p:cNvPr id="6" name="Group 5"/>
          <p:cNvGrpSpPr/>
          <p:nvPr/>
        </p:nvGrpSpPr>
        <p:grpSpPr>
          <a:xfrm>
            <a:off x="3274142" y="172580"/>
            <a:ext cx="5643716" cy="6742297"/>
            <a:chOff x="3274141" y="-306665"/>
            <a:chExt cx="5643716" cy="6742297"/>
          </a:xfrm>
        </p:grpSpPr>
        <p:sp>
          <p:nvSpPr>
            <p:cNvPr id="7" name="TextBox 6"/>
            <p:cNvSpPr txBox="1"/>
            <p:nvPr/>
          </p:nvSpPr>
          <p:spPr>
            <a:xfrm flipH="1">
              <a:off x="3274141" y="-306665"/>
              <a:ext cx="5643716" cy="2308324"/>
            </a:xfrm>
            <a:prstGeom prst="rect">
              <a:avLst/>
            </a:prstGeom>
            <a:noFill/>
          </p:spPr>
          <p:txBody>
            <a:bodyPr wrap="square" rtlCol="0">
              <a:spAutoFit/>
            </a:bodyPr>
            <a:lstStyle/>
            <a:p>
              <a:pPr algn="ctr"/>
              <a:r>
                <a:rPr lang="en-US" sz="3600" b="1" spc="300" dirty="0">
                  <a:solidFill>
                    <a:srgbClr val="424242"/>
                  </a:solidFill>
                  <a:latin typeface="+mj-lt"/>
                </a:rPr>
                <a:t>TUITION FEE WAIVER &amp; REDUCTION PROGRAM</a:t>
              </a:r>
            </a:p>
          </p:txBody>
        </p:sp>
        <p:sp>
          <p:nvSpPr>
            <p:cNvPr id="8" name="TextBox 7"/>
            <p:cNvSpPr txBox="1"/>
            <p:nvPr/>
          </p:nvSpPr>
          <p:spPr>
            <a:xfrm flipH="1">
              <a:off x="3533612" y="2157538"/>
              <a:ext cx="5191931" cy="4278094"/>
            </a:xfrm>
            <a:prstGeom prst="rect">
              <a:avLst/>
            </a:prstGeom>
            <a:noFill/>
          </p:spPr>
          <p:txBody>
            <a:bodyPr wrap="square" rtlCol="0">
              <a:spAutoFit/>
            </a:bodyPr>
            <a:lstStyle/>
            <a:p>
              <a:r>
                <a:rPr lang="en-US" sz="1600" dirty="0">
                  <a:latin typeface="+mj-lt"/>
                </a:rPr>
                <a:t>The Employee Fee Waiver Program allows eligible California State University (CSU) employees to enroll in CSU courses at reduced rates. Participants are encouraged to take advantage of this opportunity to enhance skills related to their current role or to prepare for career advancement aligned with University needs. Courses must be taken for credit; the program does not apply to Open University, Professional Development Center, or Special Session courses offered through Extended Learning.</a:t>
              </a:r>
            </a:p>
            <a:p>
              <a:endParaRPr lang="en-US" sz="1600" dirty="0">
                <a:latin typeface="+mj-lt"/>
              </a:endParaRPr>
            </a:p>
            <a:p>
              <a:r>
                <a:rPr lang="en-US" sz="1600" dirty="0">
                  <a:latin typeface="+mj-lt"/>
                </a:rPr>
                <a:t>In addition, eligible CSU employees may transfer their fee waiver benefit to a spouse, domestic partner or dependent child.</a:t>
              </a:r>
            </a:p>
            <a:p>
              <a:pPr algn="ctr"/>
              <a:endParaRPr lang="en-US" sz="1600" dirty="0">
                <a:solidFill>
                  <a:schemeClr val="tx2"/>
                </a:solidFill>
                <a:latin typeface="+mj-lt"/>
              </a:endParaRPr>
            </a:p>
          </p:txBody>
        </p:sp>
      </p:grpSp>
      <p:grpSp>
        <p:nvGrpSpPr>
          <p:cNvPr id="13" name="Group 12"/>
          <p:cNvGrpSpPr/>
          <p:nvPr/>
        </p:nvGrpSpPr>
        <p:grpSpPr>
          <a:xfrm>
            <a:off x="0" y="0"/>
            <a:ext cx="12192000" cy="6880123"/>
            <a:chOff x="0" y="-22123"/>
            <a:chExt cx="12192000" cy="6880123"/>
          </a:xfrm>
        </p:grpSpPr>
        <p:sp>
          <p:nvSpPr>
            <p:cNvPr id="14" name="Rectangle 13"/>
            <p:cNvSpPr/>
            <p:nvPr/>
          </p:nvSpPr>
          <p:spPr>
            <a:xfrm>
              <a:off x="0" y="-22123"/>
              <a:ext cx="3274142" cy="552449"/>
            </a:xfrm>
            <a:prstGeom prst="rect">
              <a:avLst/>
            </a:prstGeom>
            <a:gradFill flip="none" rotWithShape="1">
              <a:gsLst>
                <a:gs pos="0">
                  <a:schemeClr val="accent4"/>
                </a:gs>
                <a:gs pos="100000">
                  <a:srgbClr val="0F4F8C"/>
                </a:gs>
                <a:gs pos="43000">
                  <a:schemeClr val="accent2"/>
                </a:gs>
              </a:gsLst>
              <a:path path="circle">
                <a:fillToRect r="100000" b="100000"/>
              </a:path>
              <a:tileRect l="-100000" t="-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5" name="Rectangle 14"/>
            <p:cNvSpPr/>
            <p:nvPr/>
          </p:nvSpPr>
          <p:spPr>
            <a:xfrm>
              <a:off x="8917858" y="6305551"/>
              <a:ext cx="3274142" cy="552449"/>
            </a:xfrm>
            <a:prstGeom prst="rect">
              <a:avLst/>
            </a:prstGeom>
            <a:gradFill flip="none" rotWithShape="1">
              <a:gsLst>
                <a:gs pos="0">
                  <a:schemeClr val="accent4"/>
                </a:gs>
                <a:gs pos="84000">
                  <a:srgbClr val="0F4F8C"/>
                </a:gs>
                <a:gs pos="39000">
                  <a:schemeClr val="accent2"/>
                </a:gs>
              </a:gsLst>
              <a:path path="circle">
                <a:fillToRect r="100000" b="100000"/>
              </a:path>
              <a:tileRect l="-100000" t="-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accent3"/>
                </a:solidFill>
              </a:endParaRPr>
            </a:p>
          </p:txBody>
        </p:sp>
      </p:grpSp>
      <p:pic>
        <p:nvPicPr>
          <p:cNvPr id="17" name="Picture 16">
            <a:extLst>
              <a:ext uri="{FF2B5EF4-FFF2-40B4-BE49-F238E27FC236}">
                <a16:creationId xmlns:a16="http://schemas.microsoft.com/office/drawing/2014/main" id="{AADA070F-498D-B84F-B9E3-8FA31E5E59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pic>
        <p:nvPicPr>
          <p:cNvPr id="18" name="Picture Placeholder 17" descr="Text&#10;&#10;Description automatically generated">
            <a:extLst>
              <a:ext uri="{FF2B5EF4-FFF2-40B4-BE49-F238E27FC236}">
                <a16:creationId xmlns:a16="http://schemas.microsoft.com/office/drawing/2014/main" id="{FC911F0C-DA83-410B-A84E-93ADBF995C3D}"/>
              </a:ext>
            </a:extLst>
          </p:cNvPr>
          <p:cNvPicPr>
            <a:picLocks noGrp="1" noChangeAspect="1"/>
          </p:cNvPicPr>
          <p:nvPr>
            <p:ph type="pic" sz="quarter" idx="14"/>
          </p:nvPr>
        </p:nvPicPr>
        <p:blipFill rotWithShape="1">
          <a:blip r:embed="rId5" cstate="print">
            <a:extLst>
              <a:ext uri="{28A0092B-C50C-407E-A947-70E740481C1C}">
                <a14:useLocalDpi xmlns:a14="http://schemas.microsoft.com/office/drawing/2010/main" val="0"/>
              </a:ext>
            </a:extLst>
          </a:blip>
          <a:srcRect l="32164" r="5686"/>
          <a:stretch/>
        </p:blipFill>
        <p:spPr>
          <a:xfrm>
            <a:off x="8917858" y="707923"/>
            <a:ext cx="3274142" cy="2743200"/>
          </a:xfrm>
        </p:spPr>
      </p:pic>
      <p:pic>
        <p:nvPicPr>
          <p:cNvPr id="20" name="Picture 19" descr="A tree on a hill&#10;&#10;AI-generated content may be incorrect.">
            <a:extLst>
              <a:ext uri="{FF2B5EF4-FFF2-40B4-BE49-F238E27FC236}">
                <a16:creationId xmlns:a16="http://schemas.microsoft.com/office/drawing/2014/main" id="{6A547197-A29F-91DE-C2F9-5DB9B33F2D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451123"/>
            <a:ext cx="3274142" cy="2681848"/>
          </a:xfrm>
          <a:prstGeom prst="rect">
            <a:avLst/>
          </a:prstGeom>
        </p:spPr>
      </p:pic>
    </p:spTree>
    <p:extLst>
      <p:ext uri="{BB962C8B-B14F-4D97-AF65-F5344CB8AC3E}">
        <p14:creationId xmlns:p14="http://schemas.microsoft.com/office/powerpoint/2010/main" val="1800110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0328" y="4648200"/>
            <a:ext cx="1224116" cy="2331334"/>
          </a:xfrm>
          <a:prstGeom prst="rect">
            <a:avLst/>
          </a:prstGeom>
          <a:gradFill flip="none" rotWithShape="1">
            <a:gsLst>
              <a:gs pos="0">
                <a:schemeClr val="accent4"/>
              </a:gs>
              <a:gs pos="100000">
                <a:srgbClr val="0F4F8C"/>
              </a:gs>
              <a:gs pos="74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Box 4"/>
          <p:cNvSpPr txBox="1"/>
          <p:nvPr/>
        </p:nvSpPr>
        <p:spPr>
          <a:xfrm flipH="1">
            <a:off x="5272863" y="721841"/>
            <a:ext cx="6619255" cy="1200329"/>
          </a:xfrm>
          <a:prstGeom prst="rect">
            <a:avLst/>
          </a:prstGeom>
          <a:noFill/>
        </p:spPr>
        <p:txBody>
          <a:bodyPr wrap="square" rtlCol="0">
            <a:spAutoFit/>
          </a:bodyPr>
          <a:lstStyle/>
          <a:p>
            <a:r>
              <a:rPr lang="en-US" sz="3600" b="1" spc="300" dirty="0">
                <a:solidFill>
                  <a:srgbClr val="424242"/>
                </a:solidFill>
                <a:latin typeface="+mj-lt"/>
              </a:rPr>
              <a:t>EMPLOYEE CATEGORY/ELIGIBILITY</a:t>
            </a:r>
            <a:endParaRPr lang="en-US" sz="3600" b="1" spc="300" dirty="0">
              <a:solidFill>
                <a:schemeClr val="accent2"/>
              </a:solidFill>
              <a:latin typeface="+mj-lt"/>
            </a:endParaRPr>
          </a:p>
        </p:txBody>
      </p:sp>
      <p:pic>
        <p:nvPicPr>
          <p:cNvPr id="17" name="Picture 16">
            <a:extLst>
              <a:ext uri="{FF2B5EF4-FFF2-40B4-BE49-F238E27FC236}">
                <a16:creationId xmlns:a16="http://schemas.microsoft.com/office/drawing/2014/main" id="{73ADEDE4-C755-2A42-AE4C-726CC4F96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16" name="Group 15">
            <a:extLst>
              <a:ext uri="{FF2B5EF4-FFF2-40B4-BE49-F238E27FC236}">
                <a16:creationId xmlns:a16="http://schemas.microsoft.com/office/drawing/2014/main" id="{0B21BF82-2222-411F-BCB9-4EC34E5FF4AC}"/>
              </a:ext>
            </a:extLst>
          </p:cNvPr>
          <p:cNvGrpSpPr/>
          <p:nvPr/>
        </p:nvGrpSpPr>
        <p:grpSpPr>
          <a:xfrm flipH="1">
            <a:off x="5460447" y="2026222"/>
            <a:ext cx="442477" cy="89878"/>
            <a:chOff x="2578099" y="4413039"/>
            <a:chExt cx="812801" cy="165100"/>
          </a:xfrm>
          <a:solidFill>
            <a:schemeClr val="accent1"/>
          </a:solidFill>
        </p:grpSpPr>
        <p:sp>
          <p:nvSpPr>
            <p:cNvPr id="19" name="Oval 18">
              <a:extLst>
                <a:ext uri="{FF2B5EF4-FFF2-40B4-BE49-F238E27FC236}">
                  <a16:creationId xmlns:a16="http://schemas.microsoft.com/office/drawing/2014/main" id="{71BCF73B-4E26-47F6-B49E-A141EA63851C}"/>
                </a:ext>
              </a:extLst>
            </p:cNvPr>
            <p:cNvSpPr/>
            <p:nvPr/>
          </p:nvSpPr>
          <p:spPr>
            <a:xfrm>
              <a:off x="2578099"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0" name="Oval 19">
              <a:extLst>
                <a:ext uri="{FF2B5EF4-FFF2-40B4-BE49-F238E27FC236}">
                  <a16:creationId xmlns:a16="http://schemas.microsoft.com/office/drawing/2014/main" id="{38D9C6F3-A0ED-448F-A1CC-77C4E070D703}"/>
                </a:ext>
              </a:extLst>
            </p:cNvPr>
            <p:cNvSpPr/>
            <p:nvPr/>
          </p:nvSpPr>
          <p:spPr>
            <a:xfrm>
              <a:off x="290195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1" name="Oval 20">
              <a:extLst>
                <a:ext uri="{FF2B5EF4-FFF2-40B4-BE49-F238E27FC236}">
                  <a16:creationId xmlns:a16="http://schemas.microsoft.com/office/drawing/2014/main" id="{FF641AE7-E2AA-4287-81D0-4EC1F2756A83}"/>
                </a:ext>
              </a:extLst>
            </p:cNvPr>
            <p:cNvSpPr/>
            <p:nvPr/>
          </p:nvSpPr>
          <p:spPr>
            <a:xfrm>
              <a:off x="322580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grpSp>
      <p:sp>
        <p:nvSpPr>
          <p:cNvPr id="11" name="TextBox 10">
            <a:extLst>
              <a:ext uri="{FF2B5EF4-FFF2-40B4-BE49-F238E27FC236}">
                <a16:creationId xmlns:a16="http://schemas.microsoft.com/office/drawing/2014/main" id="{5F81546C-2E85-4AC3-A27E-37E49F0B55C7}"/>
              </a:ext>
            </a:extLst>
          </p:cNvPr>
          <p:cNvSpPr txBox="1"/>
          <p:nvPr/>
        </p:nvSpPr>
        <p:spPr>
          <a:xfrm>
            <a:off x="5884449" y="2625340"/>
            <a:ext cx="5396081" cy="373050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b="1" dirty="0">
                <a:solidFill>
                  <a:schemeClr val="accent1"/>
                </a:solidFill>
                <a:latin typeface="+mj-lt"/>
              </a:rPr>
              <a:t>Unit 1: Physicians (All Unit Members)</a:t>
            </a:r>
          </a:p>
          <a:p>
            <a:pPr marL="285750" indent="-285750">
              <a:lnSpc>
                <a:spcPct val="150000"/>
              </a:lnSpc>
              <a:buFont typeface="Arial" panose="020B0604020202020204" pitchFamily="34" charset="0"/>
              <a:buChar char="•"/>
            </a:pPr>
            <a:r>
              <a:rPr lang="en-US" sz="2000" b="1" dirty="0">
                <a:solidFill>
                  <a:schemeClr val="accent1"/>
                </a:solidFill>
                <a:latin typeface="+mj-lt"/>
              </a:rPr>
              <a:t>Units 2, 5, 7, &amp; 9: CSUEU</a:t>
            </a:r>
          </a:p>
          <a:p>
            <a:pPr marL="285750" indent="-285750">
              <a:lnSpc>
                <a:spcPct val="150000"/>
              </a:lnSpc>
              <a:buFont typeface="Arial" panose="020B0604020202020204" pitchFamily="34" charset="0"/>
              <a:buChar char="•"/>
            </a:pPr>
            <a:r>
              <a:rPr lang="en-US" sz="2000" b="1" dirty="0">
                <a:solidFill>
                  <a:schemeClr val="accent1"/>
                </a:solidFill>
                <a:latin typeface="+mj-lt"/>
              </a:rPr>
              <a:t>Unit 4: Academic Professionals</a:t>
            </a:r>
          </a:p>
          <a:p>
            <a:pPr marL="285750" indent="-285750">
              <a:lnSpc>
                <a:spcPct val="150000"/>
              </a:lnSpc>
              <a:buFont typeface="Arial" panose="020B0604020202020204" pitchFamily="34" charset="0"/>
              <a:buChar char="•"/>
            </a:pPr>
            <a:r>
              <a:rPr lang="en-US" sz="2000" b="1" dirty="0">
                <a:solidFill>
                  <a:schemeClr val="accent1"/>
                </a:solidFill>
                <a:latin typeface="+mj-lt"/>
              </a:rPr>
              <a:t>Unit 6: Skilled Trades</a:t>
            </a:r>
          </a:p>
          <a:p>
            <a:pPr marL="285750" indent="-285750">
              <a:lnSpc>
                <a:spcPct val="150000"/>
              </a:lnSpc>
              <a:buFont typeface="Arial" panose="020B0604020202020204" pitchFamily="34" charset="0"/>
              <a:buChar char="•"/>
            </a:pPr>
            <a:endParaRPr lang="en-US" sz="2000" dirty="0">
              <a:solidFill>
                <a:schemeClr val="tx2"/>
              </a:solidFill>
              <a:latin typeface="+mj-lt"/>
            </a:endParaRPr>
          </a:p>
          <a:p>
            <a:pPr>
              <a:lnSpc>
                <a:spcPct val="150000"/>
              </a:lnSpc>
            </a:pPr>
            <a:r>
              <a:rPr lang="en-US" sz="2000" dirty="0">
                <a:solidFill>
                  <a:schemeClr val="tx2"/>
                </a:solidFill>
                <a:latin typeface="+mj-lt"/>
              </a:rPr>
              <a:t>Full-Time employees (permanent, temporary &amp; probationary) and part-time permanent employees</a:t>
            </a:r>
          </a:p>
        </p:txBody>
      </p:sp>
      <p:pic>
        <p:nvPicPr>
          <p:cNvPr id="14" name="Picture Placeholder 13" descr="A picture containing grass, outdoor, sky, farm&#10;&#10;Description automatically generated">
            <a:extLst>
              <a:ext uri="{FF2B5EF4-FFF2-40B4-BE49-F238E27FC236}">
                <a16:creationId xmlns:a16="http://schemas.microsoft.com/office/drawing/2014/main" id="{A53395A9-19E8-476F-BE1F-F73649238A93}"/>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25027" r="25027"/>
          <a:stretch>
            <a:fillRect/>
          </a:stretch>
        </p:blipFill>
        <p:spPr/>
      </p:pic>
    </p:spTree>
    <p:extLst>
      <p:ext uri="{BB962C8B-B14F-4D97-AF65-F5344CB8AC3E}">
        <p14:creationId xmlns:p14="http://schemas.microsoft.com/office/powerpoint/2010/main" val="1515155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flipH="1">
            <a:off x="5272863" y="721841"/>
            <a:ext cx="6619255" cy="1200329"/>
          </a:xfrm>
          <a:prstGeom prst="rect">
            <a:avLst/>
          </a:prstGeom>
          <a:noFill/>
        </p:spPr>
        <p:txBody>
          <a:bodyPr wrap="square" rtlCol="0">
            <a:spAutoFit/>
          </a:bodyPr>
          <a:lstStyle/>
          <a:p>
            <a:r>
              <a:rPr lang="en-US" sz="3600" b="1" spc="300" dirty="0">
                <a:solidFill>
                  <a:srgbClr val="424242"/>
                </a:solidFill>
                <a:latin typeface="+mj-lt"/>
              </a:rPr>
              <a:t>EMPLOYEE CATEGORY/ELIGIBILITY</a:t>
            </a:r>
            <a:endParaRPr lang="en-US" sz="3600" b="1" spc="300" dirty="0">
              <a:solidFill>
                <a:schemeClr val="accent2"/>
              </a:solidFill>
              <a:latin typeface="+mj-lt"/>
            </a:endParaRPr>
          </a:p>
        </p:txBody>
      </p:sp>
      <p:pic>
        <p:nvPicPr>
          <p:cNvPr id="17" name="Picture 16">
            <a:extLst>
              <a:ext uri="{FF2B5EF4-FFF2-40B4-BE49-F238E27FC236}">
                <a16:creationId xmlns:a16="http://schemas.microsoft.com/office/drawing/2014/main" id="{73ADEDE4-C755-2A42-AE4C-726CC4F96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16" name="Group 15">
            <a:extLst>
              <a:ext uri="{FF2B5EF4-FFF2-40B4-BE49-F238E27FC236}">
                <a16:creationId xmlns:a16="http://schemas.microsoft.com/office/drawing/2014/main" id="{0B21BF82-2222-411F-BCB9-4EC34E5FF4AC}"/>
              </a:ext>
            </a:extLst>
          </p:cNvPr>
          <p:cNvGrpSpPr/>
          <p:nvPr/>
        </p:nvGrpSpPr>
        <p:grpSpPr>
          <a:xfrm flipH="1">
            <a:off x="5460447" y="2026222"/>
            <a:ext cx="442477" cy="89878"/>
            <a:chOff x="2578099" y="4413039"/>
            <a:chExt cx="812801" cy="165100"/>
          </a:xfrm>
          <a:solidFill>
            <a:schemeClr val="accent1"/>
          </a:solidFill>
        </p:grpSpPr>
        <p:sp>
          <p:nvSpPr>
            <p:cNvPr id="19" name="Oval 18">
              <a:extLst>
                <a:ext uri="{FF2B5EF4-FFF2-40B4-BE49-F238E27FC236}">
                  <a16:creationId xmlns:a16="http://schemas.microsoft.com/office/drawing/2014/main" id="{71BCF73B-4E26-47F6-B49E-A141EA63851C}"/>
                </a:ext>
              </a:extLst>
            </p:cNvPr>
            <p:cNvSpPr/>
            <p:nvPr/>
          </p:nvSpPr>
          <p:spPr>
            <a:xfrm>
              <a:off x="2578099"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0" name="Oval 19">
              <a:extLst>
                <a:ext uri="{FF2B5EF4-FFF2-40B4-BE49-F238E27FC236}">
                  <a16:creationId xmlns:a16="http://schemas.microsoft.com/office/drawing/2014/main" id="{38D9C6F3-A0ED-448F-A1CC-77C4E070D703}"/>
                </a:ext>
              </a:extLst>
            </p:cNvPr>
            <p:cNvSpPr/>
            <p:nvPr/>
          </p:nvSpPr>
          <p:spPr>
            <a:xfrm>
              <a:off x="290195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1" name="Oval 20">
              <a:extLst>
                <a:ext uri="{FF2B5EF4-FFF2-40B4-BE49-F238E27FC236}">
                  <a16:creationId xmlns:a16="http://schemas.microsoft.com/office/drawing/2014/main" id="{FF641AE7-E2AA-4287-81D0-4EC1F2756A83}"/>
                </a:ext>
              </a:extLst>
            </p:cNvPr>
            <p:cNvSpPr/>
            <p:nvPr/>
          </p:nvSpPr>
          <p:spPr>
            <a:xfrm>
              <a:off x="322580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grpSp>
      <p:sp>
        <p:nvSpPr>
          <p:cNvPr id="2" name="Rectangle 1">
            <a:extLst>
              <a:ext uri="{FF2B5EF4-FFF2-40B4-BE49-F238E27FC236}">
                <a16:creationId xmlns:a16="http://schemas.microsoft.com/office/drawing/2014/main" id="{6E8040AD-FA14-42AE-94D4-15D8132E83F8}"/>
              </a:ext>
            </a:extLst>
          </p:cNvPr>
          <p:cNvSpPr/>
          <p:nvPr/>
        </p:nvSpPr>
        <p:spPr>
          <a:xfrm>
            <a:off x="5813046" y="2637992"/>
            <a:ext cx="5808235" cy="3730508"/>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b="1" dirty="0">
                <a:solidFill>
                  <a:schemeClr val="accent1"/>
                </a:solidFill>
                <a:latin typeface="+mj-lt"/>
              </a:rPr>
              <a:t>Unit 8: Public Safety</a:t>
            </a:r>
          </a:p>
          <a:p>
            <a:pPr marL="342900" indent="-342900">
              <a:lnSpc>
                <a:spcPct val="150000"/>
              </a:lnSpc>
              <a:buFont typeface="Arial" panose="020B0604020202020204" pitchFamily="34" charset="0"/>
              <a:buChar char="•"/>
            </a:pPr>
            <a:r>
              <a:rPr lang="en-US" sz="2000" b="1" dirty="0">
                <a:solidFill>
                  <a:schemeClr val="accent1"/>
                </a:solidFill>
                <a:latin typeface="+mj-lt"/>
              </a:rPr>
              <a:t>C99: Confidential</a:t>
            </a:r>
          </a:p>
          <a:p>
            <a:pPr marL="342900" indent="-342900">
              <a:lnSpc>
                <a:spcPct val="150000"/>
              </a:lnSpc>
              <a:buFont typeface="Arial" panose="020B0604020202020204" pitchFamily="34" charset="0"/>
              <a:buChar char="•"/>
            </a:pPr>
            <a:r>
              <a:rPr lang="en-US" sz="2000" b="1" dirty="0">
                <a:solidFill>
                  <a:schemeClr val="accent1"/>
                </a:solidFill>
                <a:latin typeface="+mj-lt"/>
              </a:rPr>
              <a:t>E99: Excluded</a:t>
            </a:r>
          </a:p>
          <a:p>
            <a:pPr marL="342900" indent="-342900">
              <a:lnSpc>
                <a:spcPct val="150000"/>
              </a:lnSpc>
              <a:buFont typeface="Arial" panose="020B0604020202020204" pitchFamily="34" charset="0"/>
              <a:buChar char="•"/>
            </a:pPr>
            <a:r>
              <a:rPr lang="en-US" sz="2000" b="1" dirty="0">
                <a:solidFill>
                  <a:schemeClr val="accent1"/>
                </a:solidFill>
                <a:latin typeface="+mj-lt"/>
              </a:rPr>
              <a:t>M98: Executive</a:t>
            </a:r>
          </a:p>
          <a:p>
            <a:pPr marL="342900" indent="-342900">
              <a:lnSpc>
                <a:spcPct val="150000"/>
              </a:lnSpc>
              <a:buFont typeface="Arial" panose="020B0604020202020204" pitchFamily="34" charset="0"/>
              <a:buChar char="•"/>
            </a:pPr>
            <a:endParaRPr lang="en-US" sz="2000" dirty="0">
              <a:solidFill>
                <a:schemeClr val="tx2"/>
              </a:solidFill>
              <a:latin typeface="+mj-lt"/>
            </a:endParaRPr>
          </a:p>
          <a:p>
            <a:pPr>
              <a:lnSpc>
                <a:spcPct val="150000"/>
              </a:lnSpc>
            </a:pPr>
            <a:r>
              <a:rPr lang="en-US" sz="2000" dirty="0">
                <a:solidFill>
                  <a:schemeClr val="tx2"/>
                </a:solidFill>
                <a:latin typeface="+mj-lt"/>
              </a:rPr>
              <a:t>Full-time or part-time permanent employees and full-time probationary employees (does not apply to temporary)</a:t>
            </a:r>
          </a:p>
        </p:txBody>
      </p:sp>
      <p:pic>
        <p:nvPicPr>
          <p:cNvPr id="8" name="Picture Placeholder 7" descr="A picture containing sky, outdoor, building, road&#10;&#10;Description automatically generated">
            <a:extLst>
              <a:ext uri="{FF2B5EF4-FFF2-40B4-BE49-F238E27FC236}">
                <a16:creationId xmlns:a16="http://schemas.microsoft.com/office/drawing/2014/main" id="{D324A2B3-7907-4A36-A30E-F390E1C4F790}"/>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7778" r="27778"/>
          <a:stretch>
            <a:fillRect/>
          </a:stretch>
        </p:blipFill>
        <p:spPr/>
      </p:pic>
      <p:sp>
        <p:nvSpPr>
          <p:cNvPr id="3" name="Rectangle 2"/>
          <p:cNvSpPr/>
          <p:nvPr/>
        </p:nvSpPr>
        <p:spPr>
          <a:xfrm>
            <a:off x="4340328" y="4648200"/>
            <a:ext cx="1224116" cy="2331334"/>
          </a:xfrm>
          <a:prstGeom prst="rect">
            <a:avLst/>
          </a:prstGeom>
          <a:gradFill flip="none" rotWithShape="1">
            <a:gsLst>
              <a:gs pos="0">
                <a:schemeClr val="accent4"/>
              </a:gs>
              <a:gs pos="100000">
                <a:srgbClr val="0F4F8C"/>
              </a:gs>
              <a:gs pos="74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8252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0328" y="4648200"/>
            <a:ext cx="1224116" cy="2331334"/>
          </a:xfrm>
          <a:prstGeom prst="rect">
            <a:avLst/>
          </a:prstGeom>
          <a:gradFill flip="none" rotWithShape="1">
            <a:gsLst>
              <a:gs pos="0">
                <a:schemeClr val="accent4"/>
              </a:gs>
              <a:gs pos="100000">
                <a:srgbClr val="0F4F8C"/>
              </a:gs>
              <a:gs pos="74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Box 4"/>
          <p:cNvSpPr txBox="1"/>
          <p:nvPr/>
        </p:nvSpPr>
        <p:spPr>
          <a:xfrm flipH="1">
            <a:off x="5272863" y="721841"/>
            <a:ext cx="6619255" cy="1200329"/>
          </a:xfrm>
          <a:prstGeom prst="rect">
            <a:avLst/>
          </a:prstGeom>
          <a:noFill/>
        </p:spPr>
        <p:txBody>
          <a:bodyPr wrap="square" rtlCol="0">
            <a:spAutoFit/>
          </a:bodyPr>
          <a:lstStyle/>
          <a:p>
            <a:r>
              <a:rPr lang="en-US" sz="3600" b="1" spc="300" dirty="0">
                <a:solidFill>
                  <a:srgbClr val="424242"/>
                </a:solidFill>
                <a:latin typeface="+mj-lt"/>
              </a:rPr>
              <a:t>EMPLOYEE CATEGORY/ELIGIBILITY</a:t>
            </a:r>
            <a:endParaRPr lang="en-US" sz="3600" b="1" spc="300" dirty="0">
              <a:solidFill>
                <a:schemeClr val="accent2"/>
              </a:solidFill>
              <a:latin typeface="+mj-lt"/>
            </a:endParaRPr>
          </a:p>
        </p:txBody>
      </p:sp>
      <p:sp>
        <p:nvSpPr>
          <p:cNvPr id="13" name="TextBox 12"/>
          <p:cNvSpPr txBox="1"/>
          <p:nvPr/>
        </p:nvSpPr>
        <p:spPr>
          <a:xfrm>
            <a:off x="5813046" y="2535173"/>
            <a:ext cx="5809639" cy="3600986"/>
          </a:xfrm>
          <a:prstGeom prst="rect">
            <a:avLst/>
          </a:prstGeom>
          <a:noFill/>
        </p:spPr>
        <p:txBody>
          <a:bodyPr wrap="square" rtlCol="0">
            <a:spAutoFit/>
          </a:bodyPr>
          <a:lstStyle/>
          <a:p>
            <a:pPr>
              <a:lnSpc>
                <a:spcPct val="150000"/>
              </a:lnSpc>
            </a:pPr>
            <a:r>
              <a:rPr lang="en-US" sz="2000" b="1" dirty="0">
                <a:solidFill>
                  <a:schemeClr val="accent1"/>
                </a:solidFill>
                <a:latin typeface="+mj-lt"/>
              </a:rPr>
              <a:t>Unit 3 Faculty</a:t>
            </a:r>
          </a:p>
          <a:p>
            <a:endParaRPr lang="en-US" dirty="0">
              <a:solidFill>
                <a:schemeClr val="tx2"/>
              </a:solidFill>
              <a:latin typeface="+mj-lt"/>
            </a:endParaRPr>
          </a:p>
          <a:p>
            <a:r>
              <a:rPr lang="en-US" sz="2000" dirty="0">
                <a:solidFill>
                  <a:schemeClr val="tx2"/>
                </a:solidFill>
                <a:latin typeface="+mj-lt"/>
              </a:rPr>
              <a:t>Tenured and probationary faculty unit employees, and temporary faculty with (3) year appointments.</a:t>
            </a:r>
          </a:p>
          <a:p>
            <a:endParaRPr lang="en-US" sz="2000" dirty="0">
              <a:solidFill>
                <a:schemeClr val="tx2"/>
              </a:solidFill>
              <a:latin typeface="+mj-lt"/>
            </a:endParaRPr>
          </a:p>
          <a:p>
            <a:r>
              <a:rPr lang="en-US" sz="2000" dirty="0">
                <a:solidFill>
                  <a:schemeClr val="tx2"/>
                </a:solidFill>
                <a:latin typeface="+mj-lt"/>
              </a:rPr>
              <a:t>Coaches must have at least 6  years of full-time equivalent service in the department</a:t>
            </a:r>
          </a:p>
          <a:p>
            <a:endParaRPr lang="en-US" sz="2000" dirty="0">
              <a:solidFill>
                <a:schemeClr val="tx2"/>
              </a:solidFill>
              <a:latin typeface="+mj-lt"/>
            </a:endParaRPr>
          </a:p>
          <a:p>
            <a:r>
              <a:rPr lang="en-US" sz="2000" dirty="0">
                <a:solidFill>
                  <a:schemeClr val="tx2"/>
                </a:solidFill>
                <a:latin typeface="+mj-lt"/>
              </a:rPr>
              <a:t>FERP eligible during semesters/quarters when they are actively employed</a:t>
            </a:r>
          </a:p>
        </p:txBody>
      </p:sp>
      <p:pic>
        <p:nvPicPr>
          <p:cNvPr id="17" name="Picture 16">
            <a:extLst>
              <a:ext uri="{FF2B5EF4-FFF2-40B4-BE49-F238E27FC236}">
                <a16:creationId xmlns:a16="http://schemas.microsoft.com/office/drawing/2014/main" id="{73ADEDE4-C755-2A42-AE4C-726CC4F96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16" name="Group 15">
            <a:extLst>
              <a:ext uri="{FF2B5EF4-FFF2-40B4-BE49-F238E27FC236}">
                <a16:creationId xmlns:a16="http://schemas.microsoft.com/office/drawing/2014/main" id="{0B21BF82-2222-411F-BCB9-4EC34E5FF4AC}"/>
              </a:ext>
            </a:extLst>
          </p:cNvPr>
          <p:cNvGrpSpPr/>
          <p:nvPr/>
        </p:nvGrpSpPr>
        <p:grpSpPr>
          <a:xfrm flipH="1">
            <a:off x="5460447" y="2026222"/>
            <a:ext cx="442477" cy="89878"/>
            <a:chOff x="2578099" y="4413039"/>
            <a:chExt cx="812801" cy="165100"/>
          </a:xfrm>
          <a:solidFill>
            <a:schemeClr val="accent1"/>
          </a:solidFill>
        </p:grpSpPr>
        <p:sp>
          <p:nvSpPr>
            <p:cNvPr id="19" name="Oval 18">
              <a:extLst>
                <a:ext uri="{FF2B5EF4-FFF2-40B4-BE49-F238E27FC236}">
                  <a16:creationId xmlns:a16="http://schemas.microsoft.com/office/drawing/2014/main" id="{71BCF73B-4E26-47F6-B49E-A141EA63851C}"/>
                </a:ext>
              </a:extLst>
            </p:cNvPr>
            <p:cNvSpPr/>
            <p:nvPr/>
          </p:nvSpPr>
          <p:spPr>
            <a:xfrm>
              <a:off x="2578099"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0" name="Oval 19">
              <a:extLst>
                <a:ext uri="{FF2B5EF4-FFF2-40B4-BE49-F238E27FC236}">
                  <a16:creationId xmlns:a16="http://schemas.microsoft.com/office/drawing/2014/main" id="{38D9C6F3-A0ED-448F-A1CC-77C4E070D703}"/>
                </a:ext>
              </a:extLst>
            </p:cNvPr>
            <p:cNvSpPr/>
            <p:nvPr/>
          </p:nvSpPr>
          <p:spPr>
            <a:xfrm>
              <a:off x="290195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1" name="Oval 20">
              <a:extLst>
                <a:ext uri="{FF2B5EF4-FFF2-40B4-BE49-F238E27FC236}">
                  <a16:creationId xmlns:a16="http://schemas.microsoft.com/office/drawing/2014/main" id="{FF641AE7-E2AA-4287-81D0-4EC1F2756A83}"/>
                </a:ext>
              </a:extLst>
            </p:cNvPr>
            <p:cNvSpPr/>
            <p:nvPr/>
          </p:nvSpPr>
          <p:spPr>
            <a:xfrm>
              <a:off x="322580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grpSp>
      <p:pic>
        <p:nvPicPr>
          <p:cNvPr id="7" name="Picture Placeholder 6">
            <a:extLst>
              <a:ext uri="{FF2B5EF4-FFF2-40B4-BE49-F238E27FC236}">
                <a16:creationId xmlns:a16="http://schemas.microsoft.com/office/drawing/2014/main" id="{91429CD4-8492-4A49-B4E2-B053AAE4BBB9}"/>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7792" r="27792"/>
          <a:stretch/>
        </p:blipFill>
        <p:spPr/>
      </p:pic>
    </p:spTree>
    <p:extLst>
      <p:ext uri="{BB962C8B-B14F-4D97-AF65-F5344CB8AC3E}">
        <p14:creationId xmlns:p14="http://schemas.microsoft.com/office/powerpoint/2010/main" val="232477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0328" y="4648200"/>
            <a:ext cx="1224116" cy="2331334"/>
          </a:xfrm>
          <a:prstGeom prst="rect">
            <a:avLst/>
          </a:prstGeom>
          <a:gradFill flip="none" rotWithShape="1">
            <a:gsLst>
              <a:gs pos="0">
                <a:schemeClr val="accent4"/>
              </a:gs>
              <a:gs pos="100000">
                <a:srgbClr val="0F4F8C"/>
              </a:gs>
              <a:gs pos="74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Box 4"/>
          <p:cNvSpPr txBox="1"/>
          <p:nvPr/>
        </p:nvSpPr>
        <p:spPr>
          <a:xfrm flipH="1">
            <a:off x="5272863" y="721841"/>
            <a:ext cx="6619255" cy="1200329"/>
          </a:xfrm>
          <a:prstGeom prst="rect">
            <a:avLst/>
          </a:prstGeom>
          <a:noFill/>
        </p:spPr>
        <p:txBody>
          <a:bodyPr wrap="square" rtlCol="0">
            <a:spAutoFit/>
          </a:bodyPr>
          <a:lstStyle/>
          <a:p>
            <a:r>
              <a:rPr lang="en-US" sz="3600" b="1" spc="300" dirty="0">
                <a:solidFill>
                  <a:srgbClr val="424242"/>
                </a:solidFill>
                <a:latin typeface="+mj-lt"/>
              </a:rPr>
              <a:t>EMPLOYEE CATEGORY/ELIGIBILITY</a:t>
            </a:r>
            <a:endParaRPr lang="en-US" sz="3600" b="1" spc="300" dirty="0">
              <a:solidFill>
                <a:schemeClr val="accent2"/>
              </a:solidFill>
              <a:latin typeface="+mj-lt"/>
            </a:endParaRPr>
          </a:p>
        </p:txBody>
      </p:sp>
      <p:sp>
        <p:nvSpPr>
          <p:cNvPr id="13" name="TextBox 12"/>
          <p:cNvSpPr txBox="1"/>
          <p:nvPr/>
        </p:nvSpPr>
        <p:spPr>
          <a:xfrm>
            <a:off x="5813046" y="2535173"/>
            <a:ext cx="5809639" cy="1446550"/>
          </a:xfrm>
          <a:prstGeom prst="rect">
            <a:avLst/>
          </a:prstGeom>
          <a:noFill/>
        </p:spPr>
        <p:txBody>
          <a:bodyPr wrap="square" rtlCol="0">
            <a:spAutoFit/>
          </a:bodyPr>
          <a:lstStyle/>
          <a:p>
            <a:pPr>
              <a:lnSpc>
                <a:spcPct val="150000"/>
              </a:lnSpc>
            </a:pPr>
            <a:r>
              <a:rPr lang="en-US" sz="2000" b="1" dirty="0">
                <a:solidFill>
                  <a:schemeClr val="accent1"/>
                </a:solidFill>
                <a:latin typeface="+mj-lt"/>
              </a:rPr>
              <a:t>M80: Management Personnel Plan (MPP)</a:t>
            </a:r>
          </a:p>
          <a:p>
            <a:endParaRPr lang="en-US" dirty="0">
              <a:solidFill>
                <a:schemeClr val="tx2"/>
              </a:solidFill>
              <a:latin typeface="+mj-lt"/>
            </a:endParaRPr>
          </a:p>
          <a:p>
            <a:r>
              <a:rPr lang="en-US" sz="2000" dirty="0">
                <a:solidFill>
                  <a:schemeClr val="tx2"/>
                </a:solidFill>
                <a:latin typeface="+mj-lt"/>
              </a:rPr>
              <a:t>Full-time employees (includes temporary)</a:t>
            </a:r>
          </a:p>
          <a:p>
            <a:endParaRPr lang="en-US" sz="2000" dirty="0">
              <a:solidFill>
                <a:schemeClr val="tx2"/>
              </a:solidFill>
              <a:latin typeface="+mj-lt"/>
            </a:endParaRPr>
          </a:p>
        </p:txBody>
      </p:sp>
      <p:pic>
        <p:nvPicPr>
          <p:cNvPr id="17" name="Picture 16">
            <a:extLst>
              <a:ext uri="{FF2B5EF4-FFF2-40B4-BE49-F238E27FC236}">
                <a16:creationId xmlns:a16="http://schemas.microsoft.com/office/drawing/2014/main" id="{73ADEDE4-C755-2A42-AE4C-726CC4F96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16" name="Group 15">
            <a:extLst>
              <a:ext uri="{FF2B5EF4-FFF2-40B4-BE49-F238E27FC236}">
                <a16:creationId xmlns:a16="http://schemas.microsoft.com/office/drawing/2014/main" id="{0B21BF82-2222-411F-BCB9-4EC34E5FF4AC}"/>
              </a:ext>
            </a:extLst>
          </p:cNvPr>
          <p:cNvGrpSpPr/>
          <p:nvPr/>
        </p:nvGrpSpPr>
        <p:grpSpPr>
          <a:xfrm flipH="1">
            <a:off x="5460447" y="2026222"/>
            <a:ext cx="442477" cy="89878"/>
            <a:chOff x="2578099" y="4413039"/>
            <a:chExt cx="812801" cy="165100"/>
          </a:xfrm>
          <a:solidFill>
            <a:schemeClr val="accent1"/>
          </a:solidFill>
        </p:grpSpPr>
        <p:sp>
          <p:nvSpPr>
            <p:cNvPr id="19" name="Oval 18">
              <a:extLst>
                <a:ext uri="{FF2B5EF4-FFF2-40B4-BE49-F238E27FC236}">
                  <a16:creationId xmlns:a16="http://schemas.microsoft.com/office/drawing/2014/main" id="{71BCF73B-4E26-47F6-B49E-A141EA63851C}"/>
                </a:ext>
              </a:extLst>
            </p:cNvPr>
            <p:cNvSpPr/>
            <p:nvPr/>
          </p:nvSpPr>
          <p:spPr>
            <a:xfrm>
              <a:off x="2578099"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0" name="Oval 19">
              <a:extLst>
                <a:ext uri="{FF2B5EF4-FFF2-40B4-BE49-F238E27FC236}">
                  <a16:creationId xmlns:a16="http://schemas.microsoft.com/office/drawing/2014/main" id="{38D9C6F3-A0ED-448F-A1CC-77C4E070D703}"/>
                </a:ext>
              </a:extLst>
            </p:cNvPr>
            <p:cNvSpPr/>
            <p:nvPr/>
          </p:nvSpPr>
          <p:spPr>
            <a:xfrm>
              <a:off x="290195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sp>
          <p:nvSpPr>
            <p:cNvPr id="21" name="Oval 20">
              <a:extLst>
                <a:ext uri="{FF2B5EF4-FFF2-40B4-BE49-F238E27FC236}">
                  <a16:creationId xmlns:a16="http://schemas.microsoft.com/office/drawing/2014/main" id="{FF641AE7-E2AA-4287-81D0-4EC1F2756A83}"/>
                </a:ext>
              </a:extLst>
            </p:cNvPr>
            <p:cNvSpPr/>
            <p:nvPr/>
          </p:nvSpPr>
          <p:spPr>
            <a:xfrm>
              <a:off x="3225800" y="4413039"/>
              <a:ext cx="165100" cy="165100"/>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accent1"/>
                </a:solidFill>
              </a:endParaRPr>
            </a:p>
          </p:txBody>
        </p:sp>
      </p:grpSp>
      <p:pic>
        <p:nvPicPr>
          <p:cNvPr id="11" name="Picture Placeholder 10" descr="A picture containing plant, tree&#10;&#10;Description automatically generated">
            <a:extLst>
              <a:ext uri="{FF2B5EF4-FFF2-40B4-BE49-F238E27FC236}">
                <a16:creationId xmlns:a16="http://schemas.microsoft.com/office/drawing/2014/main" id="{19F2BBE8-EB6B-4346-8E89-C9A24CE5CD58}"/>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785" b="785"/>
          <a:stretch>
            <a:fillRect/>
          </a:stretch>
        </p:blipFill>
        <p:spPr/>
      </p:pic>
    </p:spTree>
    <p:extLst>
      <p:ext uri="{BB962C8B-B14F-4D97-AF65-F5344CB8AC3E}">
        <p14:creationId xmlns:p14="http://schemas.microsoft.com/office/powerpoint/2010/main" val="400406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icture containing outdoor, person, jumping, building&#10;&#10;Description automatically generated">
            <a:extLst>
              <a:ext uri="{FF2B5EF4-FFF2-40B4-BE49-F238E27FC236}">
                <a16:creationId xmlns:a16="http://schemas.microsoft.com/office/drawing/2014/main" id="{BCB4DB80-2231-EC44-A948-12DD497444E0}"/>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720" b="2720"/>
          <a:stretch>
            <a:fillRect/>
          </a:stretch>
        </p:blipFill>
        <p:spPr>
          <a:xfrm>
            <a:off x="5633884" y="0"/>
            <a:ext cx="4837470" cy="6858000"/>
          </a:xfrm>
        </p:spPr>
      </p:pic>
      <p:sp>
        <p:nvSpPr>
          <p:cNvPr id="3" name="Rectangle 2"/>
          <p:cNvSpPr/>
          <p:nvPr/>
        </p:nvSpPr>
        <p:spPr>
          <a:xfrm>
            <a:off x="10617958" y="0"/>
            <a:ext cx="1574041" cy="6858000"/>
          </a:xfrm>
          <a:prstGeom prst="rect">
            <a:avLst/>
          </a:prstGeom>
          <a:gradFill flip="none" rotWithShape="1">
            <a:gsLst>
              <a:gs pos="0">
                <a:schemeClr val="accent4"/>
              </a:gs>
              <a:gs pos="92000">
                <a:srgbClr val="0F4F8C"/>
              </a:gs>
              <a:gs pos="62000">
                <a:schemeClr val="accent2"/>
              </a:gs>
            </a:gsLst>
            <a:path path="circle">
              <a:fillToRect l="100000" b="100000"/>
            </a:path>
            <a:tileRect t="-100000" r="-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accent2"/>
              </a:solidFill>
            </a:endParaRPr>
          </a:p>
        </p:txBody>
      </p:sp>
      <p:sp>
        <p:nvSpPr>
          <p:cNvPr id="5" name="TextBox 4"/>
          <p:cNvSpPr txBox="1"/>
          <p:nvPr/>
        </p:nvSpPr>
        <p:spPr>
          <a:xfrm flipH="1">
            <a:off x="518035" y="737495"/>
            <a:ext cx="4651755" cy="1200329"/>
          </a:xfrm>
          <a:prstGeom prst="rect">
            <a:avLst/>
          </a:prstGeom>
          <a:noFill/>
        </p:spPr>
        <p:txBody>
          <a:bodyPr wrap="square" rtlCol="0">
            <a:spAutoFit/>
          </a:bodyPr>
          <a:lstStyle/>
          <a:p>
            <a:r>
              <a:rPr lang="en-US" sz="3600" b="1" spc="300" dirty="0">
                <a:solidFill>
                  <a:srgbClr val="424242"/>
                </a:solidFill>
                <a:latin typeface="+mj-lt"/>
              </a:rPr>
              <a:t>DEPENDENT FEE WAIVER</a:t>
            </a:r>
          </a:p>
        </p:txBody>
      </p:sp>
      <p:sp>
        <p:nvSpPr>
          <p:cNvPr id="7" name="TextBox 6"/>
          <p:cNvSpPr txBox="1"/>
          <p:nvPr/>
        </p:nvSpPr>
        <p:spPr>
          <a:xfrm flipH="1">
            <a:off x="518035" y="2343170"/>
            <a:ext cx="4837469" cy="4590103"/>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solidFill>
                  <a:schemeClr val="tx2"/>
                </a:solidFill>
                <a:latin typeface="+mj-lt"/>
              </a:rPr>
              <a:t>Spouse</a:t>
            </a:r>
          </a:p>
          <a:p>
            <a:pPr marL="342900" indent="-342900">
              <a:buFont typeface="Wingdings" panose="05000000000000000000" pitchFamily="2" charset="2"/>
              <a:buChar char="Ø"/>
            </a:pPr>
            <a:r>
              <a:rPr lang="en-US" sz="2000" dirty="0">
                <a:solidFill>
                  <a:schemeClr val="tx2"/>
                </a:solidFill>
                <a:latin typeface="+mj-lt"/>
              </a:rPr>
              <a:t>Dependent Child</a:t>
            </a:r>
          </a:p>
          <a:p>
            <a:pPr marL="342900" indent="-342900">
              <a:buFont typeface="Wingdings" panose="05000000000000000000" pitchFamily="2" charset="2"/>
              <a:buChar char="Ø"/>
            </a:pPr>
            <a:r>
              <a:rPr lang="en-US" sz="2000" dirty="0">
                <a:solidFill>
                  <a:schemeClr val="tx2"/>
                </a:solidFill>
                <a:latin typeface="+mj-lt"/>
              </a:rPr>
              <a:t>Domestic Partner</a:t>
            </a:r>
          </a:p>
          <a:p>
            <a:pPr>
              <a:lnSpc>
                <a:spcPct val="150000"/>
              </a:lnSpc>
            </a:pPr>
            <a:endParaRPr lang="en-US" sz="2000" dirty="0">
              <a:solidFill>
                <a:schemeClr val="tx2"/>
              </a:solidFill>
              <a:latin typeface="+mj-lt"/>
            </a:endParaRPr>
          </a:p>
          <a:p>
            <a:pPr marL="342900" indent="-342900">
              <a:buFont typeface="Arial" panose="020B0604020202020204" pitchFamily="34" charset="0"/>
              <a:buChar char="•"/>
            </a:pPr>
            <a:r>
              <a:rPr lang="en-US" sz="1600" dirty="0">
                <a:solidFill>
                  <a:schemeClr val="tx2"/>
                </a:solidFill>
                <a:latin typeface="+mj-lt"/>
              </a:rPr>
              <a:t>Must be matriculated towards a degree or attainment of a teaching credential in the CSU</a:t>
            </a:r>
          </a:p>
          <a:p>
            <a:endParaRPr lang="en-US" sz="1600" dirty="0">
              <a:solidFill>
                <a:schemeClr val="tx2"/>
              </a:solidFill>
              <a:latin typeface="+mj-lt"/>
            </a:endParaRPr>
          </a:p>
          <a:p>
            <a:pPr marL="342900" indent="-342900">
              <a:buFont typeface="Arial" panose="020B0604020202020204" pitchFamily="34" charset="0"/>
              <a:buChar char="•"/>
            </a:pPr>
            <a:r>
              <a:rPr lang="en-US" sz="1600" dirty="0">
                <a:solidFill>
                  <a:schemeClr val="tx2"/>
                </a:solidFill>
                <a:latin typeface="+mj-lt"/>
              </a:rPr>
              <a:t>Courses must be for credit towards completion of that degree or teaching credential</a:t>
            </a:r>
          </a:p>
          <a:p>
            <a:endParaRPr lang="en-US" sz="1600" dirty="0">
              <a:solidFill>
                <a:schemeClr val="tx2"/>
              </a:solidFill>
              <a:latin typeface="+mj-lt"/>
            </a:endParaRPr>
          </a:p>
          <a:p>
            <a:pPr marL="342900" indent="-342900">
              <a:buFont typeface="Arial" panose="020B0604020202020204" pitchFamily="34" charset="0"/>
              <a:buChar char="•"/>
            </a:pPr>
            <a:r>
              <a:rPr lang="en-US" sz="1600" dirty="0">
                <a:solidFill>
                  <a:schemeClr val="tx2"/>
                </a:solidFill>
                <a:latin typeface="+mj-lt"/>
              </a:rPr>
              <a:t>Must meet established in-state residency requirements or pay non-resident tuition charges</a:t>
            </a:r>
          </a:p>
          <a:p>
            <a:pPr>
              <a:lnSpc>
                <a:spcPct val="150000"/>
              </a:lnSpc>
            </a:pPr>
            <a:endParaRPr lang="en-US" sz="2000" dirty="0">
              <a:solidFill>
                <a:schemeClr val="tx2"/>
              </a:solidFill>
            </a:endParaRPr>
          </a:p>
        </p:txBody>
      </p:sp>
      <p:pic>
        <p:nvPicPr>
          <p:cNvPr id="13" name="Picture 12">
            <a:extLst>
              <a:ext uri="{FF2B5EF4-FFF2-40B4-BE49-F238E27FC236}">
                <a16:creationId xmlns:a16="http://schemas.microsoft.com/office/drawing/2014/main" id="{1BE0D6BE-BEC9-4945-AA9E-59EF0FCDEB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0412" y="263217"/>
            <a:ext cx="711707" cy="159569"/>
          </a:xfrm>
          <a:prstGeom prst="rect">
            <a:avLst/>
          </a:prstGeom>
        </p:spPr>
      </p:pic>
      <p:grpSp>
        <p:nvGrpSpPr>
          <p:cNvPr id="12" name="Group 11">
            <a:extLst>
              <a:ext uri="{FF2B5EF4-FFF2-40B4-BE49-F238E27FC236}">
                <a16:creationId xmlns:a16="http://schemas.microsoft.com/office/drawing/2014/main" id="{E277ED34-3A24-41BC-97AE-1076DCDC6C40}"/>
              </a:ext>
            </a:extLst>
          </p:cNvPr>
          <p:cNvGrpSpPr/>
          <p:nvPr/>
        </p:nvGrpSpPr>
        <p:grpSpPr>
          <a:xfrm flipH="1">
            <a:off x="639563" y="2005680"/>
            <a:ext cx="442477" cy="89878"/>
            <a:chOff x="2578099" y="4413039"/>
            <a:chExt cx="812801" cy="165100"/>
          </a:xfrm>
          <a:solidFill>
            <a:schemeClr val="bg1">
              <a:lumMod val="95000"/>
            </a:schemeClr>
          </a:solidFill>
        </p:grpSpPr>
        <p:sp>
          <p:nvSpPr>
            <p:cNvPr id="15" name="Oval 14">
              <a:extLst>
                <a:ext uri="{FF2B5EF4-FFF2-40B4-BE49-F238E27FC236}">
                  <a16:creationId xmlns:a16="http://schemas.microsoft.com/office/drawing/2014/main" id="{19FCACE8-4556-4DF9-8DA0-FE5F377E8D3F}"/>
                </a:ext>
              </a:extLst>
            </p:cNvPr>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6" name="Oval 15">
              <a:extLst>
                <a:ext uri="{FF2B5EF4-FFF2-40B4-BE49-F238E27FC236}">
                  <a16:creationId xmlns:a16="http://schemas.microsoft.com/office/drawing/2014/main" id="{C22A7006-24EB-45AE-8C41-BBA7E58D67C4}"/>
                </a:ext>
              </a:extLst>
            </p:cNvPr>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7" name="Oval 16">
              <a:extLst>
                <a:ext uri="{FF2B5EF4-FFF2-40B4-BE49-F238E27FC236}">
                  <a16:creationId xmlns:a16="http://schemas.microsoft.com/office/drawing/2014/main" id="{FFB14B70-3FE1-4A97-A3BB-3C5E4348EBB7}"/>
                </a:ext>
              </a:extLst>
            </p:cNvPr>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spTree>
    <p:extLst>
      <p:ext uri="{BB962C8B-B14F-4D97-AF65-F5344CB8AC3E}">
        <p14:creationId xmlns:p14="http://schemas.microsoft.com/office/powerpoint/2010/main" val="2240470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33" descr="A train traveling past a tall building&#10;&#10;Description automatically generated">
            <a:extLst>
              <a:ext uri="{FF2B5EF4-FFF2-40B4-BE49-F238E27FC236}">
                <a16:creationId xmlns:a16="http://schemas.microsoft.com/office/drawing/2014/main" id="{BE4928EF-F2EA-3641-85AA-183FFFA27CE7}"/>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3119" r="51665"/>
          <a:stretch/>
        </p:blipFill>
        <p:spPr>
          <a:xfrm>
            <a:off x="1" y="0"/>
            <a:ext cx="4652157" cy="6858000"/>
          </a:xfrm>
        </p:spPr>
      </p:pic>
      <p:sp>
        <p:nvSpPr>
          <p:cNvPr id="26" name="TextBox 25"/>
          <p:cNvSpPr txBox="1"/>
          <p:nvPr/>
        </p:nvSpPr>
        <p:spPr>
          <a:xfrm flipH="1">
            <a:off x="4994134" y="371509"/>
            <a:ext cx="5990839" cy="1200329"/>
          </a:xfrm>
          <a:prstGeom prst="rect">
            <a:avLst/>
          </a:prstGeom>
          <a:noFill/>
        </p:spPr>
        <p:txBody>
          <a:bodyPr wrap="square" rtlCol="0">
            <a:spAutoFit/>
          </a:bodyPr>
          <a:lstStyle/>
          <a:p>
            <a:r>
              <a:rPr lang="en-US" sz="3600" b="1" spc="300" dirty="0">
                <a:solidFill>
                  <a:srgbClr val="424242"/>
                </a:solidFill>
                <a:latin typeface="+mj-lt"/>
              </a:rPr>
              <a:t>DEPENDENT FEE WAIVER</a:t>
            </a:r>
            <a:endParaRPr lang="en-US" sz="3600" b="1" spc="300" dirty="0">
              <a:solidFill>
                <a:schemeClr val="accent2"/>
              </a:solidFill>
              <a:latin typeface="+mj-lt"/>
            </a:endParaRPr>
          </a:p>
        </p:txBody>
      </p:sp>
      <p:pic>
        <p:nvPicPr>
          <p:cNvPr id="29" name="Picture 28">
            <a:extLst>
              <a:ext uri="{FF2B5EF4-FFF2-40B4-BE49-F238E27FC236}">
                <a16:creationId xmlns:a16="http://schemas.microsoft.com/office/drawing/2014/main" id="{985BC3D3-5D44-ED42-A379-26B44BC53A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28" name="Group 27">
            <a:extLst>
              <a:ext uri="{FF2B5EF4-FFF2-40B4-BE49-F238E27FC236}">
                <a16:creationId xmlns:a16="http://schemas.microsoft.com/office/drawing/2014/main" id="{E9256097-EEE5-4449-B76E-EF500C6E844D}"/>
              </a:ext>
            </a:extLst>
          </p:cNvPr>
          <p:cNvGrpSpPr/>
          <p:nvPr/>
        </p:nvGrpSpPr>
        <p:grpSpPr>
          <a:xfrm flipH="1">
            <a:off x="5177408" y="1607697"/>
            <a:ext cx="442477" cy="89878"/>
            <a:chOff x="2578099" y="4413039"/>
            <a:chExt cx="812801" cy="165100"/>
          </a:xfrm>
          <a:solidFill>
            <a:schemeClr val="bg1">
              <a:lumMod val="95000"/>
            </a:schemeClr>
          </a:solidFill>
        </p:grpSpPr>
        <p:sp>
          <p:nvSpPr>
            <p:cNvPr id="30" name="Oval 29">
              <a:extLst>
                <a:ext uri="{FF2B5EF4-FFF2-40B4-BE49-F238E27FC236}">
                  <a16:creationId xmlns:a16="http://schemas.microsoft.com/office/drawing/2014/main" id="{01DF0DAD-D65D-45B3-B41A-C6A2A9DB8CB7}"/>
                </a:ext>
              </a:extLst>
            </p:cNvPr>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31" name="Oval 30">
              <a:extLst>
                <a:ext uri="{FF2B5EF4-FFF2-40B4-BE49-F238E27FC236}">
                  <a16:creationId xmlns:a16="http://schemas.microsoft.com/office/drawing/2014/main" id="{AE71B848-7CC4-4F45-8E20-8F9B30F43B15}"/>
                </a:ext>
              </a:extLst>
            </p:cNvPr>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32" name="Oval 31">
              <a:extLst>
                <a:ext uri="{FF2B5EF4-FFF2-40B4-BE49-F238E27FC236}">
                  <a16:creationId xmlns:a16="http://schemas.microsoft.com/office/drawing/2014/main" id="{8D661D44-1201-4E73-B591-343BA135E178}"/>
                </a:ext>
              </a:extLst>
            </p:cNvPr>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graphicFrame>
        <p:nvGraphicFramePr>
          <p:cNvPr id="4" name="Table 4">
            <a:extLst>
              <a:ext uri="{FF2B5EF4-FFF2-40B4-BE49-F238E27FC236}">
                <a16:creationId xmlns:a16="http://schemas.microsoft.com/office/drawing/2014/main" id="{43F9EC84-68E9-3B78-1E7C-C0A4BE4623C7}"/>
              </a:ext>
            </a:extLst>
          </p:cNvPr>
          <p:cNvGraphicFramePr>
            <a:graphicFrameLocks noGrp="1"/>
          </p:cNvGraphicFramePr>
          <p:nvPr>
            <p:extLst>
              <p:ext uri="{D42A27DB-BD31-4B8C-83A1-F6EECF244321}">
                <p14:modId xmlns:p14="http://schemas.microsoft.com/office/powerpoint/2010/main" val="1499076675"/>
              </p:ext>
            </p:extLst>
          </p:nvPr>
        </p:nvGraphicFramePr>
        <p:xfrm>
          <a:off x="3272118" y="1810869"/>
          <a:ext cx="8776443" cy="5095834"/>
        </p:xfrm>
        <a:graphic>
          <a:graphicData uri="http://schemas.openxmlformats.org/drawingml/2006/table">
            <a:tbl>
              <a:tblPr firstRow="1" bandRow="1">
                <a:tableStyleId>{2D5ABB26-0587-4C30-8999-92F81FD0307C}</a:tableStyleId>
              </a:tblPr>
              <a:tblGrid>
                <a:gridCol w="4333934">
                  <a:extLst>
                    <a:ext uri="{9D8B030D-6E8A-4147-A177-3AD203B41FA5}">
                      <a16:colId xmlns:a16="http://schemas.microsoft.com/office/drawing/2014/main" val="3343109828"/>
                    </a:ext>
                  </a:extLst>
                </a:gridCol>
                <a:gridCol w="4442509">
                  <a:extLst>
                    <a:ext uri="{9D8B030D-6E8A-4147-A177-3AD203B41FA5}">
                      <a16:colId xmlns:a16="http://schemas.microsoft.com/office/drawing/2014/main" val="1551937128"/>
                    </a:ext>
                  </a:extLst>
                </a:gridCol>
              </a:tblGrid>
              <a:tr h="423754">
                <a:tc gridSpan="2">
                  <a:txBody>
                    <a:bodyPr/>
                    <a:lstStyle/>
                    <a:p>
                      <a:pPr marL="109855" marR="0" lvl="0" indent="0" algn="ctr">
                        <a:lnSpc>
                          <a:spcPct val="100000"/>
                        </a:lnSpc>
                        <a:spcBef>
                          <a:spcPts val="0"/>
                        </a:spcBef>
                        <a:spcAft>
                          <a:spcPts val="0"/>
                        </a:spcAft>
                        <a:buClr>
                          <a:srgbClr val="FFFFFF"/>
                        </a:buClr>
                        <a:buNone/>
                      </a:pPr>
                      <a:endParaRPr lang="en-US" sz="1600" u="none" strike="noStrike" noProof="0" dirty="0">
                        <a:latin typeface="Montserrat"/>
                      </a:endParaRPr>
                    </a:p>
                  </a:txBody>
                  <a:tcPr/>
                </a:tc>
                <a:tc hMerge="1">
                  <a:txBody>
                    <a:bodyPr/>
                    <a:lstStyle/>
                    <a:p>
                      <a:endParaRPr lang="en-US"/>
                    </a:p>
                  </a:txBody>
                  <a:tcPr marL="0" marR="0" marT="0" marB="0" horzOverflow="overflow"/>
                </a:tc>
                <a:extLst>
                  <a:ext uri="{0D108BD9-81ED-4DB2-BD59-A6C34878D82A}">
                    <a16:rowId xmlns:a16="http://schemas.microsoft.com/office/drawing/2014/main" val="764632838"/>
                  </a:ext>
                </a:extLst>
              </a:tr>
              <a:tr h="860611">
                <a:tc>
                  <a:txBody>
                    <a:bodyPr/>
                    <a:lstStyle/>
                    <a:p>
                      <a:pPr marL="395605" marR="0" lvl="0" indent="-285750" algn="l">
                        <a:lnSpc>
                          <a:spcPct val="100000"/>
                        </a:lnSpc>
                        <a:spcBef>
                          <a:spcPts val="0"/>
                        </a:spcBef>
                        <a:spcAft>
                          <a:spcPts val="0"/>
                        </a:spcAft>
                        <a:buClr>
                          <a:srgbClr val="000000"/>
                        </a:buClr>
                        <a:buFont typeface="Wingdings"/>
                        <a:buChar char="Ø"/>
                      </a:pPr>
                      <a:r>
                        <a:rPr lang="en-US" sz="1600" u="none" strike="noStrike" noProof="0" dirty="0">
                          <a:latin typeface="Montserrat"/>
                        </a:rPr>
                        <a:t>Bargaining Unit: </a:t>
                      </a:r>
                      <a:endParaRPr lang="en-US" sz="1600" u="none" strike="noStrike" noProof="0">
                        <a:latin typeface="Montserrat"/>
                      </a:endParaRPr>
                    </a:p>
                    <a:p>
                      <a:pPr marL="567055" marR="0" lvl="1" indent="0" algn="l">
                        <a:lnSpc>
                          <a:spcPct val="100000"/>
                        </a:lnSpc>
                        <a:spcBef>
                          <a:spcPts val="0"/>
                        </a:spcBef>
                        <a:spcAft>
                          <a:spcPts val="0"/>
                        </a:spcAft>
                        <a:buClr>
                          <a:srgbClr val="000000"/>
                        </a:buClr>
                        <a:buNone/>
                      </a:pPr>
                      <a:r>
                        <a:rPr lang="en-US" sz="1600" u="none" strike="noStrike" noProof="0" dirty="0">
                          <a:latin typeface="Montserrat"/>
                        </a:rPr>
                        <a:t>Unit 1/Physicians</a:t>
                      </a:r>
                      <a:endParaRPr lang="en-US" sz="1600" u="none" strike="noStrike" noProof="0">
                        <a:latin typeface="Montserrat"/>
                      </a:endParaRPr>
                    </a:p>
                    <a:p>
                      <a:pPr marL="567055" marR="0" lvl="1" indent="0" algn="l">
                        <a:lnSpc>
                          <a:spcPct val="100000"/>
                        </a:lnSpc>
                        <a:spcBef>
                          <a:spcPts val="0"/>
                        </a:spcBef>
                        <a:spcAft>
                          <a:spcPts val="0"/>
                        </a:spcAft>
                        <a:buNone/>
                      </a:pPr>
                      <a:r>
                        <a:rPr lang="en-US" sz="1600" u="none" strike="noStrike" noProof="0" dirty="0">
                          <a:latin typeface="Montserrat"/>
                        </a:rPr>
                        <a:t>Unit 10</a:t>
                      </a:r>
                      <a:endParaRPr lang="en-US" sz="1600" u="none" strike="noStrike" noProof="0">
                        <a:latin typeface="Montserrat"/>
                      </a:endParaRPr>
                    </a:p>
                  </a:txBody>
                  <a:tcPr/>
                </a:tc>
                <a:tc>
                  <a:txBody>
                    <a:bodyPr/>
                    <a:lstStyle/>
                    <a:p>
                      <a:pPr marL="650875" marR="0" lvl="1" indent="-285750" algn="l">
                        <a:lnSpc>
                          <a:spcPct val="100000"/>
                        </a:lnSpc>
                        <a:spcBef>
                          <a:spcPts val="0"/>
                        </a:spcBef>
                        <a:spcAft>
                          <a:spcPts val="0"/>
                        </a:spcAft>
                        <a:buClr>
                          <a:srgbClr val="000000"/>
                        </a:buClr>
                        <a:buFont typeface="Wingdings"/>
                        <a:buChar char="Ø"/>
                      </a:pPr>
                      <a:r>
                        <a:rPr lang="en-US" sz="1600" b="0" u="none" strike="noStrike" noProof="0" dirty="0">
                          <a:solidFill>
                            <a:srgbClr val="C00000"/>
                          </a:solidFill>
                          <a:latin typeface="Montserrat"/>
                        </a:rPr>
                        <a:t>Dependent child age limit </a:t>
                      </a:r>
                      <a:r>
                        <a:rPr lang="en-US" sz="1600" b="0" u="none" strike="noStrike" noProof="0">
                          <a:solidFill>
                            <a:srgbClr val="C00000"/>
                          </a:solidFill>
                          <a:latin typeface="Montserrat"/>
                        </a:rPr>
                        <a:t>is </a:t>
                      </a:r>
                      <a:r>
                        <a:rPr lang="en-US" sz="1600" b="1" u="none" strike="noStrike" noProof="0">
                          <a:solidFill>
                            <a:srgbClr val="C00000"/>
                          </a:solidFill>
                          <a:latin typeface="Montserrat"/>
                        </a:rPr>
                        <a:t>23</a:t>
                      </a:r>
                      <a:endParaRPr lang="en-US" sz="1600" b="0" u="none" strike="noStrike" noProof="0" dirty="0">
                        <a:solidFill>
                          <a:srgbClr val="C00000"/>
                        </a:solidFill>
                        <a:latin typeface="Montserrat"/>
                      </a:endParaRPr>
                    </a:p>
                  </a:txBody>
                  <a:tcPr/>
                </a:tc>
                <a:extLst>
                  <a:ext uri="{0D108BD9-81ED-4DB2-BD59-A6C34878D82A}">
                    <a16:rowId xmlns:a16="http://schemas.microsoft.com/office/drawing/2014/main" val="4035115961"/>
                  </a:ext>
                </a:extLst>
              </a:tr>
              <a:tr h="1819835">
                <a:tc>
                  <a:txBody>
                    <a:bodyPr/>
                    <a:lstStyle/>
                    <a:p>
                      <a:pPr marL="395605" marR="0" lvl="0" indent="-285750" algn="l">
                        <a:lnSpc>
                          <a:spcPct val="100000"/>
                        </a:lnSpc>
                        <a:spcBef>
                          <a:spcPts val="0"/>
                        </a:spcBef>
                        <a:spcAft>
                          <a:spcPts val="0"/>
                        </a:spcAft>
                        <a:buClr>
                          <a:srgbClr val="000000"/>
                        </a:buClr>
                        <a:buFont typeface="Wingdings"/>
                        <a:buChar char="Ø"/>
                      </a:pPr>
                      <a:r>
                        <a:rPr lang="en-US" sz="1600" u="none" strike="noStrike" noProof="0" dirty="0">
                          <a:latin typeface="Montserrat"/>
                        </a:rPr>
                        <a:t>Bargaining Unit: </a:t>
                      </a:r>
                      <a:endParaRPr lang="en-US" sz="1600" u="none" strike="noStrike" noProof="0">
                        <a:latin typeface="Montserrat"/>
                      </a:endParaRPr>
                    </a:p>
                    <a:p>
                      <a:pPr marL="567055" marR="0" lvl="1" indent="0" algn="l">
                        <a:lnSpc>
                          <a:spcPct val="100000"/>
                        </a:lnSpc>
                        <a:spcBef>
                          <a:spcPts val="0"/>
                        </a:spcBef>
                        <a:spcAft>
                          <a:spcPts val="0"/>
                        </a:spcAft>
                        <a:buClr>
                          <a:srgbClr val="000000"/>
                        </a:buClr>
                        <a:buNone/>
                      </a:pPr>
                      <a:r>
                        <a:rPr lang="en-US" sz="1600" u="none" strike="noStrike" noProof="0" dirty="0">
                          <a:latin typeface="Montserrat"/>
                        </a:rPr>
                        <a:t>CSUEU (2,5,7 &amp;9)</a:t>
                      </a:r>
                      <a:endParaRPr lang="en-US" sz="1600" u="none" strike="noStrike" noProof="0">
                        <a:latin typeface="Montserrat"/>
                      </a:endParaRPr>
                    </a:p>
                    <a:p>
                      <a:pPr marL="567055" marR="0" lvl="1" indent="0" algn="l">
                        <a:lnSpc>
                          <a:spcPct val="100000"/>
                        </a:lnSpc>
                        <a:spcBef>
                          <a:spcPts val="0"/>
                        </a:spcBef>
                        <a:spcAft>
                          <a:spcPts val="0"/>
                        </a:spcAft>
                        <a:buClr>
                          <a:srgbClr val="000000"/>
                        </a:buClr>
                        <a:buNone/>
                      </a:pPr>
                      <a:r>
                        <a:rPr lang="en-US" sz="1600" u="none" strike="noStrike" noProof="0" dirty="0">
                          <a:latin typeface="Montserrat"/>
                        </a:rPr>
                        <a:t>Unit 3/Faculty</a:t>
                      </a:r>
                      <a:endParaRPr lang="en-US" sz="1600" u="none" strike="noStrike" noProof="0">
                        <a:latin typeface="Montserrat"/>
                      </a:endParaRPr>
                    </a:p>
                    <a:p>
                      <a:pPr marL="567055" marR="0" lvl="1" indent="0" algn="l">
                        <a:lnSpc>
                          <a:spcPct val="100000"/>
                        </a:lnSpc>
                        <a:spcBef>
                          <a:spcPts val="0"/>
                        </a:spcBef>
                        <a:spcAft>
                          <a:spcPts val="0"/>
                        </a:spcAft>
                        <a:buClr>
                          <a:srgbClr val="000000"/>
                        </a:buClr>
                        <a:buNone/>
                      </a:pPr>
                      <a:r>
                        <a:rPr lang="en-US" sz="1600" u="none" strike="noStrike" noProof="0" dirty="0">
                          <a:latin typeface="Montserrat"/>
                        </a:rPr>
                        <a:t>Unit 4/Academic Professionals</a:t>
                      </a:r>
                      <a:endParaRPr lang="en-US" sz="1600" u="none" strike="noStrike" noProof="0">
                        <a:latin typeface="Montserrat"/>
                      </a:endParaRPr>
                    </a:p>
                    <a:p>
                      <a:pPr marL="567055" marR="0" lvl="1" indent="0" algn="l">
                        <a:lnSpc>
                          <a:spcPct val="100000"/>
                        </a:lnSpc>
                        <a:spcBef>
                          <a:spcPts val="0"/>
                        </a:spcBef>
                        <a:spcAft>
                          <a:spcPts val="0"/>
                        </a:spcAft>
                        <a:buClr>
                          <a:srgbClr val="000000"/>
                        </a:buClr>
                        <a:buNone/>
                      </a:pPr>
                      <a:r>
                        <a:rPr lang="en-US" sz="1600" u="none" strike="noStrike" noProof="0" dirty="0">
                          <a:latin typeface="Montserrat"/>
                        </a:rPr>
                        <a:t>Unit 6/Skilled Trades</a:t>
                      </a:r>
                      <a:endParaRPr lang="en-US" sz="1600" u="none" strike="noStrike" noProof="0">
                        <a:latin typeface="Montserrat"/>
                      </a:endParaRPr>
                    </a:p>
                    <a:p>
                      <a:pPr marL="567055" marR="0" lvl="1" indent="0" algn="l">
                        <a:lnSpc>
                          <a:spcPct val="100000"/>
                        </a:lnSpc>
                        <a:spcBef>
                          <a:spcPts val="0"/>
                        </a:spcBef>
                        <a:spcAft>
                          <a:spcPts val="0"/>
                        </a:spcAft>
                        <a:buNone/>
                      </a:pPr>
                      <a:r>
                        <a:rPr lang="en-US" sz="1600" u="none" strike="noStrike" noProof="0" dirty="0">
                          <a:latin typeface="Montserrat"/>
                        </a:rPr>
                        <a:t>Unit 8/Public Safety</a:t>
                      </a:r>
                      <a:endParaRPr lang="en-US" sz="1600" u="none" strike="noStrike" noProof="0">
                        <a:latin typeface="Montserrat"/>
                      </a:endParaRPr>
                    </a:p>
                    <a:p>
                      <a:pPr marL="567055" marR="0" lvl="1" indent="0" algn="l">
                        <a:lnSpc>
                          <a:spcPct val="100000"/>
                        </a:lnSpc>
                        <a:spcBef>
                          <a:spcPts val="0"/>
                        </a:spcBef>
                        <a:spcAft>
                          <a:spcPts val="0"/>
                        </a:spcAft>
                        <a:buNone/>
                      </a:pPr>
                      <a:r>
                        <a:rPr lang="en-US" sz="1600" u="none" strike="noStrike" noProof="0" dirty="0">
                          <a:latin typeface="Montserrat"/>
                        </a:rPr>
                        <a:t>C99/Confidential; MPP; Executives</a:t>
                      </a:r>
                      <a:endParaRPr lang="en-US" sz="1600" u="none" strike="noStrike" noProof="0">
                        <a:latin typeface="Montserrat"/>
                      </a:endParaRPr>
                    </a:p>
                  </a:txBody>
                  <a:tcPr/>
                </a:tc>
                <a:tc>
                  <a:txBody>
                    <a:bodyPr/>
                    <a:lstStyle/>
                    <a:p>
                      <a:pPr marL="650875" marR="0" lvl="1" indent="-285750" algn="l">
                        <a:lnSpc>
                          <a:spcPct val="100000"/>
                        </a:lnSpc>
                        <a:spcBef>
                          <a:spcPts val="0"/>
                        </a:spcBef>
                        <a:spcAft>
                          <a:spcPts val="0"/>
                        </a:spcAft>
                        <a:buClr>
                          <a:srgbClr val="000000"/>
                        </a:buClr>
                        <a:buFont typeface="Wingdings"/>
                        <a:buChar char="Ø"/>
                      </a:pPr>
                      <a:r>
                        <a:rPr lang="en-US" sz="1600" b="0" u="none" strike="noStrike" noProof="0" dirty="0">
                          <a:solidFill>
                            <a:srgbClr val="C00000"/>
                          </a:solidFill>
                          <a:latin typeface="Montserrat"/>
                        </a:rPr>
                        <a:t>Dependent child age limit is </a:t>
                      </a:r>
                      <a:r>
                        <a:rPr lang="en-US" sz="1600" b="1" u="none" strike="noStrike" noProof="0" dirty="0">
                          <a:solidFill>
                            <a:srgbClr val="C00000"/>
                          </a:solidFill>
                          <a:latin typeface="Montserrat"/>
                        </a:rPr>
                        <a:t>25</a:t>
                      </a:r>
                      <a:r>
                        <a:rPr lang="en-US" sz="1600" b="0" u="none" strike="noStrike" noProof="0" dirty="0">
                          <a:solidFill>
                            <a:srgbClr val="C00000"/>
                          </a:solidFill>
                          <a:latin typeface="Montserrat"/>
                        </a:rPr>
                        <a:t> </a:t>
                      </a:r>
                    </a:p>
                    <a:p>
                      <a:pPr marL="285750" lvl="0" indent="-285750">
                        <a:buFont typeface="Wingdings"/>
                        <a:buChar char="Ø"/>
                      </a:pPr>
                      <a:endParaRPr lang="en-US" dirty="0">
                        <a:latin typeface="Montserrat"/>
                      </a:endParaRPr>
                    </a:p>
                  </a:txBody>
                  <a:tcPr/>
                </a:tc>
                <a:extLst>
                  <a:ext uri="{0D108BD9-81ED-4DB2-BD59-A6C34878D82A}">
                    <a16:rowId xmlns:a16="http://schemas.microsoft.com/office/drawing/2014/main" val="3996792856"/>
                  </a:ext>
                </a:extLst>
              </a:tr>
              <a:tr h="1006413">
                <a:tc>
                  <a:txBody>
                    <a:bodyPr/>
                    <a:lstStyle/>
                    <a:p>
                      <a:pPr marL="395605" marR="0" lvl="0" indent="-285750" algn="l">
                        <a:lnSpc>
                          <a:spcPct val="100000"/>
                        </a:lnSpc>
                        <a:spcBef>
                          <a:spcPts val="0"/>
                        </a:spcBef>
                        <a:spcAft>
                          <a:spcPts val="0"/>
                        </a:spcAft>
                        <a:buClr>
                          <a:srgbClr val="000000"/>
                        </a:buClr>
                        <a:buFont typeface="Wingdings"/>
                        <a:buChar char="Ø"/>
                      </a:pPr>
                      <a:r>
                        <a:rPr lang="en-US" sz="1600" u="none" strike="noStrike" noProof="0" dirty="0">
                          <a:latin typeface="Montserrat"/>
                        </a:rPr>
                        <a:t>DOMESTIC PARTNER </a:t>
                      </a:r>
                    </a:p>
                  </a:txBody>
                  <a:tcPr/>
                </a:tc>
                <a:tc>
                  <a:txBody>
                    <a:bodyPr/>
                    <a:lstStyle/>
                    <a:p>
                      <a:pPr marL="650875" marR="0" lvl="1" indent="-285750" algn="l">
                        <a:lnSpc>
                          <a:spcPct val="100000"/>
                        </a:lnSpc>
                        <a:spcBef>
                          <a:spcPts val="0"/>
                        </a:spcBef>
                        <a:spcAft>
                          <a:spcPts val="0"/>
                        </a:spcAft>
                        <a:buClr>
                          <a:srgbClr val="000000"/>
                        </a:buClr>
                        <a:buFont typeface="Wingdings"/>
                        <a:buChar char="Ø"/>
                      </a:pPr>
                      <a:r>
                        <a:rPr lang="en-US" sz="1550" b="0" i="0" u="none" strike="noStrike" noProof="0" dirty="0">
                          <a:solidFill>
                            <a:srgbClr val="424242"/>
                          </a:solidFill>
                          <a:latin typeface="Montserrat"/>
                        </a:rPr>
                        <a:t>Eligibility is the same for health benefits (registered with the State of California)</a:t>
                      </a:r>
                      <a:endParaRPr lang="en-US" sz="1550" b="1" u="none" strike="noStrike" noProof="0" dirty="0">
                        <a:solidFill>
                          <a:srgbClr val="C00000"/>
                        </a:solidFill>
                        <a:latin typeface="Montserrat"/>
                      </a:endParaRPr>
                    </a:p>
                  </a:txBody>
                  <a:tcPr/>
                </a:tc>
                <a:extLst>
                  <a:ext uri="{0D108BD9-81ED-4DB2-BD59-A6C34878D82A}">
                    <a16:rowId xmlns:a16="http://schemas.microsoft.com/office/drawing/2014/main" val="2387722149"/>
                  </a:ext>
                </a:extLst>
              </a:tr>
              <a:tr h="556178">
                <a:tc gridSpan="2">
                  <a:txBody>
                    <a:bodyPr/>
                    <a:lstStyle/>
                    <a:p>
                      <a:pPr marL="395605" marR="0" lvl="0" indent="-285750" algn="l">
                        <a:lnSpc>
                          <a:spcPct val="100000"/>
                        </a:lnSpc>
                        <a:spcBef>
                          <a:spcPts val="0"/>
                        </a:spcBef>
                        <a:spcAft>
                          <a:spcPts val="0"/>
                        </a:spcAft>
                        <a:buClr>
                          <a:srgbClr val="000000"/>
                        </a:buClr>
                        <a:buFont typeface="Wingdings"/>
                        <a:buChar char="Ø"/>
                      </a:pPr>
                      <a:r>
                        <a:rPr lang="en-US" sz="1550" b="0" i="0" u="none" strike="noStrike" noProof="0" dirty="0">
                          <a:latin typeface="Montserrat"/>
                        </a:rPr>
                        <a:t>If both parents are employees and eligible to transfer their fee waiver benefit to a dependent child, each employee may transfer the benefit</a:t>
                      </a:r>
                      <a:endParaRPr lang="en-US" sz="1550" b="0" i="0" u="none" strike="noStrike" noProof="0" dirty="0"/>
                    </a:p>
                  </a:txBody>
                  <a:tcPr/>
                </a:tc>
                <a:tc hMerge="1">
                  <a:txBody>
                    <a:bodyPr/>
                    <a:lstStyle/>
                    <a:p>
                      <a:endParaRPr lang="en-US"/>
                    </a:p>
                  </a:txBody>
                  <a:tcPr/>
                </a:tc>
                <a:extLst>
                  <a:ext uri="{0D108BD9-81ED-4DB2-BD59-A6C34878D82A}">
                    <a16:rowId xmlns:a16="http://schemas.microsoft.com/office/drawing/2014/main" val="3107710500"/>
                  </a:ext>
                </a:extLst>
              </a:tr>
              <a:tr h="421341">
                <a:tc>
                  <a:txBody>
                    <a:bodyPr/>
                    <a:lstStyle/>
                    <a:p>
                      <a:pPr marL="395605" marR="0" lvl="0" indent="-285750" algn="l">
                        <a:lnSpc>
                          <a:spcPct val="100000"/>
                        </a:lnSpc>
                        <a:spcBef>
                          <a:spcPts val="0"/>
                        </a:spcBef>
                        <a:spcAft>
                          <a:spcPts val="0"/>
                        </a:spcAft>
                        <a:buClr>
                          <a:srgbClr val="000000"/>
                        </a:buClr>
                        <a:buFont typeface="Wingdings"/>
                        <a:buChar char="Ø"/>
                      </a:pPr>
                      <a:r>
                        <a:rPr lang="en-US" sz="1550" b="0" i="0" u="none" strike="noStrike" noProof="0" dirty="0">
                          <a:latin typeface="Montserrat"/>
                        </a:rPr>
                        <a:t>May enroll at any CSU campus</a:t>
                      </a:r>
                      <a:endParaRPr lang="en-US" sz="1550" b="0" i="0" u="none" strike="noStrike" noProof="0"/>
                    </a:p>
                  </a:txBody>
                  <a:tcPr/>
                </a:tc>
                <a:tc>
                  <a:txBody>
                    <a:bodyPr/>
                    <a:lstStyle/>
                    <a:p>
                      <a:pPr marL="365125" lvl="1" indent="0" algn="l">
                        <a:lnSpc>
                          <a:spcPct val="100000"/>
                        </a:lnSpc>
                        <a:spcBef>
                          <a:spcPts val="0"/>
                        </a:spcBef>
                        <a:spcAft>
                          <a:spcPts val="0"/>
                        </a:spcAft>
                        <a:buNone/>
                      </a:pPr>
                      <a:endParaRPr lang="en-US" sz="1600" b="0" i="0" u="none" strike="noStrike" noProof="0" dirty="0">
                        <a:solidFill>
                          <a:srgbClr val="424242"/>
                        </a:solidFill>
                        <a:latin typeface="Montserrat"/>
                      </a:endParaRPr>
                    </a:p>
                  </a:txBody>
                  <a:tcPr/>
                </a:tc>
                <a:extLst>
                  <a:ext uri="{0D108BD9-81ED-4DB2-BD59-A6C34878D82A}">
                    <a16:rowId xmlns:a16="http://schemas.microsoft.com/office/drawing/2014/main" val="3719416361"/>
                  </a:ext>
                </a:extLst>
              </a:tr>
            </a:tbl>
          </a:graphicData>
        </a:graphic>
      </p:graphicFrame>
    </p:spTree>
    <p:extLst>
      <p:ext uri="{BB962C8B-B14F-4D97-AF65-F5344CB8AC3E}">
        <p14:creationId xmlns:p14="http://schemas.microsoft.com/office/powerpoint/2010/main" val="1441876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3918" y="0"/>
            <a:ext cx="1141424" cy="6858000"/>
          </a:xfrm>
          <a:prstGeom prst="rect">
            <a:avLst/>
          </a:prstGeom>
          <a:gradFill flip="none" rotWithShape="1">
            <a:gsLst>
              <a:gs pos="0">
                <a:schemeClr val="accent4"/>
              </a:gs>
              <a:gs pos="100000">
                <a:srgbClr val="0F4F8C"/>
              </a:gs>
              <a:gs pos="75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nvGrpSpPr>
          <p:cNvPr id="8" name="Group 7"/>
          <p:cNvGrpSpPr/>
          <p:nvPr/>
        </p:nvGrpSpPr>
        <p:grpSpPr>
          <a:xfrm>
            <a:off x="6819255" y="725564"/>
            <a:ext cx="5372745" cy="6789801"/>
            <a:chOff x="28332" y="-176339"/>
            <a:chExt cx="5372745" cy="6789801"/>
          </a:xfrm>
        </p:grpSpPr>
        <p:sp>
          <p:nvSpPr>
            <p:cNvPr id="17" name="TextBox 16"/>
            <p:cNvSpPr txBox="1"/>
            <p:nvPr/>
          </p:nvSpPr>
          <p:spPr>
            <a:xfrm flipH="1">
              <a:off x="28332" y="-176339"/>
              <a:ext cx="5372745" cy="1200329"/>
            </a:xfrm>
            <a:prstGeom prst="rect">
              <a:avLst/>
            </a:prstGeom>
            <a:noFill/>
          </p:spPr>
          <p:txBody>
            <a:bodyPr wrap="square" rtlCol="0">
              <a:spAutoFit/>
            </a:bodyPr>
            <a:lstStyle/>
            <a:p>
              <a:r>
                <a:rPr lang="en-US" sz="3600" b="1" spc="300" dirty="0">
                  <a:solidFill>
                    <a:srgbClr val="424242"/>
                  </a:solidFill>
                  <a:latin typeface="+mj-lt"/>
                </a:rPr>
                <a:t>EMPLOYEE FEE WAIVER COURSES</a:t>
              </a:r>
              <a:endParaRPr lang="en-US" sz="3600" b="1" spc="300" dirty="0">
                <a:solidFill>
                  <a:schemeClr val="accent2"/>
                </a:solidFill>
                <a:latin typeface="+mj-lt"/>
              </a:endParaRPr>
            </a:p>
          </p:txBody>
        </p:sp>
        <p:sp>
          <p:nvSpPr>
            <p:cNvPr id="19" name="TextBox 18"/>
            <p:cNvSpPr txBox="1"/>
            <p:nvPr/>
          </p:nvSpPr>
          <p:spPr>
            <a:xfrm flipH="1">
              <a:off x="354468" y="1953660"/>
              <a:ext cx="4199368" cy="4659802"/>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solidFill>
                    <a:schemeClr val="accent1"/>
                  </a:solidFill>
                  <a:latin typeface="+mj-lt"/>
                </a:rPr>
                <a:t>WORK RELATED</a:t>
              </a:r>
            </a:p>
            <a:p>
              <a:pPr marL="800100" lvl="1" indent="-342900">
                <a:buFont typeface="Courier New" panose="02070309020205020404" pitchFamily="49" charset="0"/>
                <a:buChar char="o"/>
              </a:pPr>
              <a:r>
                <a:rPr lang="en-US" sz="2000" dirty="0">
                  <a:solidFill>
                    <a:schemeClr val="tx2"/>
                  </a:solidFill>
                  <a:latin typeface="+mj-lt"/>
                </a:rPr>
                <a:t>To improve/enhance skills related to current role</a:t>
              </a:r>
            </a:p>
            <a:p>
              <a:pPr lvl="1"/>
              <a:endParaRPr lang="en-US" sz="2000" dirty="0">
                <a:solidFill>
                  <a:schemeClr val="tx2"/>
                </a:solidFill>
                <a:latin typeface="+mj-lt"/>
              </a:endParaRPr>
            </a:p>
            <a:p>
              <a:pPr marL="342900" indent="-342900">
                <a:buFont typeface="Wingdings" panose="05000000000000000000" pitchFamily="2" charset="2"/>
                <a:buChar char="Ø"/>
              </a:pPr>
              <a:r>
                <a:rPr lang="en-US" sz="2000" dirty="0">
                  <a:solidFill>
                    <a:schemeClr val="accent1"/>
                  </a:solidFill>
                  <a:latin typeface="+mj-lt"/>
                </a:rPr>
                <a:t>CAREER DEVELOPMENT PLAN</a:t>
              </a:r>
            </a:p>
            <a:p>
              <a:pPr marL="800100" lvl="1" indent="-342900">
                <a:buFont typeface="Courier New" panose="02070309020205020404" pitchFamily="49" charset="0"/>
                <a:buChar char="o"/>
              </a:pPr>
              <a:r>
                <a:rPr lang="en-US" sz="2000" dirty="0">
                  <a:solidFill>
                    <a:schemeClr val="tx2"/>
                  </a:solidFill>
                  <a:latin typeface="+mj-lt"/>
                </a:rPr>
                <a:t>Employees must complete all forms required for regular admission and matriculation at CSU</a:t>
              </a:r>
            </a:p>
            <a:p>
              <a:pPr marL="800100" lvl="1" indent="-342900">
                <a:lnSpc>
                  <a:spcPct val="150000"/>
                </a:lnSpc>
                <a:buFont typeface="Courier New" panose="02070309020205020404" pitchFamily="49" charset="0"/>
                <a:buChar char="o"/>
              </a:pPr>
              <a:endParaRPr lang="en-US" sz="2000" dirty="0">
                <a:solidFill>
                  <a:schemeClr val="tx2"/>
                </a:solidFill>
              </a:endParaRPr>
            </a:p>
            <a:p>
              <a:pPr marL="800100" lvl="1" indent="-342900">
                <a:lnSpc>
                  <a:spcPct val="150000"/>
                </a:lnSpc>
                <a:buFont typeface="Courier New" panose="02070309020205020404" pitchFamily="49" charset="0"/>
                <a:buChar char="o"/>
              </a:pPr>
              <a:endParaRPr lang="en-US" sz="2000" dirty="0">
                <a:solidFill>
                  <a:schemeClr val="tx2"/>
                </a:solidFill>
              </a:endParaRPr>
            </a:p>
          </p:txBody>
        </p:sp>
      </p:grpSp>
      <p:pic>
        <p:nvPicPr>
          <p:cNvPr id="25" name="Picture 24">
            <a:extLst>
              <a:ext uri="{FF2B5EF4-FFF2-40B4-BE49-F238E27FC236}">
                <a16:creationId xmlns:a16="http://schemas.microsoft.com/office/drawing/2014/main" id="{8AF04314-0A8C-2343-B2C4-DC5FE42B8C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28" name="Group 27">
            <a:extLst>
              <a:ext uri="{FF2B5EF4-FFF2-40B4-BE49-F238E27FC236}">
                <a16:creationId xmlns:a16="http://schemas.microsoft.com/office/drawing/2014/main" id="{4E5471CD-CEC0-484A-B87F-903E27C754B1}"/>
              </a:ext>
            </a:extLst>
          </p:cNvPr>
          <p:cNvGrpSpPr/>
          <p:nvPr/>
        </p:nvGrpSpPr>
        <p:grpSpPr>
          <a:xfrm flipH="1">
            <a:off x="7055513" y="2138792"/>
            <a:ext cx="442477" cy="89878"/>
            <a:chOff x="2578099" y="4413039"/>
            <a:chExt cx="812801" cy="165100"/>
          </a:xfrm>
          <a:solidFill>
            <a:schemeClr val="bg1">
              <a:lumMod val="95000"/>
            </a:schemeClr>
          </a:solidFill>
        </p:grpSpPr>
        <p:sp>
          <p:nvSpPr>
            <p:cNvPr id="29" name="Oval 28">
              <a:extLst>
                <a:ext uri="{FF2B5EF4-FFF2-40B4-BE49-F238E27FC236}">
                  <a16:creationId xmlns:a16="http://schemas.microsoft.com/office/drawing/2014/main" id="{961A0842-E82F-488B-885F-5287BAFBB402}"/>
                </a:ext>
              </a:extLst>
            </p:cNvPr>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30" name="Oval 29">
              <a:extLst>
                <a:ext uri="{FF2B5EF4-FFF2-40B4-BE49-F238E27FC236}">
                  <a16:creationId xmlns:a16="http://schemas.microsoft.com/office/drawing/2014/main" id="{D94CFAD6-10E8-4D42-A396-08C4FF871274}"/>
                </a:ext>
              </a:extLst>
            </p:cNvPr>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31" name="Oval 30">
              <a:extLst>
                <a:ext uri="{FF2B5EF4-FFF2-40B4-BE49-F238E27FC236}">
                  <a16:creationId xmlns:a16="http://schemas.microsoft.com/office/drawing/2014/main" id="{E41D9ACD-32D8-4C46-8FB4-E3501B88BBDB}"/>
                </a:ext>
              </a:extLst>
            </p:cNvPr>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pic>
        <p:nvPicPr>
          <p:cNvPr id="6" name="Picture Placeholder 5" descr="A picture containing outdoor, car, transport&#10;&#10;Description automatically generated">
            <a:extLst>
              <a:ext uri="{FF2B5EF4-FFF2-40B4-BE49-F238E27FC236}">
                <a16:creationId xmlns:a16="http://schemas.microsoft.com/office/drawing/2014/main" id="{9F0E9378-3B9A-4385-B262-3D07DDED459F}"/>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val="0"/>
              </a:ext>
            </a:extLst>
          </a:blip>
          <a:srcRect l="3756" r="49500"/>
          <a:stretch/>
        </p:blipFill>
        <p:spPr>
          <a:xfrm>
            <a:off x="1445342" y="0"/>
            <a:ext cx="4807974" cy="6858000"/>
          </a:xfrm>
        </p:spPr>
      </p:pic>
    </p:spTree>
    <p:extLst>
      <p:ext uri="{BB962C8B-B14F-4D97-AF65-F5344CB8AC3E}">
        <p14:creationId xmlns:p14="http://schemas.microsoft.com/office/powerpoint/2010/main" val="2609625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flipH="1">
            <a:off x="976623" y="826199"/>
            <a:ext cx="5593141" cy="1200329"/>
          </a:xfrm>
          <a:prstGeom prst="rect">
            <a:avLst/>
          </a:prstGeom>
          <a:noFill/>
        </p:spPr>
        <p:txBody>
          <a:bodyPr wrap="square" rtlCol="0">
            <a:spAutoFit/>
          </a:bodyPr>
          <a:lstStyle/>
          <a:p>
            <a:r>
              <a:rPr lang="en-US" sz="3600" b="1" spc="300" dirty="0">
                <a:solidFill>
                  <a:srgbClr val="424242"/>
                </a:solidFill>
                <a:latin typeface="+mj-lt"/>
              </a:rPr>
              <a:t>EMPLOYEE FEE WAIVER COURSES</a:t>
            </a:r>
            <a:endParaRPr lang="en-US" sz="3600" b="1" spc="300" dirty="0">
              <a:solidFill>
                <a:schemeClr val="accent2"/>
              </a:solidFill>
              <a:latin typeface="+mj-lt"/>
            </a:endParaRPr>
          </a:p>
        </p:txBody>
      </p:sp>
      <p:sp>
        <p:nvSpPr>
          <p:cNvPr id="5" name="TextBox 4"/>
          <p:cNvSpPr txBox="1"/>
          <p:nvPr/>
        </p:nvSpPr>
        <p:spPr>
          <a:xfrm flipH="1">
            <a:off x="868959" y="2852727"/>
            <a:ext cx="5593142" cy="3551806"/>
          </a:xfrm>
          <a:prstGeom prst="rect">
            <a:avLst/>
          </a:prstGeom>
          <a:noFill/>
        </p:spPr>
        <p:txBody>
          <a:bodyPr wrap="square" rtlCol="0">
            <a:spAutoFit/>
          </a:bodyPr>
          <a:lstStyle/>
          <a:p>
            <a:r>
              <a:rPr lang="en-US" altLang="en-US" sz="2200" dirty="0">
                <a:latin typeface="+mj-lt"/>
              </a:rPr>
              <a:t>A maximum of two (2) courses or six units per semester/term</a:t>
            </a:r>
          </a:p>
          <a:p>
            <a:endParaRPr lang="en-US" altLang="en-US" sz="2200" dirty="0">
              <a:latin typeface="+mj-lt"/>
            </a:endParaRPr>
          </a:p>
          <a:p>
            <a:r>
              <a:rPr lang="en-US" altLang="en-US" sz="2200" dirty="0">
                <a:latin typeface="+mj-lt"/>
              </a:rPr>
              <a:t>Only state-funded courses may be taken under the fee waiver program</a:t>
            </a:r>
          </a:p>
          <a:p>
            <a:endParaRPr lang="en-US" altLang="en-US" sz="2200" dirty="0">
              <a:latin typeface="+mj-lt"/>
            </a:endParaRPr>
          </a:p>
          <a:p>
            <a:r>
              <a:rPr lang="en-US" altLang="en-US" sz="2200" dirty="0">
                <a:latin typeface="+mj-lt"/>
              </a:rPr>
              <a:t>Self-support programs are not eligible for fee waiver (</a:t>
            </a:r>
            <a:r>
              <a:rPr lang="en-US" altLang="en-US" sz="2200" dirty="0">
                <a:solidFill>
                  <a:srgbClr val="C00000"/>
                </a:solidFill>
                <a:latin typeface="+mj-lt"/>
              </a:rPr>
              <a:t>Extended Learning courses are self-supporting</a:t>
            </a:r>
            <a:r>
              <a:rPr lang="en-US" altLang="en-US" sz="2200" dirty="0">
                <a:latin typeface="+mj-lt"/>
              </a:rPr>
              <a:t>)</a:t>
            </a:r>
          </a:p>
          <a:p>
            <a:pPr>
              <a:lnSpc>
                <a:spcPct val="150000"/>
              </a:lnSpc>
            </a:pPr>
            <a:endParaRPr lang="en-US" sz="2000" dirty="0">
              <a:solidFill>
                <a:schemeClr val="tx2"/>
              </a:solidFill>
            </a:endParaRPr>
          </a:p>
        </p:txBody>
      </p:sp>
      <p:pic>
        <p:nvPicPr>
          <p:cNvPr id="13" name="Picture 12">
            <a:extLst>
              <a:ext uri="{FF2B5EF4-FFF2-40B4-BE49-F238E27FC236}">
                <a16:creationId xmlns:a16="http://schemas.microsoft.com/office/drawing/2014/main" id="{8F060A21-2A87-5245-9477-C5293B7132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15" name="Group 14">
            <a:extLst>
              <a:ext uri="{FF2B5EF4-FFF2-40B4-BE49-F238E27FC236}">
                <a16:creationId xmlns:a16="http://schemas.microsoft.com/office/drawing/2014/main" id="{2F0B4ADB-F6EA-40ED-BCAF-DE5261F94801}"/>
              </a:ext>
            </a:extLst>
          </p:cNvPr>
          <p:cNvGrpSpPr/>
          <p:nvPr/>
        </p:nvGrpSpPr>
        <p:grpSpPr>
          <a:xfrm flipH="1">
            <a:off x="1197153" y="2164727"/>
            <a:ext cx="442477" cy="89878"/>
            <a:chOff x="2578099" y="4413039"/>
            <a:chExt cx="812801" cy="165100"/>
          </a:xfrm>
          <a:solidFill>
            <a:schemeClr val="bg1">
              <a:lumMod val="95000"/>
            </a:schemeClr>
          </a:solidFill>
        </p:grpSpPr>
        <p:sp>
          <p:nvSpPr>
            <p:cNvPr id="16" name="Oval 15">
              <a:extLst>
                <a:ext uri="{FF2B5EF4-FFF2-40B4-BE49-F238E27FC236}">
                  <a16:creationId xmlns:a16="http://schemas.microsoft.com/office/drawing/2014/main" id="{E7859FDD-0756-4342-8CF0-50F66861FA79}"/>
                </a:ext>
              </a:extLst>
            </p:cNvPr>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7" name="Oval 16">
              <a:extLst>
                <a:ext uri="{FF2B5EF4-FFF2-40B4-BE49-F238E27FC236}">
                  <a16:creationId xmlns:a16="http://schemas.microsoft.com/office/drawing/2014/main" id="{5B4DD0D9-9778-4427-AED6-B34F2ED0CEE8}"/>
                </a:ext>
              </a:extLst>
            </p:cNvPr>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8" name="Oval 17">
              <a:extLst>
                <a:ext uri="{FF2B5EF4-FFF2-40B4-BE49-F238E27FC236}">
                  <a16:creationId xmlns:a16="http://schemas.microsoft.com/office/drawing/2014/main" id="{59BED5CD-0AD1-4687-B9BB-F388AFE4DED2}"/>
                </a:ext>
              </a:extLst>
            </p:cNvPr>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pic>
        <p:nvPicPr>
          <p:cNvPr id="34" name="Picture Placeholder 33" descr="A picture containing flower, tree, plant, colorful&#10;&#10;Description automatically generated">
            <a:extLst>
              <a:ext uri="{FF2B5EF4-FFF2-40B4-BE49-F238E27FC236}">
                <a16:creationId xmlns:a16="http://schemas.microsoft.com/office/drawing/2014/main" id="{4A38F7AF-D01A-4CFB-9A47-34C7B9F3BF14}"/>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8896" r="18896"/>
          <a:stretch>
            <a:fillRect/>
          </a:stretch>
        </p:blipFill>
        <p:spPr/>
      </p:pic>
    </p:spTree>
    <p:extLst>
      <p:ext uri="{BB962C8B-B14F-4D97-AF65-F5344CB8AC3E}">
        <p14:creationId xmlns:p14="http://schemas.microsoft.com/office/powerpoint/2010/main" val="2189481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23139" y="4526666"/>
            <a:ext cx="1224116" cy="2331334"/>
          </a:xfrm>
          <a:prstGeom prst="rect">
            <a:avLst/>
          </a:prstGeom>
          <a:gradFill flip="none" rotWithShape="1">
            <a:gsLst>
              <a:gs pos="0">
                <a:schemeClr val="accent4"/>
              </a:gs>
              <a:gs pos="100000">
                <a:srgbClr val="0F4F8C"/>
              </a:gs>
              <a:gs pos="74000">
                <a:schemeClr val="accent2"/>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Box 4"/>
          <p:cNvSpPr txBox="1"/>
          <p:nvPr/>
        </p:nvSpPr>
        <p:spPr>
          <a:xfrm flipH="1">
            <a:off x="5794887" y="742500"/>
            <a:ext cx="5595625" cy="1200329"/>
          </a:xfrm>
          <a:prstGeom prst="rect">
            <a:avLst/>
          </a:prstGeom>
          <a:noFill/>
        </p:spPr>
        <p:txBody>
          <a:bodyPr wrap="square" rtlCol="0">
            <a:spAutoFit/>
          </a:bodyPr>
          <a:lstStyle/>
          <a:p>
            <a:r>
              <a:rPr lang="en-US" sz="3600" b="1" spc="300" dirty="0">
                <a:solidFill>
                  <a:srgbClr val="424242"/>
                </a:solidFill>
                <a:latin typeface="+mj-lt"/>
              </a:rPr>
              <a:t>EMPLOYEE FEE WAIVER COURSES</a:t>
            </a:r>
          </a:p>
        </p:txBody>
      </p:sp>
      <p:sp>
        <p:nvSpPr>
          <p:cNvPr id="13" name="TextBox 12"/>
          <p:cNvSpPr txBox="1"/>
          <p:nvPr/>
        </p:nvSpPr>
        <p:spPr>
          <a:xfrm>
            <a:off x="5794887" y="2479519"/>
            <a:ext cx="6097231" cy="397031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mj-lt"/>
              </a:rPr>
              <a:t>Normal academic standards must be maintained in order to continue in the fee waiver program</a:t>
            </a:r>
          </a:p>
          <a:p>
            <a:endParaRPr lang="en-US" dirty="0">
              <a:solidFill>
                <a:schemeClr val="tx2"/>
              </a:solidFill>
              <a:latin typeface="+mj-lt"/>
            </a:endParaRPr>
          </a:p>
          <a:p>
            <a:pPr marL="285750" indent="-285750">
              <a:buFont typeface="Arial" panose="020B0604020202020204" pitchFamily="34" charset="0"/>
              <a:buChar char="•"/>
            </a:pPr>
            <a:r>
              <a:rPr lang="en-US" dirty="0">
                <a:solidFill>
                  <a:schemeClr val="tx2"/>
                </a:solidFill>
                <a:latin typeface="+mj-lt"/>
              </a:rPr>
              <a:t>May be used at any CSU campus</a:t>
            </a:r>
          </a:p>
          <a:p>
            <a:endParaRPr lang="en-US" dirty="0">
              <a:solidFill>
                <a:schemeClr val="tx2"/>
              </a:solidFill>
              <a:latin typeface="+mj-lt"/>
            </a:endParaRPr>
          </a:p>
          <a:p>
            <a:pPr marL="285750" indent="-285750">
              <a:buFont typeface="Arial" panose="020B0604020202020204" pitchFamily="34" charset="0"/>
              <a:buChar char="•"/>
            </a:pPr>
            <a:r>
              <a:rPr lang="en-US" dirty="0">
                <a:solidFill>
                  <a:schemeClr val="tx2"/>
                </a:solidFill>
                <a:latin typeface="+mj-lt"/>
              </a:rPr>
              <a:t>Release time may be taken for one (1) on-campus fee waiver course, if class is during normal work hours – please refer to your appropriate bargaining unit contract</a:t>
            </a:r>
          </a:p>
          <a:p>
            <a:endParaRPr lang="en-US" dirty="0">
              <a:solidFill>
                <a:schemeClr val="tx2"/>
              </a:solidFill>
              <a:latin typeface="+mj-lt"/>
            </a:endParaRPr>
          </a:p>
          <a:p>
            <a:pPr marL="285750" indent="-285750">
              <a:buFont typeface="Arial" panose="020B0604020202020204" pitchFamily="34" charset="0"/>
              <a:buChar char="•"/>
            </a:pPr>
            <a:r>
              <a:rPr lang="en-US" dirty="0">
                <a:solidFill>
                  <a:schemeClr val="tx2"/>
                </a:solidFill>
                <a:latin typeface="+mj-lt"/>
              </a:rPr>
              <a:t>Courses taken in addition to fee waiver courses, the employee must pay the difference in fees at a regular rate</a:t>
            </a:r>
          </a:p>
        </p:txBody>
      </p:sp>
      <p:pic>
        <p:nvPicPr>
          <p:cNvPr id="17" name="Picture 16">
            <a:extLst>
              <a:ext uri="{FF2B5EF4-FFF2-40B4-BE49-F238E27FC236}">
                <a16:creationId xmlns:a16="http://schemas.microsoft.com/office/drawing/2014/main" id="{73ADEDE4-C755-2A42-AE4C-726CC4F96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16" name="Group 15">
            <a:extLst>
              <a:ext uri="{FF2B5EF4-FFF2-40B4-BE49-F238E27FC236}">
                <a16:creationId xmlns:a16="http://schemas.microsoft.com/office/drawing/2014/main" id="{44A8BD84-A948-4FBB-B6FF-108FC5E0054B}"/>
              </a:ext>
            </a:extLst>
          </p:cNvPr>
          <p:cNvGrpSpPr/>
          <p:nvPr/>
        </p:nvGrpSpPr>
        <p:grpSpPr>
          <a:xfrm flipH="1">
            <a:off x="5874761" y="2076357"/>
            <a:ext cx="442477" cy="89878"/>
            <a:chOff x="2578099" y="4413039"/>
            <a:chExt cx="812801" cy="165100"/>
          </a:xfrm>
          <a:solidFill>
            <a:schemeClr val="bg1">
              <a:lumMod val="95000"/>
            </a:schemeClr>
          </a:solidFill>
        </p:grpSpPr>
        <p:sp>
          <p:nvSpPr>
            <p:cNvPr id="19" name="Oval 18">
              <a:extLst>
                <a:ext uri="{FF2B5EF4-FFF2-40B4-BE49-F238E27FC236}">
                  <a16:creationId xmlns:a16="http://schemas.microsoft.com/office/drawing/2014/main" id="{65346621-9FFA-438E-BC38-5FFD437C753E}"/>
                </a:ext>
              </a:extLst>
            </p:cNvPr>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20" name="Oval 19">
              <a:extLst>
                <a:ext uri="{FF2B5EF4-FFF2-40B4-BE49-F238E27FC236}">
                  <a16:creationId xmlns:a16="http://schemas.microsoft.com/office/drawing/2014/main" id="{8B0DC560-F06D-4A6D-B162-4273D1A230EC}"/>
                </a:ext>
              </a:extLst>
            </p:cNvPr>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21" name="Oval 20">
              <a:extLst>
                <a:ext uri="{FF2B5EF4-FFF2-40B4-BE49-F238E27FC236}">
                  <a16:creationId xmlns:a16="http://schemas.microsoft.com/office/drawing/2014/main" id="{EA3868D0-1B49-42B1-8191-3F53FBDCAF14}"/>
                </a:ext>
              </a:extLst>
            </p:cNvPr>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pic>
        <p:nvPicPr>
          <p:cNvPr id="23" name="Picture 22" descr="A map of the state of california&#10;&#10;AI-generated content may be incorrect.">
            <a:extLst>
              <a:ext uri="{FF2B5EF4-FFF2-40B4-BE49-F238E27FC236}">
                <a16:creationId xmlns:a16="http://schemas.microsoft.com/office/drawing/2014/main" id="{DD7BFC0C-BF8B-E5E3-1E5B-0426A08221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691" y="1587908"/>
            <a:ext cx="4421814" cy="3690147"/>
          </a:xfrm>
          <a:prstGeom prst="rect">
            <a:avLst/>
          </a:prstGeom>
        </p:spPr>
      </p:pic>
    </p:spTree>
    <p:extLst>
      <p:ext uri="{BB962C8B-B14F-4D97-AF65-F5344CB8AC3E}">
        <p14:creationId xmlns:p14="http://schemas.microsoft.com/office/powerpoint/2010/main" val="673491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flipH="1">
            <a:off x="6018526" y="989902"/>
            <a:ext cx="442477" cy="89878"/>
            <a:chOff x="2578099" y="4413039"/>
            <a:chExt cx="812801" cy="165100"/>
          </a:xfrm>
          <a:solidFill>
            <a:schemeClr val="bg1">
              <a:lumMod val="95000"/>
            </a:schemeClr>
          </a:solidFill>
        </p:grpSpPr>
        <p:sp>
          <p:nvSpPr>
            <p:cNvPr id="14" name="Oval 13"/>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5" name="Oval 14"/>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6" name="Oval 15"/>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pic>
        <p:nvPicPr>
          <p:cNvPr id="18" name="Picture 17">
            <a:extLst>
              <a:ext uri="{FF2B5EF4-FFF2-40B4-BE49-F238E27FC236}">
                <a16:creationId xmlns:a16="http://schemas.microsoft.com/office/drawing/2014/main" id="{B924BA22-C4C3-E544-8341-79E0ECEC8E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sp>
        <p:nvSpPr>
          <p:cNvPr id="19" name="TextBox 18">
            <a:extLst>
              <a:ext uri="{FF2B5EF4-FFF2-40B4-BE49-F238E27FC236}">
                <a16:creationId xmlns:a16="http://schemas.microsoft.com/office/drawing/2014/main" id="{EC191F0A-76BD-4030-85B2-04B6E1414D81}"/>
              </a:ext>
            </a:extLst>
          </p:cNvPr>
          <p:cNvSpPr txBox="1"/>
          <p:nvPr/>
        </p:nvSpPr>
        <p:spPr>
          <a:xfrm flipH="1">
            <a:off x="1695425" y="294877"/>
            <a:ext cx="9178556" cy="646331"/>
          </a:xfrm>
          <a:prstGeom prst="rect">
            <a:avLst/>
          </a:prstGeom>
          <a:noFill/>
        </p:spPr>
        <p:txBody>
          <a:bodyPr wrap="square" rtlCol="0">
            <a:spAutoFit/>
          </a:bodyPr>
          <a:lstStyle/>
          <a:p>
            <a:pPr algn="ctr"/>
            <a:r>
              <a:rPr lang="en-US" sz="3600" b="1" spc="300" dirty="0">
                <a:solidFill>
                  <a:srgbClr val="424242"/>
                </a:solidFill>
                <a:latin typeface="+mj-lt"/>
              </a:rPr>
              <a:t>FEE WAIVER TABLE</a:t>
            </a:r>
            <a:endParaRPr lang="en-US" sz="3600" b="1" spc="300" dirty="0">
              <a:solidFill>
                <a:schemeClr val="accent2"/>
              </a:solidFill>
              <a:latin typeface="+mj-lt"/>
            </a:endParaRPr>
          </a:p>
        </p:txBody>
      </p:sp>
      <p:pic>
        <p:nvPicPr>
          <p:cNvPr id="3" name="Picture 2">
            <a:extLst>
              <a:ext uri="{FF2B5EF4-FFF2-40B4-BE49-F238E27FC236}">
                <a16:creationId xmlns:a16="http://schemas.microsoft.com/office/drawing/2014/main" id="{339686E4-4E96-AC59-76FA-C2DBA7443E51}"/>
              </a:ext>
            </a:extLst>
          </p:cNvPr>
          <p:cNvPicPr>
            <a:picLocks noChangeAspect="1"/>
          </p:cNvPicPr>
          <p:nvPr/>
        </p:nvPicPr>
        <p:blipFill>
          <a:blip r:embed="rId4"/>
          <a:stretch>
            <a:fillRect/>
          </a:stretch>
        </p:blipFill>
        <p:spPr>
          <a:xfrm>
            <a:off x="2099959" y="1129959"/>
            <a:ext cx="8189732" cy="5582537"/>
          </a:xfrm>
          <a:prstGeom prst="rect">
            <a:avLst/>
          </a:prstGeom>
        </p:spPr>
      </p:pic>
    </p:spTree>
    <p:extLst>
      <p:ext uri="{BB962C8B-B14F-4D97-AF65-F5344CB8AC3E}">
        <p14:creationId xmlns:p14="http://schemas.microsoft.com/office/powerpoint/2010/main" val="3639717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3683864" y="3300298"/>
            <a:ext cx="342417" cy="297510"/>
            <a:chOff x="2303444" y="6030256"/>
            <a:chExt cx="484188" cy="420688"/>
          </a:xfrm>
          <a:solidFill>
            <a:schemeClr val="bg1"/>
          </a:solidFill>
        </p:grpSpPr>
        <p:sp>
          <p:nvSpPr>
            <p:cNvPr id="16" name="Freeform 354"/>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355"/>
            <p:cNvSpPr>
              <a:spLocks/>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Oval 356"/>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6" name="TextBox 25"/>
          <p:cNvSpPr txBox="1"/>
          <p:nvPr/>
        </p:nvSpPr>
        <p:spPr>
          <a:xfrm flipH="1">
            <a:off x="4920863" y="566475"/>
            <a:ext cx="5990839" cy="1200329"/>
          </a:xfrm>
          <a:prstGeom prst="rect">
            <a:avLst/>
          </a:prstGeom>
          <a:noFill/>
        </p:spPr>
        <p:txBody>
          <a:bodyPr wrap="square" rtlCol="0">
            <a:spAutoFit/>
          </a:bodyPr>
          <a:lstStyle/>
          <a:p>
            <a:r>
              <a:rPr lang="en-US" sz="3600" b="1" spc="300" dirty="0">
                <a:solidFill>
                  <a:srgbClr val="424242"/>
                </a:solidFill>
                <a:latin typeface="+mj-lt"/>
              </a:rPr>
              <a:t>TAX FREE OR TAXABLE BENEFITS</a:t>
            </a:r>
            <a:endParaRPr lang="en-US" sz="3600" b="1" spc="300" dirty="0">
              <a:solidFill>
                <a:schemeClr val="accent2"/>
              </a:solidFill>
              <a:latin typeface="+mj-lt"/>
            </a:endParaRPr>
          </a:p>
        </p:txBody>
      </p:sp>
      <p:pic>
        <p:nvPicPr>
          <p:cNvPr id="29" name="Picture 28">
            <a:extLst>
              <a:ext uri="{FF2B5EF4-FFF2-40B4-BE49-F238E27FC236}">
                <a16:creationId xmlns:a16="http://schemas.microsoft.com/office/drawing/2014/main" id="{985BC3D3-5D44-ED42-A379-26B44BC53A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sp>
        <p:nvSpPr>
          <p:cNvPr id="2" name="Rectangle 1">
            <a:extLst>
              <a:ext uri="{FF2B5EF4-FFF2-40B4-BE49-F238E27FC236}">
                <a16:creationId xmlns:a16="http://schemas.microsoft.com/office/drawing/2014/main" id="{83B77416-45AB-49A4-B585-7A0615DB5B3B}"/>
              </a:ext>
            </a:extLst>
          </p:cNvPr>
          <p:cNvSpPr/>
          <p:nvPr/>
        </p:nvSpPr>
        <p:spPr>
          <a:xfrm>
            <a:off x="3329941" y="1910492"/>
            <a:ext cx="8712242" cy="4793620"/>
          </a:xfrm>
          <a:prstGeom prst="rect">
            <a:avLst/>
          </a:prstGeom>
        </p:spPr>
        <p:txBody>
          <a:bodyPr wrap="square">
            <a:spAutoFit/>
          </a:bodyPr>
          <a:lstStyle/>
          <a:p>
            <a:pPr marL="285750" indent="-285750">
              <a:spcAft>
                <a:spcPts val="600"/>
              </a:spcAft>
              <a:buFont typeface="Arial" panose="020B0604020202020204" pitchFamily="34" charset="0"/>
              <a:buChar char="•"/>
            </a:pPr>
            <a:r>
              <a:rPr lang="en-US" sz="1400" dirty="0">
                <a:latin typeface="+mj-lt"/>
              </a:rPr>
              <a:t>Fees waived may be considered imputed taxable income based on eligible participant and course level. </a:t>
            </a:r>
          </a:p>
          <a:p>
            <a:pPr marL="285750" indent="-285750">
              <a:spcAft>
                <a:spcPts val="600"/>
              </a:spcAft>
              <a:buFont typeface="Arial" panose="020B0604020202020204" pitchFamily="34" charset="0"/>
              <a:buChar char="•"/>
            </a:pPr>
            <a:endParaRPr lang="en-US" sz="1400" dirty="0">
              <a:latin typeface="+mj-lt"/>
            </a:endParaRPr>
          </a:p>
          <a:p>
            <a:pPr marL="109537">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marL="109537">
              <a:spcAft>
                <a:spcPts val="600"/>
              </a:spcAft>
            </a:pPr>
            <a:endParaRPr lang="en-US" sz="1400" dirty="0">
              <a:latin typeface="+mj-lt"/>
            </a:endParaRPr>
          </a:p>
          <a:p>
            <a:pPr marL="285750" indent="-285750">
              <a:spcAft>
                <a:spcPts val="600"/>
              </a:spcAft>
              <a:buFont typeface="Arial" panose="020B0604020202020204" pitchFamily="34" charset="0"/>
              <a:buChar char="•"/>
            </a:pPr>
            <a:r>
              <a:rPr lang="en-US" sz="1400" dirty="0">
                <a:latin typeface="+mj-lt"/>
              </a:rPr>
              <a:t>Taxes withheld from the employee’s paycheck in the month the imputed income is reported.</a:t>
            </a:r>
          </a:p>
          <a:p>
            <a:pPr marL="285750" indent="-285750">
              <a:spcAft>
                <a:spcPts val="600"/>
              </a:spcAft>
              <a:buFont typeface="Arial" panose="020B0604020202020204" pitchFamily="34" charset="0"/>
              <a:buChar char="•"/>
            </a:pPr>
            <a:r>
              <a:rPr lang="en-US" sz="1400" dirty="0">
                <a:latin typeface="+mj-lt"/>
              </a:rPr>
              <a:t>Imputed taxable income will be included on the employee’s W-2 form. </a:t>
            </a:r>
            <a:r>
              <a:rPr lang="en-US" altLang="en-US" sz="1400" dirty="0">
                <a:latin typeface="+mj-lt"/>
              </a:rPr>
              <a:t>		</a:t>
            </a:r>
          </a:p>
          <a:p>
            <a:pPr marL="285750" indent="-285750">
              <a:spcAft>
                <a:spcPts val="600"/>
              </a:spcAft>
              <a:buFont typeface="Arial" panose="020B0604020202020204" pitchFamily="34" charset="0"/>
              <a:buChar char="•"/>
            </a:pPr>
            <a:r>
              <a:rPr lang="en-US" altLang="en-US" sz="1400" dirty="0">
                <a:latin typeface="+mj-lt"/>
              </a:rPr>
              <a:t>Imputed taxable income is subject to the following:</a:t>
            </a:r>
          </a:p>
          <a:p>
            <a:pPr>
              <a:spcBef>
                <a:spcPts val="300"/>
              </a:spcBef>
            </a:pPr>
            <a:r>
              <a:rPr lang="en-US" altLang="en-US" sz="1400" dirty="0">
                <a:latin typeface="+mj-lt"/>
              </a:rPr>
              <a:t>	</a:t>
            </a:r>
            <a:r>
              <a:rPr lang="en-US" altLang="en-US" sz="1400" b="1" dirty="0">
                <a:latin typeface="+mj-lt"/>
              </a:rPr>
              <a:t>Federal = 22%		Social Security = 6.2%</a:t>
            </a:r>
          </a:p>
          <a:p>
            <a:r>
              <a:rPr lang="en-US" altLang="en-US" sz="1400" b="1" dirty="0">
                <a:latin typeface="+mj-lt"/>
              </a:rPr>
              <a:t>	State = 6.6%		Medicare = 1.45%</a:t>
            </a:r>
            <a:r>
              <a:rPr lang="en-US" altLang="en-US" sz="1400" dirty="0">
                <a:latin typeface="+mj-lt"/>
              </a:rPr>
              <a:t>	</a:t>
            </a:r>
            <a:endParaRPr lang="en-US" altLang="en-US" sz="1700" dirty="0">
              <a:latin typeface="+mj-lt"/>
            </a:endParaRPr>
          </a:p>
        </p:txBody>
      </p:sp>
      <p:pic>
        <p:nvPicPr>
          <p:cNvPr id="49" name="Picture Placeholder 48" descr="A picture containing text, sky, outdoor, ground&#10;&#10;Description automatically generated">
            <a:extLst>
              <a:ext uri="{FF2B5EF4-FFF2-40B4-BE49-F238E27FC236}">
                <a16:creationId xmlns:a16="http://schemas.microsoft.com/office/drawing/2014/main" id="{EF7D9BEE-217E-4D3E-965E-DA877330AF12}"/>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rcRect l="8976" t="92" r="591" b="-92"/>
          <a:stretch/>
        </p:blipFill>
        <p:spPr>
          <a:xfrm>
            <a:off x="1" y="0"/>
            <a:ext cx="4652157" cy="6858000"/>
          </a:xfrm>
        </p:spPr>
      </p:pic>
      <p:pic>
        <p:nvPicPr>
          <p:cNvPr id="50" name="Picture 49">
            <a:extLst>
              <a:ext uri="{FF2B5EF4-FFF2-40B4-BE49-F238E27FC236}">
                <a16:creationId xmlns:a16="http://schemas.microsoft.com/office/drawing/2014/main" id="{BEA9AF7C-C4D5-4435-B524-E5728AD160C6}"/>
              </a:ext>
            </a:extLst>
          </p:cNvPr>
          <p:cNvPicPr>
            <a:picLocks noChangeAspect="1"/>
          </p:cNvPicPr>
          <p:nvPr/>
        </p:nvPicPr>
        <p:blipFill rotWithShape="1">
          <a:blip r:embed="rId5"/>
          <a:srcRect r="16466"/>
          <a:stretch/>
        </p:blipFill>
        <p:spPr>
          <a:xfrm>
            <a:off x="5028566" y="2508316"/>
            <a:ext cx="4287777" cy="1015395"/>
          </a:xfrm>
          <a:prstGeom prst="rect">
            <a:avLst/>
          </a:prstGeom>
        </p:spPr>
      </p:pic>
      <p:pic>
        <p:nvPicPr>
          <p:cNvPr id="51" name="Picture 50">
            <a:extLst>
              <a:ext uri="{FF2B5EF4-FFF2-40B4-BE49-F238E27FC236}">
                <a16:creationId xmlns:a16="http://schemas.microsoft.com/office/drawing/2014/main" id="{64A03CB0-1DE3-42D6-8251-8700815BA0D3}"/>
              </a:ext>
            </a:extLst>
          </p:cNvPr>
          <p:cNvPicPr>
            <a:picLocks noChangeAspect="1"/>
          </p:cNvPicPr>
          <p:nvPr/>
        </p:nvPicPr>
        <p:blipFill rotWithShape="1">
          <a:blip r:embed="rId6"/>
          <a:srcRect b="51702"/>
          <a:stretch/>
        </p:blipFill>
        <p:spPr>
          <a:xfrm>
            <a:off x="2400566" y="3718509"/>
            <a:ext cx="4771889" cy="990527"/>
          </a:xfrm>
          <a:prstGeom prst="rect">
            <a:avLst/>
          </a:prstGeom>
        </p:spPr>
      </p:pic>
      <p:pic>
        <p:nvPicPr>
          <p:cNvPr id="52" name="Picture 51">
            <a:extLst>
              <a:ext uri="{FF2B5EF4-FFF2-40B4-BE49-F238E27FC236}">
                <a16:creationId xmlns:a16="http://schemas.microsoft.com/office/drawing/2014/main" id="{28467BA8-EB20-4C54-A991-B7C5B172D716}"/>
              </a:ext>
            </a:extLst>
          </p:cNvPr>
          <p:cNvPicPr>
            <a:picLocks noChangeAspect="1"/>
          </p:cNvPicPr>
          <p:nvPr/>
        </p:nvPicPr>
        <p:blipFill rotWithShape="1">
          <a:blip r:embed="rId6"/>
          <a:srcRect t="48897"/>
          <a:stretch/>
        </p:blipFill>
        <p:spPr>
          <a:xfrm>
            <a:off x="7289049" y="3691808"/>
            <a:ext cx="4753134" cy="1043927"/>
          </a:xfrm>
          <a:prstGeom prst="rect">
            <a:avLst/>
          </a:prstGeom>
        </p:spPr>
      </p:pic>
    </p:spTree>
    <p:extLst>
      <p:ext uri="{BB962C8B-B14F-4D97-AF65-F5344CB8AC3E}">
        <p14:creationId xmlns:p14="http://schemas.microsoft.com/office/powerpoint/2010/main" val="374029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1000"/>
                                        <p:tgtEl>
                                          <p:spTgt spid="52"/>
                                        </p:tgtEl>
                                      </p:cBhvr>
                                    </p:animEffect>
                                    <p:anim calcmode="lin" valueType="num">
                                      <p:cBhvr>
                                        <p:cTn id="21" dur="1000" fill="hold"/>
                                        <p:tgtEl>
                                          <p:spTgt spid="52"/>
                                        </p:tgtEl>
                                        <p:attrNameLst>
                                          <p:attrName>ppt_x</p:attrName>
                                        </p:attrNameLst>
                                      </p:cBhvr>
                                      <p:tavLst>
                                        <p:tav tm="0">
                                          <p:val>
                                            <p:strVal val="#ppt_x"/>
                                          </p:val>
                                        </p:tav>
                                        <p:tav tm="100000">
                                          <p:val>
                                            <p:strVal val="#ppt_x"/>
                                          </p:val>
                                        </p:tav>
                                      </p:tavLst>
                                    </p:anim>
                                    <p:anim calcmode="lin" valueType="num">
                                      <p:cBhvr>
                                        <p:cTn id="2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1901" y="-375945"/>
            <a:ext cx="4513006" cy="4513006"/>
          </a:xfrm>
          <a:prstGeom prst="rect">
            <a:avLst/>
          </a:prstGeom>
        </p:spPr>
      </p:pic>
      <p:sp>
        <p:nvSpPr>
          <p:cNvPr id="11" name="TextBox 10"/>
          <p:cNvSpPr txBox="1"/>
          <p:nvPr/>
        </p:nvSpPr>
        <p:spPr>
          <a:xfrm flipH="1">
            <a:off x="2456020" y="3903773"/>
            <a:ext cx="7394643" cy="646331"/>
          </a:xfrm>
          <a:prstGeom prst="rect">
            <a:avLst/>
          </a:prstGeom>
          <a:noFill/>
        </p:spPr>
        <p:txBody>
          <a:bodyPr wrap="square" rtlCol="0">
            <a:spAutoFit/>
          </a:bodyPr>
          <a:lstStyle/>
          <a:p>
            <a:pPr algn="ctr"/>
            <a:r>
              <a:rPr lang="en-US" sz="3600" b="1" spc="300" dirty="0">
                <a:solidFill>
                  <a:srgbClr val="424242"/>
                </a:solidFill>
                <a:latin typeface="+mj-lt"/>
              </a:rPr>
              <a:t>FEE WAIVER PROCESS</a:t>
            </a:r>
            <a:endParaRPr lang="en-US" sz="3600" b="1" spc="300" dirty="0">
              <a:solidFill>
                <a:schemeClr val="accent2"/>
              </a:solidFill>
              <a:latin typeface="+mj-lt"/>
            </a:endParaRPr>
          </a:p>
        </p:txBody>
      </p:sp>
      <p:sp>
        <p:nvSpPr>
          <p:cNvPr id="12" name="TextBox 11"/>
          <p:cNvSpPr txBox="1"/>
          <p:nvPr/>
        </p:nvSpPr>
        <p:spPr>
          <a:xfrm flipH="1">
            <a:off x="2134158" y="4648831"/>
            <a:ext cx="8473933" cy="1597425"/>
          </a:xfrm>
          <a:prstGeom prst="rect">
            <a:avLst/>
          </a:prstGeom>
          <a:noFill/>
        </p:spPr>
        <p:txBody>
          <a:bodyPr wrap="square" rtlCol="0">
            <a:spAutoFit/>
          </a:bodyPr>
          <a:lstStyle/>
          <a:p>
            <a:pPr algn="ctr"/>
            <a:r>
              <a:rPr lang="en-US" dirty="0">
                <a:solidFill>
                  <a:schemeClr val="tx2"/>
                </a:solidFill>
              </a:rPr>
              <a:t>Submit your completed fee waiver forms to OHR by the dates published on the Tuition Fee Waiver website:</a:t>
            </a:r>
          </a:p>
          <a:p>
            <a:pPr algn="ctr"/>
            <a:endParaRPr lang="en-US" dirty="0">
              <a:solidFill>
                <a:schemeClr val="tx2"/>
              </a:solidFill>
            </a:endParaRPr>
          </a:p>
          <a:p>
            <a:pPr algn="ctr"/>
            <a:r>
              <a:rPr lang="en-US" sz="1700" dirty="0">
                <a:solidFill>
                  <a:schemeClr val="tx2"/>
                </a:solidFill>
                <a:hlinkClick r:id="rId3"/>
              </a:rPr>
              <a:t>Tuition Fee Waiver and Reduction Program</a:t>
            </a:r>
            <a:endParaRPr lang="en-US" sz="1700" dirty="0">
              <a:solidFill>
                <a:srgbClr val="C00000"/>
              </a:solidFill>
            </a:endParaRPr>
          </a:p>
          <a:p>
            <a:pPr algn="ctr">
              <a:lnSpc>
                <a:spcPct val="150000"/>
              </a:lnSpc>
            </a:pPr>
            <a:endParaRPr lang="en-US" sz="2000" dirty="0">
              <a:solidFill>
                <a:schemeClr val="tx2"/>
              </a:solidFill>
            </a:endParaRPr>
          </a:p>
        </p:txBody>
      </p:sp>
      <p:grpSp>
        <p:nvGrpSpPr>
          <p:cNvPr id="13" name="Group 12"/>
          <p:cNvGrpSpPr/>
          <p:nvPr/>
        </p:nvGrpSpPr>
        <p:grpSpPr>
          <a:xfrm flipH="1">
            <a:off x="6018526" y="4505165"/>
            <a:ext cx="442477" cy="89878"/>
            <a:chOff x="2578099" y="4413039"/>
            <a:chExt cx="812801" cy="165100"/>
          </a:xfrm>
          <a:solidFill>
            <a:schemeClr val="bg1">
              <a:lumMod val="95000"/>
            </a:schemeClr>
          </a:solidFill>
        </p:grpSpPr>
        <p:sp>
          <p:nvSpPr>
            <p:cNvPr id="14" name="Oval 13"/>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5" name="Oval 14"/>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16" name="Oval 15"/>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pic>
        <p:nvPicPr>
          <p:cNvPr id="18" name="Picture 17">
            <a:extLst>
              <a:ext uri="{FF2B5EF4-FFF2-40B4-BE49-F238E27FC236}">
                <a16:creationId xmlns:a16="http://schemas.microsoft.com/office/drawing/2014/main" id="{B924BA22-C4C3-E544-8341-79E0ECEC8E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pic>
        <p:nvPicPr>
          <p:cNvPr id="9" name="Picture Placeholder 8" descr="Graphical user interface&#10;&#10;Description automatically generated">
            <a:extLst>
              <a:ext uri="{FF2B5EF4-FFF2-40B4-BE49-F238E27FC236}">
                <a16:creationId xmlns:a16="http://schemas.microsoft.com/office/drawing/2014/main" id="{F62C9E42-4EF8-4466-8178-5A257AE57F21}"/>
              </a:ext>
            </a:extLst>
          </p:cNvPr>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2366" b="2366"/>
          <a:stretch>
            <a:fillRect/>
          </a:stretch>
        </p:blipFill>
        <p:spPr>
          <a:xfrm>
            <a:off x="4065291" y="422787"/>
            <a:ext cx="4086225" cy="2324100"/>
          </a:xfrm>
        </p:spPr>
      </p:pic>
    </p:spTree>
    <p:extLst>
      <p:ext uri="{BB962C8B-B14F-4D97-AF65-F5344CB8AC3E}">
        <p14:creationId xmlns:p14="http://schemas.microsoft.com/office/powerpoint/2010/main" val="195974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Placeholder 62" descr="A group of people walking down a street next to a tree&#10;&#10;Description automatically generated">
            <a:extLst>
              <a:ext uri="{FF2B5EF4-FFF2-40B4-BE49-F238E27FC236}">
                <a16:creationId xmlns:a16="http://schemas.microsoft.com/office/drawing/2014/main" id="{82A6F8CF-44AB-A144-A1F9-03640BA5D98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4519" r="34519"/>
          <a:stretch>
            <a:fillRect/>
          </a:stretch>
        </p:blipFill>
        <p:spPr>
          <a:xfrm>
            <a:off x="0" y="0"/>
            <a:ext cx="2654710" cy="6858000"/>
          </a:xfrm>
        </p:spPr>
      </p:pic>
      <p:grpSp>
        <p:nvGrpSpPr>
          <p:cNvPr id="3" name="Group 2"/>
          <p:cNvGrpSpPr/>
          <p:nvPr/>
        </p:nvGrpSpPr>
        <p:grpSpPr>
          <a:xfrm>
            <a:off x="3551675" y="1349888"/>
            <a:ext cx="7358170" cy="5137467"/>
            <a:chOff x="968372" y="998385"/>
            <a:chExt cx="7358170" cy="5137467"/>
          </a:xfrm>
        </p:grpSpPr>
        <p:grpSp>
          <p:nvGrpSpPr>
            <p:cNvPr id="41" name="Group 40"/>
            <p:cNvGrpSpPr/>
            <p:nvPr/>
          </p:nvGrpSpPr>
          <p:grpSpPr>
            <a:xfrm>
              <a:off x="992100" y="998385"/>
              <a:ext cx="7334440" cy="790277"/>
              <a:chOff x="3660405" y="3105300"/>
              <a:chExt cx="7334440" cy="790277"/>
            </a:xfrm>
          </p:grpSpPr>
          <p:grpSp>
            <p:nvGrpSpPr>
              <p:cNvPr id="46" name="Group 45"/>
              <p:cNvGrpSpPr/>
              <p:nvPr/>
            </p:nvGrpSpPr>
            <p:grpSpPr>
              <a:xfrm>
                <a:off x="4623417" y="3139795"/>
                <a:ext cx="6371428" cy="755782"/>
                <a:chOff x="7401974" y="2616135"/>
                <a:chExt cx="8749296" cy="755782"/>
              </a:xfrm>
            </p:grpSpPr>
            <p:sp>
              <p:nvSpPr>
                <p:cNvPr id="48" name="TextBox 47"/>
                <p:cNvSpPr txBox="1"/>
                <p:nvPr/>
              </p:nvSpPr>
              <p:spPr>
                <a:xfrm>
                  <a:off x="7467598" y="2947134"/>
                  <a:ext cx="4650258" cy="424783"/>
                </a:xfrm>
                <a:prstGeom prst="rect">
                  <a:avLst/>
                </a:prstGeom>
                <a:noFill/>
              </p:spPr>
              <p:txBody>
                <a:bodyPr wrap="square" rtlCol="0">
                  <a:spAutoFit/>
                </a:bodyPr>
                <a:lstStyle/>
                <a:p>
                  <a:pPr>
                    <a:lnSpc>
                      <a:spcPct val="150000"/>
                    </a:lnSpc>
                  </a:pPr>
                  <a:r>
                    <a:rPr lang="en-US" sz="1600" dirty="0">
                      <a:solidFill>
                        <a:schemeClr val="accent1"/>
                      </a:solidFill>
                      <a:hlinkClick r:id="rId4">
                        <a:extLst>
                          <a:ext uri="{A12FA001-AC4F-418D-AE19-62706E023703}">
                            <ahyp:hlinkClr xmlns:ahyp="http://schemas.microsoft.com/office/drawing/2018/hyperlinkcolor" val="tx"/>
                          </a:ext>
                        </a:extLst>
                      </a:hlinkClick>
                    </a:rPr>
                    <a:t>http://www.calstate.edu/HR/</a:t>
                  </a:r>
                  <a:endParaRPr lang="en-US" sz="1600" dirty="0">
                    <a:solidFill>
                      <a:schemeClr val="accent1"/>
                    </a:solidFill>
                  </a:endParaRPr>
                </a:p>
              </p:txBody>
            </p:sp>
            <p:sp>
              <p:nvSpPr>
                <p:cNvPr id="49" name="TextBox 48"/>
                <p:cNvSpPr txBox="1"/>
                <p:nvPr/>
              </p:nvSpPr>
              <p:spPr>
                <a:xfrm>
                  <a:off x="7401974" y="2616135"/>
                  <a:ext cx="8749296" cy="369332"/>
                </a:xfrm>
                <a:prstGeom prst="rect">
                  <a:avLst/>
                </a:prstGeom>
                <a:noFill/>
              </p:spPr>
              <p:txBody>
                <a:bodyPr wrap="square" rtlCol="0">
                  <a:spAutoFit/>
                </a:bodyPr>
                <a:lstStyle/>
                <a:p>
                  <a:r>
                    <a:rPr lang="en-US" b="1" spc="300" dirty="0">
                      <a:solidFill>
                        <a:schemeClr val="tx1">
                          <a:lumMod val="75000"/>
                          <a:lumOff val="25000"/>
                        </a:schemeClr>
                      </a:solidFill>
                    </a:rPr>
                    <a:t>CHECK BARGAINING UNIT CONTRACT </a:t>
                  </a:r>
                </a:p>
              </p:txBody>
            </p:sp>
          </p:grpSp>
          <p:sp>
            <p:nvSpPr>
              <p:cNvPr id="47" name="Rectangle 46"/>
              <p:cNvSpPr/>
              <p:nvPr/>
            </p:nvSpPr>
            <p:spPr>
              <a:xfrm>
                <a:off x="3660405" y="3105300"/>
                <a:ext cx="687506" cy="6875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7" name="Rectangle 36"/>
            <p:cNvSpPr/>
            <p:nvPr/>
          </p:nvSpPr>
          <p:spPr>
            <a:xfrm>
              <a:off x="968372" y="4863571"/>
              <a:ext cx="687506" cy="687506"/>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nvGrpSpPr>
            <p:cNvPr id="6" name="Group 5"/>
            <p:cNvGrpSpPr/>
            <p:nvPr/>
          </p:nvGrpSpPr>
          <p:grpSpPr>
            <a:xfrm>
              <a:off x="976624" y="2219699"/>
              <a:ext cx="6142012" cy="2135614"/>
              <a:chOff x="2362973" y="4313970"/>
              <a:chExt cx="6142012" cy="2135614"/>
            </a:xfrm>
          </p:grpSpPr>
          <p:grpSp>
            <p:nvGrpSpPr>
              <p:cNvPr id="31" name="Group 30"/>
              <p:cNvGrpSpPr/>
              <p:nvPr/>
            </p:nvGrpSpPr>
            <p:grpSpPr>
              <a:xfrm>
                <a:off x="3389250" y="4313970"/>
                <a:ext cx="5115735" cy="1174489"/>
                <a:chOff x="7467598" y="1919738"/>
                <a:chExt cx="7024968" cy="1174489"/>
              </a:xfrm>
            </p:grpSpPr>
            <p:sp>
              <p:nvSpPr>
                <p:cNvPr id="34" name="TextBox 33"/>
                <p:cNvSpPr txBox="1"/>
                <p:nvPr/>
              </p:nvSpPr>
              <p:spPr>
                <a:xfrm>
                  <a:off x="7467599" y="2263230"/>
                  <a:ext cx="3676649"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2"/>
                      </a:solidFill>
                    </a:rPr>
                    <a:t>Work Related</a:t>
                  </a:r>
                </a:p>
                <a:p>
                  <a:pPr marL="285750" indent="-285750">
                    <a:buFont typeface="Arial" panose="020B0604020202020204" pitchFamily="34" charset="0"/>
                    <a:buChar char="•"/>
                  </a:pPr>
                  <a:r>
                    <a:rPr lang="en-US" sz="1600" dirty="0">
                      <a:solidFill>
                        <a:schemeClr val="tx2"/>
                      </a:solidFill>
                    </a:rPr>
                    <a:t>Career Development</a:t>
                  </a:r>
                </a:p>
                <a:p>
                  <a:pPr marL="285750" indent="-285750">
                    <a:buFont typeface="Arial" panose="020B0604020202020204" pitchFamily="34" charset="0"/>
                    <a:buChar char="•"/>
                  </a:pPr>
                  <a:r>
                    <a:rPr lang="en-US" sz="1600" dirty="0">
                      <a:solidFill>
                        <a:schemeClr val="tx2"/>
                      </a:solidFill>
                    </a:rPr>
                    <a:t>Dependent Fee Waiver</a:t>
                  </a:r>
                </a:p>
              </p:txBody>
            </p:sp>
            <p:sp>
              <p:nvSpPr>
                <p:cNvPr id="35" name="TextBox 34"/>
                <p:cNvSpPr txBox="1"/>
                <p:nvPr/>
              </p:nvSpPr>
              <p:spPr>
                <a:xfrm>
                  <a:off x="7467598" y="1919738"/>
                  <a:ext cx="7024968" cy="369332"/>
                </a:xfrm>
                <a:prstGeom prst="rect">
                  <a:avLst/>
                </a:prstGeom>
                <a:noFill/>
              </p:spPr>
              <p:txBody>
                <a:bodyPr wrap="square" rtlCol="0">
                  <a:spAutoFit/>
                </a:bodyPr>
                <a:lstStyle/>
                <a:p>
                  <a:r>
                    <a:rPr lang="en-US" b="1" spc="300" dirty="0">
                      <a:solidFill>
                        <a:schemeClr val="tx1">
                          <a:lumMod val="75000"/>
                          <a:lumOff val="25000"/>
                        </a:schemeClr>
                      </a:solidFill>
                    </a:rPr>
                    <a:t>CHOOSE FEE WAIVER OPTION</a:t>
                  </a:r>
                </a:p>
              </p:txBody>
            </p:sp>
          </p:grpSp>
          <p:sp>
            <p:nvSpPr>
              <p:cNvPr id="32" name="Rectangle 31"/>
              <p:cNvSpPr/>
              <p:nvPr/>
            </p:nvSpPr>
            <p:spPr>
              <a:xfrm>
                <a:off x="2362973" y="5762078"/>
                <a:ext cx="687506" cy="68750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7" name="Group 6"/>
            <p:cNvGrpSpPr/>
            <p:nvPr/>
          </p:nvGrpSpPr>
          <p:grpSpPr>
            <a:xfrm>
              <a:off x="992100" y="2194149"/>
              <a:ext cx="3688217" cy="1983837"/>
              <a:chOff x="3660405" y="4313708"/>
              <a:chExt cx="3688217" cy="1983837"/>
            </a:xfrm>
          </p:grpSpPr>
          <p:sp>
            <p:nvSpPr>
              <p:cNvPr id="30" name="TextBox 29"/>
              <p:cNvSpPr txBox="1"/>
              <p:nvPr/>
            </p:nvSpPr>
            <p:spPr>
              <a:xfrm>
                <a:off x="4671206" y="5832674"/>
                <a:ext cx="2677416" cy="464871"/>
              </a:xfrm>
              <a:prstGeom prst="rect">
                <a:avLst/>
              </a:prstGeom>
              <a:noFill/>
            </p:spPr>
            <p:txBody>
              <a:bodyPr wrap="square" rtlCol="0">
                <a:spAutoFit/>
              </a:bodyPr>
              <a:lstStyle/>
              <a:p>
                <a:pPr>
                  <a:lnSpc>
                    <a:spcPct val="150000"/>
                  </a:lnSpc>
                </a:pPr>
                <a:r>
                  <a:rPr lang="en-US" b="1" spc="300" dirty="0">
                    <a:solidFill>
                      <a:schemeClr val="tx1">
                        <a:lumMod val="75000"/>
                        <a:lumOff val="25000"/>
                      </a:schemeClr>
                    </a:solidFill>
                  </a:rPr>
                  <a:t>SELECT CLASSES</a:t>
                </a:r>
              </a:p>
            </p:txBody>
          </p:sp>
          <p:sp>
            <p:nvSpPr>
              <p:cNvPr id="27" name="Rectangle 26"/>
              <p:cNvSpPr/>
              <p:nvPr/>
            </p:nvSpPr>
            <p:spPr>
              <a:xfrm>
                <a:off x="3660405" y="4313708"/>
                <a:ext cx="687506" cy="687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p:cNvGrpSpPr/>
            <p:nvPr/>
          </p:nvGrpSpPr>
          <p:grpSpPr>
            <a:xfrm>
              <a:off x="2002901" y="4818977"/>
              <a:ext cx="6323641" cy="1316875"/>
              <a:chOff x="7467598" y="2635800"/>
              <a:chExt cx="8683674" cy="1316875"/>
            </a:xfrm>
          </p:grpSpPr>
          <p:sp>
            <p:nvSpPr>
              <p:cNvPr id="24" name="TextBox 23"/>
              <p:cNvSpPr txBox="1"/>
              <p:nvPr/>
            </p:nvSpPr>
            <p:spPr>
              <a:xfrm>
                <a:off x="7467598" y="3367900"/>
                <a:ext cx="8259347" cy="584775"/>
              </a:xfrm>
              <a:prstGeom prst="rect">
                <a:avLst/>
              </a:prstGeom>
              <a:noFill/>
            </p:spPr>
            <p:txBody>
              <a:bodyPr wrap="square" rtlCol="0">
                <a:spAutoFit/>
              </a:bodyPr>
              <a:lstStyle/>
              <a:p>
                <a:r>
                  <a:rPr lang="en-US" sz="1600" dirty="0">
                    <a:solidFill>
                      <a:schemeClr val="tx2"/>
                    </a:solidFill>
                  </a:rPr>
                  <a:t>All forms can be found on the HR website</a:t>
                </a:r>
              </a:p>
              <a:p>
                <a:r>
                  <a:rPr lang="en-US" sz="1600" dirty="0">
                    <a:solidFill>
                      <a:schemeClr val="accent1"/>
                    </a:solidFill>
                    <a:hlinkClick r:id="rId5">
                      <a:extLst>
                        <a:ext uri="{A12FA001-AC4F-418D-AE19-62706E023703}">
                          <ahyp:hlinkClr xmlns:ahyp="http://schemas.microsoft.com/office/drawing/2018/hyperlinkcolor" val="tx"/>
                        </a:ext>
                      </a:extLst>
                    </a:hlinkClick>
                  </a:rPr>
                  <a:t>https://www.csusm.edu/hr/benefits/fee_waiver/index.html</a:t>
                </a:r>
                <a:endParaRPr lang="en-US" sz="1600" dirty="0">
                  <a:solidFill>
                    <a:schemeClr val="accent1"/>
                  </a:solidFill>
                </a:endParaRPr>
              </a:p>
            </p:txBody>
          </p:sp>
          <p:sp>
            <p:nvSpPr>
              <p:cNvPr id="25" name="TextBox 24"/>
              <p:cNvSpPr txBox="1"/>
              <p:nvPr/>
            </p:nvSpPr>
            <p:spPr>
              <a:xfrm>
                <a:off x="7467599" y="2635800"/>
                <a:ext cx="8683673" cy="646331"/>
              </a:xfrm>
              <a:prstGeom prst="rect">
                <a:avLst/>
              </a:prstGeom>
              <a:noFill/>
            </p:spPr>
            <p:txBody>
              <a:bodyPr wrap="square" rtlCol="0">
                <a:spAutoFit/>
              </a:bodyPr>
              <a:lstStyle/>
              <a:p>
                <a:r>
                  <a:rPr lang="en-US" b="1" spc="300" dirty="0">
                    <a:solidFill>
                      <a:schemeClr val="tx1">
                        <a:lumMod val="75000"/>
                        <a:lumOff val="25000"/>
                      </a:schemeClr>
                    </a:solidFill>
                  </a:rPr>
                  <a:t>COMPLETE FEE WAIVER FORMS AND OBTAIN REQUIRED SIGNATURES</a:t>
                </a:r>
              </a:p>
            </p:txBody>
          </p:sp>
        </p:grpSp>
      </p:grpSp>
      <p:pic>
        <p:nvPicPr>
          <p:cNvPr id="52" name="Picture 51">
            <a:extLst>
              <a:ext uri="{FF2B5EF4-FFF2-40B4-BE49-F238E27FC236}">
                <a16:creationId xmlns:a16="http://schemas.microsoft.com/office/drawing/2014/main" id="{01B72258-C8AD-6E40-B219-33971EE3B14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sp>
        <p:nvSpPr>
          <p:cNvPr id="51" name="TextBox 50">
            <a:extLst>
              <a:ext uri="{FF2B5EF4-FFF2-40B4-BE49-F238E27FC236}">
                <a16:creationId xmlns:a16="http://schemas.microsoft.com/office/drawing/2014/main" id="{7C299E2C-59CF-4498-A618-13C7AA736678}"/>
              </a:ext>
            </a:extLst>
          </p:cNvPr>
          <p:cNvSpPr txBox="1"/>
          <p:nvPr/>
        </p:nvSpPr>
        <p:spPr>
          <a:xfrm flipH="1">
            <a:off x="3515200" y="141063"/>
            <a:ext cx="7394643" cy="646331"/>
          </a:xfrm>
          <a:prstGeom prst="rect">
            <a:avLst/>
          </a:prstGeom>
          <a:noFill/>
        </p:spPr>
        <p:txBody>
          <a:bodyPr wrap="square" rtlCol="0">
            <a:spAutoFit/>
          </a:bodyPr>
          <a:lstStyle/>
          <a:p>
            <a:pPr algn="ctr"/>
            <a:r>
              <a:rPr lang="en-US" sz="3600" b="1" spc="300" dirty="0">
                <a:solidFill>
                  <a:srgbClr val="424242"/>
                </a:solidFill>
                <a:latin typeface="+mj-lt"/>
              </a:rPr>
              <a:t>FEE WAIVER PROCESS</a:t>
            </a:r>
            <a:endParaRPr lang="en-US" sz="3600" b="1" spc="300" dirty="0">
              <a:solidFill>
                <a:schemeClr val="accent2"/>
              </a:solidFill>
              <a:latin typeface="+mj-lt"/>
            </a:endParaRPr>
          </a:p>
        </p:txBody>
      </p:sp>
      <p:pic>
        <p:nvPicPr>
          <p:cNvPr id="50" name="Graphic 49" descr="Contract">
            <a:extLst>
              <a:ext uri="{FF2B5EF4-FFF2-40B4-BE49-F238E27FC236}">
                <a16:creationId xmlns:a16="http://schemas.microsoft.com/office/drawing/2014/main" id="{B5427713-8DB4-4162-BB96-7ED036A1B49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34635" y="1415936"/>
            <a:ext cx="538595" cy="538595"/>
          </a:xfrm>
          <a:prstGeom prst="rect">
            <a:avLst/>
          </a:prstGeom>
        </p:spPr>
      </p:pic>
      <p:pic>
        <p:nvPicPr>
          <p:cNvPr id="55" name="Graphic 54" descr="Classroom">
            <a:extLst>
              <a:ext uri="{FF2B5EF4-FFF2-40B4-BE49-F238E27FC236}">
                <a16:creationId xmlns:a16="http://schemas.microsoft.com/office/drawing/2014/main" id="{B4FA44A0-62B3-47DC-B258-F1D2330698A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17626" y="4064618"/>
            <a:ext cx="555604" cy="555604"/>
          </a:xfrm>
          <a:prstGeom prst="rect">
            <a:avLst/>
          </a:prstGeom>
        </p:spPr>
      </p:pic>
      <p:pic>
        <p:nvPicPr>
          <p:cNvPr id="57" name="Graphic 56" descr="Internet">
            <a:extLst>
              <a:ext uri="{FF2B5EF4-FFF2-40B4-BE49-F238E27FC236}">
                <a16:creationId xmlns:a16="http://schemas.microsoft.com/office/drawing/2014/main" id="{DB34DF48-5BFE-4905-B7F7-6C7602B2793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599834" y="2570083"/>
            <a:ext cx="638644" cy="638644"/>
          </a:xfrm>
          <a:prstGeom prst="rect">
            <a:avLst/>
          </a:prstGeom>
        </p:spPr>
      </p:pic>
      <p:pic>
        <p:nvPicPr>
          <p:cNvPr id="61" name="Graphic 60" descr="Envelope">
            <a:extLst>
              <a:ext uri="{FF2B5EF4-FFF2-40B4-BE49-F238E27FC236}">
                <a16:creationId xmlns:a16="http://schemas.microsoft.com/office/drawing/2014/main" id="{FC6BA9C7-1913-4769-B0E8-1EAFA5F61B5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99267" y="5271845"/>
            <a:ext cx="573963" cy="573963"/>
          </a:xfrm>
          <a:prstGeom prst="rect">
            <a:avLst/>
          </a:prstGeom>
        </p:spPr>
      </p:pic>
    </p:spTree>
    <p:extLst>
      <p:ext uri="{BB962C8B-B14F-4D97-AF65-F5344CB8AC3E}">
        <p14:creationId xmlns:p14="http://schemas.microsoft.com/office/powerpoint/2010/main" val="2805764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932702" y="707923"/>
            <a:ext cx="4723360" cy="2267860"/>
            <a:chOff x="4024400" y="1490884"/>
            <a:chExt cx="4723360" cy="2267860"/>
          </a:xfrm>
        </p:grpSpPr>
        <p:sp>
          <p:nvSpPr>
            <p:cNvPr id="7" name="TextBox 6"/>
            <p:cNvSpPr txBox="1"/>
            <p:nvPr/>
          </p:nvSpPr>
          <p:spPr>
            <a:xfrm flipH="1">
              <a:off x="4024400" y="1490884"/>
              <a:ext cx="4723360" cy="646331"/>
            </a:xfrm>
            <a:prstGeom prst="rect">
              <a:avLst/>
            </a:prstGeom>
            <a:noFill/>
          </p:spPr>
          <p:txBody>
            <a:bodyPr wrap="square" rtlCol="0">
              <a:spAutoFit/>
            </a:bodyPr>
            <a:lstStyle/>
            <a:p>
              <a:pPr algn="ctr"/>
              <a:r>
                <a:rPr lang="en-US" sz="3600" b="1" spc="300" dirty="0">
                  <a:solidFill>
                    <a:srgbClr val="424242"/>
                  </a:solidFill>
                  <a:latin typeface="+mj-lt"/>
                </a:rPr>
                <a:t>HELPFUL LINKS</a:t>
              </a:r>
            </a:p>
          </p:txBody>
        </p:sp>
        <p:sp>
          <p:nvSpPr>
            <p:cNvPr id="8" name="TextBox 7"/>
            <p:cNvSpPr txBox="1"/>
            <p:nvPr/>
          </p:nvSpPr>
          <p:spPr>
            <a:xfrm flipH="1">
              <a:off x="4024400" y="2312194"/>
              <a:ext cx="4723360" cy="1446550"/>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tx2"/>
                  </a:solidFill>
                  <a:latin typeface="+mj-lt"/>
                  <a:hlinkClick r:id="rId2"/>
                </a:rPr>
                <a:t>Tuition Fee Waiver &amp; Reduction Program</a:t>
              </a:r>
              <a:endParaRPr lang="en-US" sz="1400" dirty="0">
                <a:solidFill>
                  <a:schemeClr val="tx2"/>
                </a:solidFill>
                <a:latin typeface="+mj-lt"/>
              </a:endParaRPr>
            </a:p>
            <a:p>
              <a:pPr marL="285750" indent="-285750">
                <a:buFont typeface="Arial" panose="020B0604020202020204" pitchFamily="34" charset="0"/>
                <a:buChar char="•"/>
              </a:pPr>
              <a:r>
                <a:rPr lang="en-US" sz="1400" dirty="0">
                  <a:solidFill>
                    <a:schemeClr val="tx2"/>
                  </a:solidFill>
                  <a:latin typeface="+mj-lt"/>
                  <a:hlinkClick r:id="rId3"/>
                </a:rPr>
                <a:t>Employee Tuition and Fee Waiver Benefit</a:t>
              </a:r>
              <a:endParaRPr lang="en-US" sz="1400" dirty="0">
                <a:solidFill>
                  <a:schemeClr val="tx2"/>
                </a:solidFill>
                <a:latin typeface="+mj-lt"/>
              </a:endParaRPr>
            </a:p>
            <a:p>
              <a:pPr marL="285750" indent="-285750">
                <a:buFont typeface="Arial" panose="020B0604020202020204" pitchFamily="34" charset="0"/>
                <a:buChar char="•"/>
              </a:pPr>
              <a:r>
                <a:rPr lang="en-US" sz="1400" dirty="0">
                  <a:solidFill>
                    <a:schemeClr val="tx2"/>
                  </a:solidFill>
                  <a:latin typeface="+mj-lt"/>
                  <a:hlinkClick r:id="rId4"/>
                </a:rPr>
                <a:t>Application to the CSU</a:t>
              </a:r>
              <a:endParaRPr lang="en-US" sz="1400" dirty="0">
                <a:solidFill>
                  <a:schemeClr val="tx2"/>
                </a:solidFill>
                <a:latin typeface="+mj-lt"/>
              </a:endParaRPr>
            </a:p>
            <a:p>
              <a:pPr marL="285750" indent="-285750">
                <a:buFont typeface="Arial" panose="020B0604020202020204" pitchFamily="34" charset="0"/>
                <a:buChar char="•"/>
              </a:pPr>
              <a:r>
                <a:rPr lang="en-US" sz="1400" dirty="0">
                  <a:solidFill>
                    <a:schemeClr val="tx2"/>
                  </a:solidFill>
                  <a:latin typeface="+mj-lt"/>
                  <a:hlinkClick r:id="rId5"/>
                </a:rPr>
                <a:t>Student Financial Services</a:t>
              </a:r>
              <a:endParaRPr lang="en-US" sz="1400" dirty="0">
                <a:solidFill>
                  <a:schemeClr val="tx2"/>
                </a:solidFill>
                <a:latin typeface="+mj-lt"/>
              </a:endParaRPr>
            </a:p>
            <a:p>
              <a:pPr marL="285750" indent="-285750">
                <a:buFont typeface="Arial" panose="020B0604020202020204" pitchFamily="34" charset="0"/>
                <a:buChar char="•"/>
              </a:pPr>
              <a:endParaRPr lang="en-US" sz="1600" dirty="0">
                <a:solidFill>
                  <a:schemeClr val="tx2"/>
                </a:solidFill>
              </a:endParaRPr>
            </a:p>
            <a:p>
              <a:pPr marL="742950" lvl="1" indent="-285750">
                <a:buFont typeface="Arial" panose="020B0604020202020204" pitchFamily="34" charset="0"/>
                <a:buChar char="•"/>
              </a:pPr>
              <a:endParaRPr lang="en-US" sz="1600" dirty="0">
                <a:solidFill>
                  <a:schemeClr val="tx2"/>
                </a:solidFill>
              </a:endParaRPr>
            </a:p>
          </p:txBody>
        </p:sp>
      </p:grpSp>
      <p:grpSp>
        <p:nvGrpSpPr>
          <p:cNvPr id="13" name="Group 12"/>
          <p:cNvGrpSpPr/>
          <p:nvPr/>
        </p:nvGrpSpPr>
        <p:grpSpPr>
          <a:xfrm>
            <a:off x="0" y="0"/>
            <a:ext cx="12192000" cy="6880123"/>
            <a:chOff x="0" y="-22123"/>
            <a:chExt cx="12192000" cy="6880123"/>
          </a:xfrm>
        </p:grpSpPr>
        <p:sp>
          <p:nvSpPr>
            <p:cNvPr id="14" name="Rectangle 13"/>
            <p:cNvSpPr/>
            <p:nvPr/>
          </p:nvSpPr>
          <p:spPr>
            <a:xfrm>
              <a:off x="0" y="-22123"/>
              <a:ext cx="3274142" cy="552449"/>
            </a:xfrm>
            <a:prstGeom prst="rect">
              <a:avLst/>
            </a:prstGeom>
            <a:gradFill flip="none" rotWithShape="1">
              <a:gsLst>
                <a:gs pos="0">
                  <a:schemeClr val="accent4"/>
                </a:gs>
                <a:gs pos="100000">
                  <a:srgbClr val="0F4F8C"/>
                </a:gs>
                <a:gs pos="43000">
                  <a:schemeClr val="accent2"/>
                </a:gs>
              </a:gsLst>
              <a:path path="circle">
                <a:fillToRect r="100000" b="100000"/>
              </a:path>
              <a:tileRect l="-100000" t="-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5" name="Rectangle 14"/>
            <p:cNvSpPr/>
            <p:nvPr/>
          </p:nvSpPr>
          <p:spPr>
            <a:xfrm>
              <a:off x="8917858" y="6305551"/>
              <a:ext cx="3274142" cy="552449"/>
            </a:xfrm>
            <a:prstGeom prst="rect">
              <a:avLst/>
            </a:prstGeom>
            <a:gradFill flip="none" rotWithShape="1">
              <a:gsLst>
                <a:gs pos="0">
                  <a:schemeClr val="accent4"/>
                </a:gs>
                <a:gs pos="84000">
                  <a:srgbClr val="0F4F8C"/>
                </a:gs>
                <a:gs pos="39000">
                  <a:schemeClr val="accent2"/>
                </a:gs>
              </a:gsLst>
              <a:path path="circle">
                <a:fillToRect r="100000" b="100000"/>
              </a:path>
              <a:tileRect l="-100000" t="-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accent3"/>
                </a:solidFill>
              </a:endParaRPr>
            </a:p>
          </p:txBody>
        </p:sp>
      </p:grpSp>
      <p:pic>
        <p:nvPicPr>
          <p:cNvPr id="17" name="Picture 16">
            <a:extLst>
              <a:ext uri="{FF2B5EF4-FFF2-40B4-BE49-F238E27FC236}">
                <a16:creationId xmlns:a16="http://schemas.microsoft.com/office/drawing/2014/main" id="{AADA070F-498D-B84F-B9E3-8FA31E5E59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pic>
        <p:nvPicPr>
          <p:cNvPr id="32" name="Picture Placeholder 31" descr="A picture containing grass, outdoor, plant&#10;&#10;Description automatically generated">
            <a:extLst>
              <a:ext uri="{FF2B5EF4-FFF2-40B4-BE49-F238E27FC236}">
                <a16:creationId xmlns:a16="http://schemas.microsoft.com/office/drawing/2014/main" id="{538FBC15-A083-4EFF-B5A2-D0E269EB9E82}"/>
              </a:ext>
            </a:extLst>
          </p:cNvPr>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t="8099" b="8099"/>
          <a:stretch>
            <a:fillRect/>
          </a:stretch>
        </p:blipFill>
        <p:spPr/>
      </p:pic>
      <p:pic>
        <p:nvPicPr>
          <p:cNvPr id="61" name="Picture Placeholder 60">
            <a:extLst>
              <a:ext uri="{FF2B5EF4-FFF2-40B4-BE49-F238E27FC236}">
                <a16:creationId xmlns:a16="http://schemas.microsoft.com/office/drawing/2014/main" id="{661F4127-5F39-45EC-974C-33FA29B767AD}"/>
              </a:ext>
            </a:extLst>
          </p:cNvPr>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t="22072" b="22072"/>
          <a:stretch/>
        </p:blipFill>
        <p:spPr/>
      </p:pic>
      <p:pic>
        <p:nvPicPr>
          <p:cNvPr id="65" name="Picture Placeholder 64">
            <a:extLst>
              <a:ext uri="{FF2B5EF4-FFF2-40B4-BE49-F238E27FC236}">
                <a16:creationId xmlns:a16="http://schemas.microsoft.com/office/drawing/2014/main" id="{7F9A9B8B-18B2-4E09-9230-22CAC96F875E}"/>
              </a:ext>
            </a:extLst>
          </p:cNvPr>
          <p:cNvPicPr>
            <a:picLocks noGrp="1" noChangeAspect="1"/>
          </p:cNvPicPr>
          <p:nvPr>
            <p:ph type="pic" sz="quarter" idx="13"/>
          </p:nvPr>
        </p:nvPicPr>
        <p:blipFill>
          <a:blip r:embed="rId9" cstate="print">
            <a:extLst>
              <a:ext uri="{28A0092B-C50C-407E-A947-70E740481C1C}">
                <a14:useLocalDpi xmlns:a14="http://schemas.microsoft.com/office/drawing/2010/main" val="0"/>
              </a:ext>
            </a:extLst>
          </a:blip>
          <a:srcRect l="10233" r="10233"/>
          <a:stretch>
            <a:fillRect/>
          </a:stretch>
        </p:blipFill>
        <p:spPr/>
      </p:pic>
      <p:grpSp>
        <p:nvGrpSpPr>
          <p:cNvPr id="70" name="Group 69">
            <a:extLst>
              <a:ext uri="{FF2B5EF4-FFF2-40B4-BE49-F238E27FC236}">
                <a16:creationId xmlns:a16="http://schemas.microsoft.com/office/drawing/2014/main" id="{885687C8-46BA-49DD-A9F7-1CF91C77DC57}"/>
              </a:ext>
            </a:extLst>
          </p:cNvPr>
          <p:cNvGrpSpPr/>
          <p:nvPr/>
        </p:nvGrpSpPr>
        <p:grpSpPr>
          <a:xfrm>
            <a:off x="3535938" y="3341405"/>
            <a:ext cx="5120124" cy="2463513"/>
            <a:chOff x="4024400" y="1530580"/>
            <a:chExt cx="4723360" cy="2384875"/>
          </a:xfrm>
        </p:grpSpPr>
        <p:sp>
          <p:nvSpPr>
            <p:cNvPr id="71" name="TextBox 70">
              <a:extLst>
                <a:ext uri="{FF2B5EF4-FFF2-40B4-BE49-F238E27FC236}">
                  <a16:creationId xmlns:a16="http://schemas.microsoft.com/office/drawing/2014/main" id="{5099E51A-A5DC-4663-8D5D-40A4462BA11E}"/>
                </a:ext>
              </a:extLst>
            </p:cNvPr>
            <p:cNvSpPr txBox="1"/>
            <p:nvPr/>
          </p:nvSpPr>
          <p:spPr>
            <a:xfrm flipH="1">
              <a:off x="4024400" y="1530580"/>
              <a:ext cx="4723360" cy="646331"/>
            </a:xfrm>
            <a:prstGeom prst="rect">
              <a:avLst/>
            </a:prstGeom>
            <a:noFill/>
          </p:spPr>
          <p:txBody>
            <a:bodyPr wrap="square" rtlCol="0">
              <a:spAutoFit/>
            </a:bodyPr>
            <a:lstStyle/>
            <a:p>
              <a:pPr algn="ctr"/>
              <a:r>
                <a:rPr lang="en-US" sz="3600" b="1" spc="300" dirty="0">
                  <a:solidFill>
                    <a:srgbClr val="424242"/>
                  </a:solidFill>
                  <a:latin typeface="+mj-lt"/>
                </a:rPr>
                <a:t>FORMS</a:t>
              </a:r>
            </a:p>
          </p:txBody>
        </p:sp>
        <p:sp>
          <p:nvSpPr>
            <p:cNvPr id="72" name="TextBox 71">
              <a:extLst>
                <a:ext uri="{FF2B5EF4-FFF2-40B4-BE49-F238E27FC236}">
                  <a16:creationId xmlns:a16="http://schemas.microsoft.com/office/drawing/2014/main" id="{6EB7E5E2-ACEE-4BE2-9669-3F993CCE8C9A}"/>
                </a:ext>
              </a:extLst>
            </p:cNvPr>
            <p:cNvSpPr txBox="1"/>
            <p:nvPr/>
          </p:nvSpPr>
          <p:spPr>
            <a:xfrm flipH="1">
              <a:off x="4024400" y="2157538"/>
              <a:ext cx="4723360" cy="1757917"/>
            </a:xfrm>
            <a:prstGeom prst="rect">
              <a:avLst/>
            </a:prstGeom>
            <a:noFill/>
          </p:spPr>
          <p:txBody>
            <a:bodyPr wrap="square" rtlCol="0">
              <a:spAutoFit/>
            </a:bodyPr>
            <a:lstStyle/>
            <a:p>
              <a:pPr marL="742950" lvl="1" indent="-285750">
                <a:buFont typeface="Arial" panose="020B0604020202020204" pitchFamily="34" charset="0"/>
                <a:buChar char="•"/>
              </a:pPr>
              <a:r>
                <a:rPr lang="en-US" sz="1400" dirty="0">
                  <a:solidFill>
                    <a:schemeClr val="tx2"/>
                  </a:solidFill>
                  <a:latin typeface="+mj-lt"/>
                </a:rPr>
                <a:t>Career Development Plan</a:t>
              </a:r>
            </a:p>
            <a:p>
              <a:pPr marL="742950" lvl="1" indent="-285750">
                <a:buFont typeface="Arial" panose="020B0604020202020204" pitchFamily="34" charset="0"/>
                <a:buChar char="•"/>
              </a:pPr>
              <a:r>
                <a:rPr lang="en-US" sz="1400" dirty="0">
                  <a:solidFill>
                    <a:schemeClr val="tx2"/>
                  </a:solidFill>
                  <a:latin typeface="+mj-lt"/>
                </a:rPr>
                <a:t>CSU Application Fee Reimbursement Request</a:t>
              </a:r>
            </a:p>
            <a:p>
              <a:pPr marL="742950" lvl="1" indent="-285750">
                <a:buFont typeface="Arial" panose="020B0604020202020204" pitchFamily="34" charset="0"/>
                <a:buChar char="•"/>
              </a:pPr>
              <a:r>
                <a:rPr lang="en-US" sz="1400" dirty="0">
                  <a:solidFill>
                    <a:schemeClr val="tx2"/>
                  </a:solidFill>
                  <a:latin typeface="+mj-lt"/>
                </a:rPr>
                <a:t>Dependent Fee Waiver Application</a:t>
              </a:r>
            </a:p>
            <a:p>
              <a:pPr marL="742950" lvl="1" indent="-285750">
                <a:buFont typeface="Arial" panose="020B0604020202020204" pitchFamily="34" charset="0"/>
                <a:buChar char="•"/>
              </a:pPr>
              <a:r>
                <a:rPr lang="en-US" sz="1400" dirty="0">
                  <a:solidFill>
                    <a:schemeClr val="tx2"/>
                  </a:solidFill>
                  <a:latin typeface="+mj-lt"/>
                </a:rPr>
                <a:t>Employee Fee Waiver Application</a:t>
              </a:r>
            </a:p>
            <a:p>
              <a:pPr marL="742950" lvl="1" indent="-285750">
                <a:buFont typeface="Arial" panose="020B0604020202020204" pitchFamily="34" charset="0"/>
                <a:buChar char="•"/>
              </a:pPr>
              <a:r>
                <a:rPr lang="en-US" sz="1400" dirty="0">
                  <a:solidFill>
                    <a:schemeClr val="tx2"/>
                  </a:solidFill>
                  <a:latin typeface="+mj-lt"/>
                </a:rPr>
                <a:t>Employee Fee Waiver Application – Work Related</a:t>
              </a:r>
            </a:p>
            <a:p>
              <a:pPr lvl="1"/>
              <a:endParaRPr lang="en-US" sz="1400" dirty="0">
                <a:solidFill>
                  <a:schemeClr val="tx2"/>
                </a:solidFill>
                <a:latin typeface="+mj-lt"/>
              </a:endParaRPr>
            </a:p>
            <a:p>
              <a:pPr lvl="1"/>
              <a:r>
                <a:rPr lang="en-US" sz="1400" dirty="0">
                  <a:solidFill>
                    <a:schemeClr val="tx2"/>
                  </a:solidFill>
                  <a:latin typeface="+mj-lt"/>
                </a:rPr>
                <a:t>All Fee Waiver forms are available via </a:t>
              </a:r>
              <a:r>
                <a:rPr lang="en-US" sz="1400" dirty="0">
                  <a:solidFill>
                    <a:schemeClr val="tx2"/>
                  </a:solidFill>
                  <a:latin typeface="+mj-lt"/>
                  <a:hlinkClick r:id="rId10"/>
                </a:rPr>
                <a:t>Adobe Sign</a:t>
              </a:r>
              <a:endParaRPr lang="en-US" sz="1400" dirty="0">
                <a:solidFill>
                  <a:schemeClr val="tx2"/>
                </a:solidFill>
                <a:latin typeface="+mj-lt"/>
              </a:endParaRPr>
            </a:p>
          </p:txBody>
        </p:sp>
      </p:grpSp>
      <p:pic>
        <p:nvPicPr>
          <p:cNvPr id="76" name="Picture Placeholder 75" descr="A picture containing person, outdoor, tree, ground&#10;&#10;Description automatically generated">
            <a:extLst>
              <a:ext uri="{FF2B5EF4-FFF2-40B4-BE49-F238E27FC236}">
                <a16:creationId xmlns:a16="http://schemas.microsoft.com/office/drawing/2014/main" id="{1FEA9DBB-3FC3-408D-A154-C49B44F6898E}"/>
              </a:ext>
            </a:extLst>
          </p:cNvPr>
          <p:cNvPicPr>
            <a:picLocks noGrp="1" noChangeAspect="1"/>
          </p:cNvPicPr>
          <p:nvPr>
            <p:ph type="pic" sz="quarter" idx="14"/>
          </p:nvPr>
        </p:nvPicPr>
        <p:blipFill>
          <a:blip r:embed="rId11" cstate="print">
            <a:extLst>
              <a:ext uri="{28A0092B-C50C-407E-A947-70E740481C1C}">
                <a14:useLocalDpi xmlns:a14="http://schemas.microsoft.com/office/drawing/2010/main" val="0"/>
              </a:ext>
            </a:extLst>
          </a:blip>
          <a:srcRect l="10204" r="10204"/>
          <a:stretch>
            <a:fillRect/>
          </a:stretch>
        </p:blipFill>
        <p:spPr/>
      </p:pic>
    </p:spTree>
    <p:extLst>
      <p:ext uri="{BB962C8B-B14F-4D97-AF65-F5344CB8AC3E}">
        <p14:creationId xmlns:p14="http://schemas.microsoft.com/office/powerpoint/2010/main" val="3374657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Placeholder 36">
            <a:extLst>
              <a:ext uri="{FF2B5EF4-FFF2-40B4-BE49-F238E27FC236}">
                <a16:creationId xmlns:a16="http://schemas.microsoft.com/office/drawing/2014/main" id="{241665C4-A598-534A-89F5-4E594B4C63B8}"/>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0419" b="10419"/>
          <a:stretch/>
        </p:blipFill>
        <p:spPr>
          <a:xfrm>
            <a:off x="3043319" y="0"/>
            <a:ext cx="5781368" cy="6858000"/>
          </a:xfrm>
        </p:spPr>
      </p:pic>
      <p:grpSp>
        <p:nvGrpSpPr>
          <p:cNvPr id="3" name="Group 2"/>
          <p:cNvGrpSpPr/>
          <p:nvPr/>
        </p:nvGrpSpPr>
        <p:grpSpPr>
          <a:xfrm>
            <a:off x="8128504" y="411818"/>
            <a:ext cx="4115581" cy="1077663"/>
            <a:chOff x="3660405" y="3105300"/>
            <a:chExt cx="4115581" cy="1077663"/>
          </a:xfrm>
        </p:grpSpPr>
        <p:grpSp>
          <p:nvGrpSpPr>
            <p:cNvPr id="4" name="Group 3"/>
            <p:cNvGrpSpPr/>
            <p:nvPr/>
          </p:nvGrpSpPr>
          <p:grpSpPr>
            <a:xfrm>
              <a:off x="4671206" y="3167080"/>
              <a:ext cx="3104780" cy="1015883"/>
              <a:chOff x="7467597" y="2643420"/>
              <a:chExt cx="4263508" cy="1015883"/>
            </a:xfrm>
          </p:grpSpPr>
          <p:sp>
            <p:nvSpPr>
              <p:cNvPr id="10" name="TextBox 9"/>
              <p:cNvSpPr txBox="1"/>
              <p:nvPr/>
            </p:nvSpPr>
            <p:spPr>
              <a:xfrm>
                <a:off x="7467597" y="3320749"/>
                <a:ext cx="3676648" cy="338554"/>
              </a:xfrm>
              <a:prstGeom prst="rect">
                <a:avLst/>
              </a:prstGeom>
              <a:noFill/>
            </p:spPr>
            <p:txBody>
              <a:bodyPr wrap="square" rtlCol="0">
                <a:spAutoFit/>
              </a:bodyPr>
              <a:lstStyle/>
              <a:p>
                <a:r>
                  <a:rPr lang="en-US" sz="1600" dirty="0">
                    <a:solidFill>
                      <a:schemeClr val="accent1"/>
                    </a:solidFill>
                    <a:hlinkClick r:id="rId3"/>
                  </a:rPr>
                  <a:t>feewaiver@csusm.edu</a:t>
                </a:r>
                <a:r>
                  <a:rPr lang="en-US" sz="1600" dirty="0">
                    <a:solidFill>
                      <a:schemeClr val="accent1"/>
                    </a:solidFill>
                  </a:rPr>
                  <a:t> </a:t>
                </a:r>
              </a:p>
            </p:txBody>
          </p:sp>
          <p:sp>
            <p:nvSpPr>
              <p:cNvPr id="11" name="TextBox 10"/>
              <p:cNvSpPr txBox="1"/>
              <p:nvPr/>
            </p:nvSpPr>
            <p:spPr>
              <a:xfrm>
                <a:off x="7467598" y="2643420"/>
                <a:ext cx="4263507" cy="646331"/>
              </a:xfrm>
              <a:prstGeom prst="rect">
                <a:avLst/>
              </a:prstGeom>
              <a:noFill/>
            </p:spPr>
            <p:txBody>
              <a:bodyPr wrap="square" rtlCol="0">
                <a:spAutoFit/>
              </a:bodyPr>
              <a:lstStyle/>
              <a:p>
                <a:r>
                  <a:rPr lang="en-US" b="1" spc="300" dirty="0">
                    <a:solidFill>
                      <a:schemeClr val="tx1">
                        <a:lumMod val="75000"/>
                        <a:lumOff val="25000"/>
                      </a:schemeClr>
                    </a:solidFill>
                  </a:rPr>
                  <a:t>HR FEE WAIVER QUESTIONS</a:t>
                </a:r>
              </a:p>
            </p:txBody>
          </p:sp>
        </p:grpSp>
        <p:sp>
          <p:nvSpPr>
            <p:cNvPr id="5" name="Rectangle 4"/>
            <p:cNvSpPr/>
            <p:nvPr/>
          </p:nvSpPr>
          <p:spPr>
            <a:xfrm>
              <a:off x="3660405" y="3105300"/>
              <a:ext cx="687506" cy="6875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p:nvPr/>
          </p:nvGrpSpPr>
          <p:grpSpPr>
            <a:xfrm>
              <a:off x="3832949" y="3300298"/>
              <a:ext cx="342417" cy="297510"/>
              <a:chOff x="2303444" y="6030256"/>
              <a:chExt cx="484188" cy="420688"/>
            </a:xfrm>
            <a:solidFill>
              <a:schemeClr val="bg1"/>
            </a:solidFill>
          </p:grpSpPr>
          <p:sp>
            <p:nvSpPr>
              <p:cNvPr id="7" name="Freeform 354"/>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355"/>
              <p:cNvSpPr>
                <a:spLocks/>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Oval 356"/>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2" name="Group 11"/>
          <p:cNvGrpSpPr/>
          <p:nvPr/>
        </p:nvGrpSpPr>
        <p:grpSpPr>
          <a:xfrm>
            <a:off x="7186252" y="3062770"/>
            <a:ext cx="4856731" cy="910493"/>
            <a:chOff x="2365303" y="4978795"/>
            <a:chExt cx="4856731" cy="910493"/>
          </a:xfrm>
        </p:grpSpPr>
        <p:grpSp>
          <p:nvGrpSpPr>
            <p:cNvPr id="13" name="Group 12"/>
            <p:cNvGrpSpPr/>
            <p:nvPr/>
          </p:nvGrpSpPr>
          <p:grpSpPr>
            <a:xfrm>
              <a:off x="3389250" y="5045272"/>
              <a:ext cx="3832784" cy="844016"/>
              <a:chOff x="7467599" y="2651040"/>
              <a:chExt cx="5263210" cy="844016"/>
            </a:xfrm>
          </p:grpSpPr>
          <p:sp>
            <p:nvSpPr>
              <p:cNvPr id="16" name="TextBox 15"/>
              <p:cNvSpPr txBox="1"/>
              <p:nvPr/>
            </p:nvSpPr>
            <p:spPr>
              <a:xfrm>
                <a:off x="7467599" y="3072696"/>
                <a:ext cx="4078716" cy="422360"/>
              </a:xfrm>
              <a:prstGeom prst="rect">
                <a:avLst/>
              </a:prstGeom>
              <a:noFill/>
            </p:spPr>
            <p:txBody>
              <a:bodyPr wrap="square" rtlCol="0">
                <a:spAutoFit/>
              </a:bodyPr>
              <a:lstStyle/>
              <a:p>
                <a:pPr>
                  <a:lnSpc>
                    <a:spcPct val="150000"/>
                  </a:lnSpc>
                </a:pPr>
                <a:r>
                  <a:rPr lang="en-US" sz="1600" dirty="0">
                    <a:solidFill>
                      <a:schemeClr val="accent1"/>
                    </a:solidFill>
                    <a:hlinkClick r:id="rId4"/>
                  </a:rPr>
                  <a:t>apply@csusm.edu</a:t>
                </a:r>
                <a:r>
                  <a:rPr lang="en-US" sz="1600" dirty="0">
                    <a:solidFill>
                      <a:schemeClr val="accent1"/>
                    </a:solidFill>
                  </a:rPr>
                  <a:t> </a:t>
                </a:r>
                <a:endParaRPr lang="en-US" sz="1600" dirty="0">
                  <a:solidFill>
                    <a:schemeClr val="tx2"/>
                  </a:solidFill>
                </a:endParaRPr>
              </a:p>
            </p:txBody>
          </p:sp>
          <p:sp>
            <p:nvSpPr>
              <p:cNvPr id="17" name="TextBox 16"/>
              <p:cNvSpPr txBox="1"/>
              <p:nvPr/>
            </p:nvSpPr>
            <p:spPr>
              <a:xfrm>
                <a:off x="7467599" y="2651040"/>
                <a:ext cx="5263210" cy="456215"/>
              </a:xfrm>
              <a:prstGeom prst="rect">
                <a:avLst/>
              </a:prstGeom>
              <a:noFill/>
            </p:spPr>
            <p:txBody>
              <a:bodyPr wrap="square" rtlCol="0">
                <a:spAutoFit/>
              </a:bodyPr>
              <a:lstStyle/>
              <a:p>
                <a:pPr>
                  <a:lnSpc>
                    <a:spcPct val="150000"/>
                  </a:lnSpc>
                </a:pPr>
                <a:r>
                  <a:rPr lang="en-US" b="1" spc="300" dirty="0">
                    <a:solidFill>
                      <a:schemeClr val="tx1">
                        <a:lumMod val="75000"/>
                        <a:lumOff val="25000"/>
                      </a:schemeClr>
                    </a:solidFill>
                  </a:rPr>
                  <a:t>OFFICE OF ADMISSIONS</a:t>
                </a:r>
              </a:p>
            </p:txBody>
          </p:sp>
        </p:grpSp>
        <p:sp>
          <p:nvSpPr>
            <p:cNvPr id="14" name="Rectangle 13"/>
            <p:cNvSpPr/>
            <p:nvPr/>
          </p:nvSpPr>
          <p:spPr>
            <a:xfrm>
              <a:off x="2365303" y="4978795"/>
              <a:ext cx="687506" cy="6875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14"/>
            <p:cNvSpPr>
              <a:spLocks noEditPoints="1"/>
            </p:cNvSpPr>
            <p:nvPr/>
          </p:nvSpPr>
          <p:spPr bwMode="auto">
            <a:xfrm>
              <a:off x="2552443" y="5145099"/>
              <a:ext cx="313227" cy="304245"/>
            </a:xfrm>
            <a:custGeom>
              <a:avLst/>
              <a:gdLst>
                <a:gd name="T0" fmla="*/ 112 w 118"/>
                <a:gd name="T1" fmla="*/ 26 h 112"/>
                <a:gd name="T2" fmla="*/ 95 w 118"/>
                <a:gd name="T3" fmla="*/ 20 h 112"/>
                <a:gd name="T4" fmla="*/ 95 w 118"/>
                <a:gd name="T5" fmla="*/ 16 h 112"/>
                <a:gd name="T6" fmla="*/ 95 w 118"/>
                <a:gd name="T7" fmla="*/ 12 h 112"/>
                <a:gd name="T8" fmla="*/ 83 w 118"/>
                <a:gd name="T9" fmla="*/ 0 h 112"/>
                <a:gd name="T10" fmla="*/ 35 w 118"/>
                <a:gd name="T11" fmla="*/ 0 h 112"/>
                <a:gd name="T12" fmla="*/ 23 w 118"/>
                <a:gd name="T13" fmla="*/ 12 h 112"/>
                <a:gd name="T14" fmla="*/ 23 w 118"/>
                <a:gd name="T15" fmla="*/ 16 h 112"/>
                <a:gd name="T16" fmla="*/ 23 w 118"/>
                <a:gd name="T17" fmla="*/ 20 h 112"/>
                <a:gd name="T18" fmla="*/ 6 w 118"/>
                <a:gd name="T19" fmla="*/ 26 h 112"/>
                <a:gd name="T20" fmla="*/ 3 w 118"/>
                <a:gd name="T21" fmla="*/ 45 h 112"/>
                <a:gd name="T22" fmla="*/ 24 w 118"/>
                <a:gd name="T23" fmla="*/ 58 h 112"/>
                <a:gd name="T24" fmla="*/ 55 w 118"/>
                <a:gd name="T25" fmla="*/ 88 h 112"/>
                <a:gd name="T26" fmla="*/ 55 w 118"/>
                <a:gd name="T27" fmla="*/ 88 h 112"/>
                <a:gd name="T28" fmla="*/ 55 w 118"/>
                <a:gd name="T29" fmla="*/ 104 h 112"/>
                <a:gd name="T30" fmla="*/ 47 w 118"/>
                <a:gd name="T31" fmla="*/ 104 h 112"/>
                <a:gd name="T32" fmla="*/ 43 w 118"/>
                <a:gd name="T33" fmla="*/ 108 h 112"/>
                <a:gd name="T34" fmla="*/ 47 w 118"/>
                <a:gd name="T35" fmla="*/ 112 h 112"/>
                <a:gd name="T36" fmla="*/ 71 w 118"/>
                <a:gd name="T37" fmla="*/ 112 h 112"/>
                <a:gd name="T38" fmla="*/ 75 w 118"/>
                <a:gd name="T39" fmla="*/ 108 h 112"/>
                <a:gd name="T40" fmla="*/ 71 w 118"/>
                <a:gd name="T41" fmla="*/ 104 h 112"/>
                <a:gd name="T42" fmla="*/ 63 w 118"/>
                <a:gd name="T43" fmla="*/ 104 h 112"/>
                <a:gd name="T44" fmla="*/ 63 w 118"/>
                <a:gd name="T45" fmla="*/ 88 h 112"/>
                <a:gd name="T46" fmla="*/ 63 w 118"/>
                <a:gd name="T47" fmla="*/ 88 h 112"/>
                <a:gd name="T48" fmla="*/ 94 w 118"/>
                <a:gd name="T49" fmla="*/ 58 h 112"/>
                <a:gd name="T50" fmla="*/ 115 w 118"/>
                <a:gd name="T51" fmla="*/ 45 h 112"/>
                <a:gd name="T52" fmla="*/ 112 w 118"/>
                <a:gd name="T53" fmla="*/ 26 h 112"/>
                <a:gd name="T54" fmla="*/ 11 w 118"/>
                <a:gd name="T55" fmla="*/ 42 h 112"/>
                <a:gd name="T56" fmla="*/ 12 w 118"/>
                <a:gd name="T57" fmla="*/ 31 h 112"/>
                <a:gd name="T58" fmla="*/ 23 w 118"/>
                <a:gd name="T59" fmla="*/ 28 h 112"/>
                <a:gd name="T60" fmla="*/ 23 w 118"/>
                <a:gd name="T61" fmla="*/ 48 h 112"/>
                <a:gd name="T62" fmla="*/ 23 w 118"/>
                <a:gd name="T63" fmla="*/ 50 h 112"/>
                <a:gd name="T64" fmla="*/ 11 w 118"/>
                <a:gd name="T65" fmla="*/ 42 h 112"/>
                <a:gd name="T66" fmla="*/ 87 w 118"/>
                <a:gd name="T67" fmla="*/ 16 h 112"/>
                <a:gd name="T68" fmla="*/ 87 w 118"/>
                <a:gd name="T69" fmla="*/ 48 h 112"/>
                <a:gd name="T70" fmla="*/ 59 w 118"/>
                <a:gd name="T71" fmla="*/ 80 h 112"/>
                <a:gd name="T72" fmla="*/ 31 w 118"/>
                <a:gd name="T73" fmla="*/ 48 h 112"/>
                <a:gd name="T74" fmla="*/ 31 w 118"/>
                <a:gd name="T75" fmla="*/ 16 h 112"/>
                <a:gd name="T76" fmla="*/ 31 w 118"/>
                <a:gd name="T77" fmla="*/ 12 h 112"/>
                <a:gd name="T78" fmla="*/ 35 w 118"/>
                <a:gd name="T79" fmla="*/ 8 h 112"/>
                <a:gd name="T80" fmla="*/ 83 w 118"/>
                <a:gd name="T81" fmla="*/ 8 h 112"/>
                <a:gd name="T82" fmla="*/ 87 w 118"/>
                <a:gd name="T83" fmla="*/ 12 h 112"/>
                <a:gd name="T84" fmla="*/ 87 w 118"/>
                <a:gd name="T85" fmla="*/ 16 h 112"/>
                <a:gd name="T86" fmla="*/ 107 w 118"/>
                <a:gd name="T87" fmla="*/ 42 h 112"/>
                <a:gd name="T88" fmla="*/ 95 w 118"/>
                <a:gd name="T89" fmla="*/ 50 h 112"/>
                <a:gd name="T90" fmla="*/ 95 w 118"/>
                <a:gd name="T91" fmla="*/ 48 h 112"/>
                <a:gd name="T92" fmla="*/ 95 w 118"/>
                <a:gd name="T93" fmla="*/ 28 h 112"/>
                <a:gd name="T94" fmla="*/ 106 w 118"/>
                <a:gd name="T95" fmla="*/ 31 h 112"/>
                <a:gd name="T96" fmla="*/ 107 w 118"/>
                <a:gd name="T97"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8" h="112">
                  <a:moveTo>
                    <a:pt x="112" y="26"/>
                  </a:moveTo>
                  <a:cubicBezTo>
                    <a:pt x="108" y="22"/>
                    <a:pt x="102" y="19"/>
                    <a:pt x="95" y="20"/>
                  </a:cubicBezTo>
                  <a:cubicBezTo>
                    <a:pt x="95" y="16"/>
                    <a:pt x="95" y="16"/>
                    <a:pt x="95" y="16"/>
                  </a:cubicBezTo>
                  <a:cubicBezTo>
                    <a:pt x="95" y="12"/>
                    <a:pt x="95" y="12"/>
                    <a:pt x="95" y="12"/>
                  </a:cubicBezTo>
                  <a:cubicBezTo>
                    <a:pt x="95" y="5"/>
                    <a:pt x="90" y="0"/>
                    <a:pt x="83" y="0"/>
                  </a:cubicBezTo>
                  <a:cubicBezTo>
                    <a:pt x="35" y="0"/>
                    <a:pt x="35" y="0"/>
                    <a:pt x="35" y="0"/>
                  </a:cubicBezTo>
                  <a:cubicBezTo>
                    <a:pt x="28" y="0"/>
                    <a:pt x="23" y="5"/>
                    <a:pt x="23" y="12"/>
                  </a:cubicBezTo>
                  <a:cubicBezTo>
                    <a:pt x="23" y="16"/>
                    <a:pt x="23" y="16"/>
                    <a:pt x="23" y="16"/>
                  </a:cubicBezTo>
                  <a:cubicBezTo>
                    <a:pt x="23" y="20"/>
                    <a:pt x="23" y="20"/>
                    <a:pt x="23" y="20"/>
                  </a:cubicBezTo>
                  <a:cubicBezTo>
                    <a:pt x="16" y="19"/>
                    <a:pt x="10" y="22"/>
                    <a:pt x="6" y="26"/>
                  </a:cubicBezTo>
                  <a:cubicBezTo>
                    <a:pt x="1" y="32"/>
                    <a:pt x="0" y="39"/>
                    <a:pt x="3" y="45"/>
                  </a:cubicBezTo>
                  <a:cubicBezTo>
                    <a:pt x="7" y="53"/>
                    <a:pt x="14" y="57"/>
                    <a:pt x="24" y="58"/>
                  </a:cubicBezTo>
                  <a:cubicBezTo>
                    <a:pt x="28" y="74"/>
                    <a:pt x="40" y="86"/>
                    <a:pt x="55" y="88"/>
                  </a:cubicBezTo>
                  <a:cubicBezTo>
                    <a:pt x="55" y="88"/>
                    <a:pt x="55" y="88"/>
                    <a:pt x="55" y="88"/>
                  </a:cubicBezTo>
                  <a:cubicBezTo>
                    <a:pt x="55" y="104"/>
                    <a:pt x="55" y="104"/>
                    <a:pt x="55" y="104"/>
                  </a:cubicBezTo>
                  <a:cubicBezTo>
                    <a:pt x="47" y="104"/>
                    <a:pt x="47" y="104"/>
                    <a:pt x="47" y="104"/>
                  </a:cubicBezTo>
                  <a:cubicBezTo>
                    <a:pt x="45" y="104"/>
                    <a:pt x="43" y="106"/>
                    <a:pt x="43" y="108"/>
                  </a:cubicBezTo>
                  <a:cubicBezTo>
                    <a:pt x="43" y="110"/>
                    <a:pt x="45" y="112"/>
                    <a:pt x="47" y="112"/>
                  </a:cubicBezTo>
                  <a:cubicBezTo>
                    <a:pt x="71" y="112"/>
                    <a:pt x="71" y="112"/>
                    <a:pt x="71" y="112"/>
                  </a:cubicBezTo>
                  <a:cubicBezTo>
                    <a:pt x="73" y="112"/>
                    <a:pt x="75" y="110"/>
                    <a:pt x="75" y="108"/>
                  </a:cubicBezTo>
                  <a:cubicBezTo>
                    <a:pt x="75" y="106"/>
                    <a:pt x="73" y="104"/>
                    <a:pt x="71" y="104"/>
                  </a:cubicBezTo>
                  <a:cubicBezTo>
                    <a:pt x="63" y="104"/>
                    <a:pt x="63" y="104"/>
                    <a:pt x="63" y="104"/>
                  </a:cubicBezTo>
                  <a:cubicBezTo>
                    <a:pt x="63" y="88"/>
                    <a:pt x="63" y="88"/>
                    <a:pt x="63" y="88"/>
                  </a:cubicBezTo>
                  <a:cubicBezTo>
                    <a:pt x="63" y="88"/>
                    <a:pt x="63" y="88"/>
                    <a:pt x="63" y="88"/>
                  </a:cubicBezTo>
                  <a:cubicBezTo>
                    <a:pt x="78" y="86"/>
                    <a:pt x="90" y="74"/>
                    <a:pt x="94" y="58"/>
                  </a:cubicBezTo>
                  <a:cubicBezTo>
                    <a:pt x="104" y="57"/>
                    <a:pt x="111" y="53"/>
                    <a:pt x="115" y="45"/>
                  </a:cubicBezTo>
                  <a:cubicBezTo>
                    <a:pt x="118" y="39"/>
                    <a:pt x="117" y="32"/>
                    <a:pt x="112" y="26"/>
                  </a:cubicBezTo>
                  <a:close/>
                  <a:moveTo>
                    <a:pt x="11" y="42"/>
                  </a:moveTo>
                  <a:cubicBezTo>
                    <a:pt x="9" y="39"/>
                    <a:pt x="9" y="34"/>
                    <a:pt x="12" y="31"/>
                  </a:cubicBezTo>
                  <a:cubicBezTo>
                    <a:pt x="14" y="29"/>
                    <a:pt x="18" y="28"/>
                    <a:pt x="23" y="28"/>
                  </a:cubicBezTo>
                  <a:cubicBezTo>
                    <a:pt x="23" y="48"/>
                    <a:pt x="23" y="48"/>
                    <a:pt x="23" y="48"/>
                  </a:cubicBezTo>
                  <a:cubicBezTo>
                    <a:pt x="23" y="49"/>
                    <a:pt x="23" y="49"/>
                    <a:pt x="23" y="50"/>
                  </a:cubicBezTo>
                  <a:cubicBezTo>
                    <a:pt x="17" y="49"/>
                    <a:pt x="13" y="46"/>
                    <a:pt x="11" y="42"/>
                  </a:cubicBezTo>
                  <a:close/>
                  <a:moveTo>
                    <a:pt x="87" y="16"/>
                  </a:moveTo>
                  <a:cubicBezTo>
                    <a:pt x="87" y="48"/>
                    <a:pt x="87" y="48"/>
                    <a:pt x="87" y="48"/>
                  </a:cubicBezTo>
                  <a:cubicBezTo>
                    <a:pt x="87" y="66"/>
                    <a:pt x="74" y="80"/>
                    <a:pt x="59" y="80"/>
                  </a:cubicBezTo>
                  <a:cubicBezTo>
                    <a:pt x="44" y="80"/>
                    <a:pt x="31" y="66"/>
                    <a:pt x="31" y="48"/>
                  </a:cubicBezTo>
                  <a:cubicBezTo>
                    <a:pt x="31" y="16"/>
                    <a:pt x="31" y="16"/>
                    <a:pt x="31" y="16"/>
                  </a:cubicBezTo>
                  <a:cubicBezTo>
                    <a:pt x="31" y="12"/>
                    <a:pt x="31" y="12"/>
                    <a:pt x="31" y="12"/>
                  </a:cubicBezTo>
                  <a:cubicBezTo>
                    <a:pt x="31" y="10"/>
                    <a:pt x="33" y="8"/>
                    <a:pt x="35" y="8"/>
                  </a:cubicBezTo>
                  <a:cubicBezTo>
                    <a:pt x="83" y="8"/>
                    <a:pt x="83" y="8"/>
                    <a:pt x="83" y="8"/>
                  </a:cubicBezTo>
                  <a:cubicBezTo>
                    <a:pt x="85" y="8"/>
                    <a:pt x="87" y="10"/>
                    <a:pt x="87" y="12"/>
                  </a:cubicBezTo>
                  <a:lnTo>
                    <a:pt x="87" y="16"/>
                  </a:lnTo>
                  <a:close/>
                  <a:moveTo>
                    <a:pt x="107" y="42"/>
                  </a:moveTo>
                  <a:cubicBezTo>
                    <a:pt x="105" y="46"/>
                    <a:pt x="101" y="49"/>
                    <a:pt x="95" y="50"/>
                  </a:cubicBezTo>
                  <a:cubicBezTo>
                    <a:pt x="95" y="49"/>
                    <a:pt x="95" y="49"/>
                    <a:pt x="95" y="48"/>
                  </a:cubicBezTo>
                  <a:cubicBezTo>
                    <a:pt x="95" y="28"/>
                    <a:pt x="95" y="28"/>
                    <a:pt x="95" y="28"/>
                  </a:cubicBezTo>
                  <a:cubicBezTo>
                    <a:pt x="100" y="28"/>
                    <a:pt x="104" y="29"/>
                    <a:pt x="106" y="31"/>
                  </a:cubicBezTo>
                  <a:cubicBezTo>
                    <a:pt x="109" y="34"/>
                    <a:pt x="109" y="39"/>
                    <a:pt x="107" y="4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8" name="Group 17"/>
          <p:cNvGrpSpPr/>
          <p:nvPr/>
        </p:nvGrpSpPr>
        <p:grpSpPr>
          <a:xfrm>
            <a:off x="7686619" y="1677180"/>
            <a:ext cx="4414583" cy="1066997"/>
            <a:chOff x="8018529" y="3105300"/>
            <a:chExt cx="4414583" cy="1066997"/>
          </a:xfrm>
        </p:grpSpPr>
        <p:grpSp>
          <p:nvGrpSpPr>
            <p:cNvPr id="19" name="Group 18"/>
            <p:cNvGrpSpPr/>
            <p:nvPr/>
          </p:nvGrpSpPr>
          <p:grpSpPr>
            <a:xfrm>
              <a:off x="9029330" y="3174700"/>
              <a:ext cx="3403782" cy="997597"/>
              <a:chOff x="7467599" y="2651040"/>
              <a:chExt cx="4674101" cy="997597"/>
            </a:xfrm>
          </p:grpSpPr>
          <p:sp>
            <p:nvSpPr>
              <p:cNvPr id="22" name="TextBox 21"/>
              <p:cNvSpPr txBox="1"/>
              <p:nvPr/>
            </p:nvSpPr>
            <p:spPr>
              <a:xfrm>
                <a:off x="7537616" y="3226277"/>
                <a:ext cx="3676649" cy="422360"/>
              </a:xfrm>
              <a:prstGeom prst="rect">
                <a:avLst/>
              </a:prstGeom>
              <a:noFill/>
            </p:spPr>
            <p:txBody>
              <a:bodyPr wrap="square" rtlCol="0">
                <a:spAutoFit/>
              </a:bodyPr>
              <a:lstStyle/>
              <a:p>
                <a:pPr>
                  <a:lnSpc>
                    <a:spcPct val="150000"/>
                  </a:lnSpc>
                </a:pPr>
                <a:r>
                  <a:rPr lang="en-US" sz="1600" dirty="0">
                    <a:solidFill>
                      <a:schemeClr val="accent1"/>
                    </a:solidFill>
                    <a:hlinkClick r:id="rId5"/>
                  </a:rPr>
                  <a:t>sfs@csusm.edu</a:t>
                </a:r>
                <a:r>
                  <a:rPr lang="en-US" sz="1600" dirty="0">
                    <a:solidFill>
                      <a:schemeClr val="accent1"/>
                    </a:solidFill>
                  </a:rPr>
                  <a:t> </a:t>
                </a:r>
                <a:endParaRPr lang="en-US" sz="1600" dirty="0">
                  <a:solidFill>
                    <a:schemeClr val="tx2"/>
                  </a:solidFill>
                </a:endParaRPr>
              </a:p>
            </p:txBody>
          </p:sp>
          <p:sp>
            <p:nvSpPr>
              <p:cNvPr id="23" name="TextBox 22"/>
              <p:cNvSpPr txBox="1"/>
              <p:nvPr/>
            </p:nvSpPr>
            <p:spPr>
              <a:xfrm>
                <a:off x="7467599" y="2651040"/>
                <a:ext cx="4674101" cy="646331"/>
              </a:xfrm>
              <a:prstGeom prst="rect">
                <a:avLst/>
              </a:prstGeom>
              <a:noFill/>
            </p:spPr>
            <p:txBody>
              <a:bodyPr wrap="square" rtlCol="0">
                <a:spAutoFit/>
              </a:bodyPr>
              <a:lstStyle/>
              <a:p>
                <a:r>
                  <a:rPr lang="en-US" b="1" spc="300" dirty="0">
                    <a:solidFill>
                      <a:schemeClr val="tx1">
                        <a:lumMod val="75000"/>
                        <a:lumOff val="25000"/>
                      </a:schemeClr>
                    </a:solidFill>
                  </a:rPr>
                  <a:t>STUDENT FINANCIAL SERVICES</a:t>
                </a:r>
              </a:p>
            </p:txBody>
          </p:sp>
        </p:grpSp>
        <p:sp>
          <p:nvSpPr>
            <p:cNvPr id="20" name="Rectangle 19"/>
            <p:cNvSpPr/>
            <p:nvPr/>
          </p:nvSpPr>
          <p:spPr>
            <a:xfrm>
              <a:off x="8018529" y="3105300"/>
              <a:ext cx="687506" cy="687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grpSp>
      <p:sp>
        <p:nvSpPr>
          <p:cNvPr id="24" name="Freeform 23"/>
          <p:cNvSpPr/>
          <p:nvPr/>
        </p:nvSpPr>
        <p:spPr>
          <a:xfrm>
            <a:off x="11382176" y="4597525"/>
            <a:ext cx="805919" cy="2260477"/>
          </a:xfrm>
          <a:custGeom>
            <a:avLst/>
            <a:gdLst>
              <a:gd name="connsiteX0" fmla="*/ 805919 w 805919"/>
              <a:gd name="connsiteY0" fmla="*/ 0 h 2260477"/>
              <a:gd name="connsiteX1" fmla="*/ 805919 w 805919"/>
              <a:gd name="connsiteY1" fmla="*/ 2260477 h 2260477"/>
              <a:gd name="connsiteX2" fmla="*/ 0 w 805919"/>
              <a:gd name="connsiteY2" fmla="*/ 2260477 h 2260477"/>
            </a:gdLst>
            <a:ahLst/>
            <a:cxnLst>
              <a:cxn ang="0">
                <a:pos x="connsiteX0" y="connsiteY0"/>
              </a:cxn>
              <a:cxn ang="0">
                <a:pos x="connsiteX1" y="connsiteY1"/>
              </a:cxn>
              <a:cxn ang="0">
                <a:pos x="connsiteX2" y="connsiteY2"/>
              </a:cxn>
            </a:cxnLst>
            <a:rect l="l" t="t" r="r" b="b"/>
            <a:pathLst>
              <a:path w="805919" h="2260477">
                <a:moveTo>
                  <a:pt x="805919" y="0"/>
                </a:moveTo>
                <a:lnTo>
                  <a:pt x="805919" y="2260477"/>
                </a:lnTo>
                <a:lnTo>
                  <a:pt x="0" y="2260477"/>
                </a:lnTo>
                <a:close/>
              </a:path>
            </a:pathLst>
          </a:custGeom>
          <a:gradFill>
            <a:gsLst>
              <a:gs pos="0">
                <a:schemeClr val="accent4"/>
              </a:gs>
              <a:gs pos="100000">
                <a:srgbClr val="0F4F8C"/>
              </a:gs>
              <a:gs pos="86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grpSp>
        <p:nvGrpSpPr>
          <p:cNvPr id="25" name="Group 24"/>
          <p:cNvGrpSpPr/>
          <p:nvPr/>
        </p:nvGrpSpPr>
        <p:grpSpPr>
          <a:xfrm>
            <a:off x="206826" y="2028051"/>
            <a:ext cx="3994730" cy="801731"/>
            <a:chOff x="206826" y="2083959"/>
            <a:chExt cx="3994730" cy="832070"/>
          </a:xfrm>
        </p:grpSpPr>
        <p:sp>
          <p:nvSpPr>
            <p:cNvPr id="26" name="TextBox 25"/>
            <p:cNvSpPr txBox="1"/>
            <p:nvPr/>
          </p:nvSpPr>
          <p:spPr>
            <a:xfrm flipH="1">
              <a:off x="206826" y="2083959"/>
              <a:ext cx="3994730" cy="670789"/>
            </a:xfrm>
            <a:prstGeom prst="rect">
              <a:avLst/>
            </a:prstGeom>
            <a:noFill/>
          </p:spPr>
          <p:txBody>
            <a:bodyPr wrap="square" rtlCol="0">
              <a:spAutoFit/>
            </a:bodyPr>
            <a:lstStyle/>
            <a:p>
              <a:r>
                <a:rPr lang="en-US" sz="3600" b="1" spc="300" dirty="0">
                  <a:solidFill>
                    <a:srgbClr val="424242"/>
                  </a:solidFill>
                  <a:latin typeface="+mj-lt"/>
                </a:rPr>
                <a:t>CONTACT US</a:t>
              </a:r>
            </a:p>
          </p:txBody>
        </p:sp>
        <p:sp>
          <p:nvSpPr>
            <p:cNvPr id="28" name="TextBox 27"/>
            <p:cNvSpPr txBox="1"/>
            <p:nvPr/>
          </p:nvSpPr>
          <p:spPr>
            <a:xfrm flipH="1">
              <a:off x="333336" y="2419354"/>
              <a:ext cx="3403782" cy="496675"/>
            </a:xfrm>
            <a:prstGeom prst="rect">
              <a:avLst/>
            </a:prstGeom>
            <a:noFill/>
          </p:spPr>
          <p:txBody>
            <a:bodyPr wrap="square" rtlCol="0">
              <a:spAutoFit/>
            </a:bodyPr>
            <a:lstStyle/>
            <a:p>
              <a:pPr>
                <a:lnSpc>
                  <a:spcPct val="150000"/>
                </a:lnSpc>
              </a:pPr>
              <a:endParaRPr lang="en-US" sz="2000" dirty="0">
                <a:solidFill>
                  <a:schemeClr val="tx2"/>
                </a:solidFill>
              </a:endParaRPr>
            </a:p>
          </p:txBody>
        </p:sp>
      </p:grpSp>
      <p:pic>
        <p:nvPicPr>
          <p:cNvPr id="36" name="Picture 35">
            <a:extLst>
              <a:ext uri="{FF2B5EF4-FFF2-40B4-BE49-F238E27FC236}">
                <a16:creationId xmlns:a16="http://schemas.microsoft.com/office/drawing/2014/main" id="{B3B49793-A4E6-7444-83E3-A422ECDD2C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grpSp>
        <p:nvGrpSpPr>
          <p:cNvPr id="34" name="Group 33">
            <a:extLst>
              <a:ext uri="{FF2B5EF4-FFF2-40B4-BE49-F238E27FC236}">
                <a16:creationId xmlns:a16="http://schemas.microsoft.com/office/drawing/2014/main" id="{DB8B16D2-E553-4F5E-90A4-E168CF23D63B}"/>
              </a:ext>
            </a:extLst>
          </p:cNvPr>
          <p:cNvGrpSpPr/>
          <p:nvPr/>
        </p:nvGrpSpPr>
        <p:grpSpPr>
          <a:xfrm>
            <a:off x="6799356" y="4482487"/>
            <a:ext cx="5092762" cy="913416"/>
            <a:chOff x="8018529" y="3105300"/>
            <a:chExt cx="5092762" cy="913416"/>
          </a:xfrm>
        </p:grpSpPr>
        <p:grpSp>
          <p:nvGrpSpPr>
            <p:cNvPr id="35" name="Group 34">
              <a:extLst>
                <a:ext uri="{FF2B5EF4-FFF2-40B4-BE49-F238E27FC236}">
                  <a16:creationId xmlns:a16="http://schemas.microsoft.com/office/drawing/2014/main" id="{36CE9A2C-A58F-49DE-8F12-749EA280C2D2}"/>
                </a:ext>
              </a:extLst>
            </p:cNvPr>
            <p:cNvGrpSpPr/>
            <p:nvPr/>
          </p:nvGrpSpPr>
          <p:grpSpPr>
            <a:xfrm>
              <a:off x="9029330" y="3174700"/>
              <a:ext cx="4081961" cy="844016"/>
              <a:chOff x="7467598" y="2651040"/>
              <a:chExt cx="5605381" cy="844016"/>
            </a:xfrm>
          </p:grpSpPr>
          <p:sp>
            <p:nvSpPr>
              <p:cNvPr id="40" name="TextBox 39">
                <a:extLst>
                  <a:ext uri="{FF2B5EF4-FFF2-40B4-BE49-F238E27FC236}">
                    <a16:creationId xmlns:a16="http://schemas.microsoft.com/office/drawing/2014/main" id="{65B1B9BA-7908-402C-A02F-44E5149F3499}"/>
                  </a:ext>
                </a:extLst>
              </p:cNvPr>
              <p:cNvSpPr txBox="1"/>
              <p:nvPr/>
            </p:nvSpPr>
            <p:spPr>
              <a:xfrm>
                <a:off x="7467599" y="3072696"/>
                <a:ext cx="3676649" cy="422360"/>
              </a:xfrm>
              <a:prstGeom prst="rect">
                <a:avLst/>
              </a:prstGeom>
              <a:noFill/>
            </p:spPr>
            <p:txBody>
              <a:bodyPr wrap="square" rtlCol="0">
                <a:spAutoFit/>
              </a:bodyPr>
              <a:lstStyle/>
              <a:p>
                <a:pPr>
                  <a:lnSpc>
                    <a:spcPct val="150000"/>
                  </a:lnSpc>
                </a:pPr>
                <a:r>
                  <a:rPr lang="en-US" sz="1600" dirty="0">
                    <a:solidFill>
                      <a:schemeClr val="accent1"/>
                    </a:solidFill>
                    <a:hlinkClick r:id="rId7"/>
                  </a:rPr>
                  <a:t>registrar@csusm.edu</a:t>
                </a:r>
                <a:r>
                  <a:rPr lang="en-US" sz="1600" dirty="0">
                    <a:solidFill>
                      <a:schemeClr val="accent1"/>
                    </a:solidFill>
                  </a:rPr>
                  <a:t> </a:t>
                </a:r>
                <a:endParaRPr lang="en-US" sz="1600" dirty="0">
                  <a:solidFill>
                    <a:schemeClr val="tx2"/>
                  </a:solidFill>
                </a:endParaRPr>
              </a:p>
            </p:txBody>
          </p:sp>
          <p:sp>
            <p:nvSpPr>
              <p:cNvPr id="41" name="TextBox 40">
                <a:extLst>
                  <a:ext uri="{FF2B5EF4-FFF2-40B4-BE49-F238E27FC236}">
                    <a16:creationId xmlns:a16="http://schemas.microsoft.com/office/drawing/2014/main" id="{BEC4D74C-83E7-46EB-BC23-F05EE97023DE}"/>
                  </a:ext>
                </a:extLst>
              </p:cNvPr>
              <p:cNvSpPr txBox="1"/>
              <p:nvPr/>
            </p:nvSpPr>
            <p:spPr>
              <a:xfrm>
                <a:off x="7467598" y="2651040"/>
                <a:ext cx="5605381" cy="456215"/>
              </a:xfrm>
              <a:prstGeom prst="rect">
                <a:avLst/>
              </a:prstGeom>
              <a:noFill/>
            </p:spPr>
            <p:txBody>
              <a:bodyPr wrap="square" rtlCol="0">
                <a:spAutoFit/>
              </a:bodyPr>
              <a:lstStyle/>
              <a:p>
                <a:pPr>
                  <a:lnSpc>
                    <a:spcPct val="150000"/>
                  </a:lnSpc>
                </a:pPr>
                <a:r>
                  <a:rPr lang="en-US" b="1" spc="300" dirty="0">
                    <a:solidFill>
                      <a:schemeClr val="tx1">
                        <a:lumMod val="75000"/>
                        <a:lumOff val="25000"/>
                      </a:schemeClr>
                    </a:solidFill>
                  </a:rPr>
                  <a:t>OFFICE OF THE REGISTRAR</a:t>
                </a:r>
              </a:p>
            </p:txBody>
          </p:sp>
        </p:grpSp>
        <p:sp>
          <p:nvSpPr>
            <p:cNvPr id="38" name="Rectangle 37">
              <a:extLst>
                <a:ext uri="{FF2B5EF4-FFF2-40B4-BE49-F238E27FC236}">
                  <a16:creationId xmlns:a16="http://schemas.microsoft.com/office/drawing/2014/main" id="{78BD4048-FC35-485D-9DCE-0505E0EB51E3}"/>
                </a:ext>
              </a:extLst>
            </p:cNvPr>
            <p:cNvSpPr/>
            <p:nvPr/>
          </p:nvSpPr>
          <p:spPr>
            <a:xfrm>
              <a:off x="8018529" y="3105300"/>
              <a:ext cx="687506" cy="687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39" name="Freeform 9">
              <a:extLst>
                <a:ext uri="{FF2B5EF4-FFF2-40B4-BE49-F238E27FC236}">
                  <a16:creationId xmlns:a16="http://schemas.microsoft.com/office/drawing/2014/main" id="{41AAEBC8-AAE3-4051-8644-8FCB4CBF2A77}"/>
                </a:ext>
              </a:extLst>
            </p:cNvPr>
            <p:cNvSpPr>
              <a:spLocks noEditPoints="1"/>
            </p:cNvSpPr>
            <p:nvPr/>
          </p:nvSpPr>
          <p:spPr bwMode="auto">
            <a:xfrm>
              <a:off x="8211244" y="3293928"/>
              <a:ext cx="302073" cy="257483"/>
            </a:xfrm>
            <a:custGeom>
              <a:avLst/>
              <a:gdLst>
                <a:gd name="T0" fmla="*/ 1561 w 1737"/>
                <a:gd name="T1" fmla="*/ 277 h 1548"/>
                <a:gd name="T2" fmla="*/ 1197 w 1737"/>
                <a:gd name="T3" fmla="*/ 277 h 1548"/>
                <a:gd name="T4" fmla="*/ 1197 w 1737"/>
                <a:gd name="T5" fmla="*/ 170 h 1548"/>
                <a:gd name="T6" fmla="*/ 1027 w 1737"/>
                <a:gd name="T7" fmla="*/ 0 h 1548"/>
                <a:gd name="T8" fmla="*/ 710 w 1737"/>
                <a:gd name="T9" fmla="*/ 0 h 1548"/>
                <a:gd name="T10" fmla="*/ 540 w 1737"/>
                <a:gd name="T11" fmla="*/ 170 h 1548"/>
                <a:gd name="T12" fmla="*/ 540 w 1737"/>
                <a:gd name="T13" fmla="*/ 277 h 1548"/>
                <a:gd name="T14" fmla="*/ 175 w 1737"/>
                <a:gd name="T15" fmla="*/ 277 h 1548"/>
                <a:gd name="T16" fmla="*/ 0 w 1737"/>
                <a:gd name="T17" fmla="*/ 452 h 1548"/>
                <a:gd name="T18" fmla="*/ 0 w 1737"/>
                <a:gd name="T19" fmla="*/ 1372 h 1548"/>
                <a:gd name="T20" fmla="*/ 175 w 1737"/>
                <a:gd name="T21" fmla="*/ 1548 h 1548"/>
                <a:gd name="T22" fmla="*/ 1561 w 1737"/>
                <a:gd name="T23" fmla="*/ 1548 h 1548"/>
                <a:gd name="T24" fmla="*/ 1737 w 1737"/>
                <a:gd name="T25" fmla="*/ 1372 h 1548"/>
                <a:gd name="T26" fmla="*/ 1737 w 1737"/>
                <a:gd name="T27" fmla="*/ 452 h 1548"/>
                <a:gd name="T28" fmla="*/ 1561 w 1737"/>
                <a:gd name="T29" fmla="*/ 277 h 1548"/>
                <a:gd name="T30" fmla="*/ 684 w 1737"/>
                <a:gd name="T31" fmla="*/ 170 h 1548"/>
                <a:gd name="T32" fmla="*/ 710 w 1737"/>
                <a:gd name="T33" fmla="*/ 145 h 1548"/>
                <a:gd name="T34" fmla="*/ 1027 w 1737"/>
                <a:gd name="T35" fmla="*/ 145 h 1548"/>
                <a:gd name="T36" fmla="*/ 1052 w 1737"/>
                <a:gd name="T37" fmla="*/ 170 h 1548"/>
                <a:gd name="T38" fmla="*/ 1052 w 1737"/>
                <a:gd name="T39" fmla="*/ 277 h 1548"/>
                <a:gd name="T40" fmla="*/ 684 w 1737"/>
                <a:gd name="T41" fmla="*/ 277 h 1548"/>
                <a:gd name="T42" fmla="*/ 684 w 1737"/>
                <a:gd name="T43" fmla="*/ 170 h 1548"/>
                <a:gd name="T44" fmla="*/ 175 w 1737"/>
                <a:gd name="T45" fmla="*/ 380 h 1548"/>
                <a:gd name="T46" fmla="*/ 1561 w 1737"/>
                <a:gd name="T47" fmla="*/ 380 h 1548"/>
                <a:gd name="T48" fmla="*/ 1633 w 1737"/>
                <a:gd name="T49" fmla="*/ 452 h 1548"/>
                <a:gd name="T50" fmla="*/ 1633 w 1737"/>
                <a:gd name="T51" fmla="*/ 852 h 1548"/>
                <a:gd name="T52" fmla="*/ 999 w 1737"/>
                <a:gd name="T53" fmla="*/ 852 h 1548"/>
                <a:gd name="T54" fmla="*/ 999 w 1737"/>
                <a:gd name="T55" fmla="*/ 819 h 1548"/>
                <a:gd name="T56" fmla="*/ 938 w 1737"/>
                <a:gd name="T57" fmla="*/ 757 h 1548"/>
                <a:gd name="T58" fmla="*/ 799 w 1737"/>
                <a:gd name="T59" fmla="*/ 757 h 1548"/>
                <a:gd name="T60" fmla="*/ 737 w 1737"/>
                <a:gd name="T61" fmla="*/ 819 h 1548"/>
                <a:gd name="T62" fmla="*/ 737 w 1737"/>
                <a:gd name="T63" fmla="*/ 852 h 1548"/>
                <a:gd name="T64" fmla="*/ 103 w 1737"/>
                <a:gd name="T65" fmla="*/ 852 h 1548"/>
                <a:gd name="T66" fmla="*/ 103 w 1737"/>
                <a:gd name="T67" fmla="*/ 452 h 1548"/>
                <a:gd name="T68" fmla="*/ 175 w 1737"/>
                <a:gd name="T69" fmla="*/ 380 h 1548"/>
                <a:gd name="T70" fmla="*/ 789 w 1737"/>
                <a:gd name="T71" fmla="*/ 819 h 1548"/>
                <a:gd name="T72" fmla="*/ 799 w 1737"/>
                <a:gd name="T73" fmla="*/ 809 h 1548"/>
                <a:gd name="T74" fmla="*/ 938 w 1737"/>
                <a:gd name="T75" fmla="*/ 809 h 1548"/>
                <a:gd name="T76" fmla="*/ 948 w 1737"/>
                <a:gd name="T77" fmla="*/ 819 h 1548"/>
                <a:gd name="T78" fmla="*/ 948 w 1737"/>
                <a:gd name="T79" fmla="*/ 958 h 1548"/>
                <a:gd name="T80" fmla="*/ 938 w 1737"/>
                <a:gd name="T81" fmla="*/ 968 h 1548"/>
                <a:gd name="T82" fmla="*/ 799 w 1737"/>
                <a:gd name="T83" fmla="*/ 968 h 1548"/>
                <a:gd name="T84" fmla="*/ 789 w 1737"/>
                <a:gd name="T85" fmla="*/ 958 h 1548"/>
                <a:gd name="T86" fmla="*/ 789 w 1737"/>
                <a:gd name="T87" fmla="*/ 819 h 1548"/>
                <a:gd name="T88" fmla="*/ 1561 w 1737"/>
                <a:gd name="T89" fmla="*/ 1444 h 1548"/>
                <a:gd name="T90" fmla="*/ 175 w 1737"/>
                <a:gd name="T91" fmla="*/ 1444 h 1548"/>
                <a:gd name="T92" fmla="*/ 103 w 1737"/>
                <a:gd name="T93" fmla="*/ 1372 h 1548"/>
                <a:gd name="T94" fmla="*/ 103 w 1737"/>
                <a:gd name="T95" fmla="*/ 904 h 1548"/>
                <a:gd name="T96" fmla="*/ 737 w 1737"/>
                <a:gd name="T97" fmla="*/ 904 h 1548"/>
                <a:gd name="T98" fmla="*/ 737 w 1737"/>
                <a:gd name="T99" fmla="*/ 958 h 1548"/>
                <a:gd name="T100" fmla="*/ 799 w 1737"/>
                <a:gd name="T101" fmla="*/ 1019 h 1548"/>
                <a:gd name="T102" fmla="*/ 938 w 1737"/>
                <a:gd name="T103" fmla="*/ 1019 h 1548"/>
                <a:gd name="T104" fmla="*/ 999 w 1737"/>
                <a:gd name="T105" fmla="*/ 958 h 1548"/>
                <a:gd name="T106" fmla="*/ 999 w 1737"/>
                <a:gd name="T107" fmla="*/ 904 h 1548"/>
                <a:gd name="T108" fmla="*/ 1633 w 1737"/>
                <a:gd name="T109" fmla="*/ 904 h 1548"/>
                <a:gd name="T110" fmla="*/ 1633 w 1737"/>
                <a:gd name="T111" fmla="*/ 1372 h 1548"/>
                <a:gd name="T112" fmla="*/ 1561 w 1737"/>
                <a:gd name="T113" fmla="*/ 1444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7" h="1548">
                  <a:moveTo>
                    <a:pt x="1561" y="277"/>
                  </a:moveTo>
                  <a:cubicBezTo>
                    <a:pt x="1197" y="277"/>
                    <a:pt x="1197" y="277"/>
                    <a:pt x="1197" y="277"/>
                  </a:cubicBezTo>
                  <a:cubicBezTo>
                    <a:pt x="1197" y="170"/>
                    <a:pt x="1197" y="170"/>
                    <a:pt x="1197" y="170"/>
                  </a:cubicBezTo>
                  <a:cubicBezTo>
                    <a:pt x="1197" y="77"/>
                    <a:pt x="1120" y="0"/>
                    <a:pt x="1027" y="0"/>
                  </a:cubicBezTo>
                  <a:cubicBezTo>
                    <a:pt x="710" y="0"/>
                    <a:pt x="710" y="0"/>
                    <a:pt x="710" y="0"/>
                  </a:cubicBezTo>
                  <a:cubicBezTo>
                    <a:pt x="616" y="0"/>
                    <a:pt x="540" y="77"/>
                    <a:pt x="540" y="170"/>
                  </a:cubicBezTo>
                  <a:cubicBezTo>
                    <a:pt x="540" y="277"/>
                    <a:pt x="540" y="277"/>
                    <a:pt x="540" y="277"/>
                  </a:cubicBezTo>
                  <a:cubicBezTo>
                    <a:pt x="175" y="277"/>
                    <a:pt x="175" y="277"/>
                    <a:pt x="175" y="277"/>
                  </a:cubicBezTo>
                  <a:cubicBezTo>
                    <a:pt x="78" y="277"/>
                    <a:pt x="0" y="356"/>
                    <a:pt x="0" y="452"/>
                  </a:cubicBezTo>
                  <a:cubicBezTo>
                    <a:pt x="0" y="1372"/>
                    <a:pt x="0" y="1372"/>
                    <a:pt x="0" y="1372"/>
                  </a:cubicBezTo>
                  <a:cubicBezTo>
                    <a:pt x="0" y="1469"/>
                    <a:pt x="78" y="1548"/>
                    <a:pt x="175" y="1548"/>
                  </a:cubicBezTo>
                  <a:cubicBezTo>
                    <a:pt x="1561" y="1548"/>
                    <a:pt x="1561" y="1548"/>
                    <a:pt x="1561" y="1548"/>
                  </a:cubicBezTo>
                  <a:cubicBezTo>
                    <a:pt x="1658" y="1548"/>
                    <a:pt x="1737" y="1469"/>
                    <a:pt x="1737" y="1372"/>
                  </a:cubicBezTo>
                  <a:cubicBezTo>
                    <a:pt x="1737" y="452"/>
                    <a:pt x="1737" y="452"/>
                    <a:pt x="1737" y="452"/>
                  </a:cubicBezTo>
                  <a:cubicBezTo>
                    <a:pt x="1737" y="356"/>
                    <a:pt x="1658" y="277"/>
                    <a:pt x="1561" y="277"/>
                  </a:cubicBezTo>
                  <a:close/>
                  <a:moveTo>
                    <a:pt x="684" y="170"/>
                  </a:moveTo>
                  <a:cubicBezTo>
                    <a:pt x="684" y="156"/>
                    <a:pt x="696" y="145"/>
                    <a:pt x="710" y="145"/>
                  </a:cubicBezTo>
                  <a:cubicBezTo>
                    <a:pt x="1027" y="145"/>
                    <a:pt x="1027" y="145"/>
                    <a:pt x="1027" y="145"/>
                  </a:cubicBezTo>
                  <a:cubicBezTo>
                    <a:pt x="1041" y="145"/>
                    <a:pt x="1052" y="156"/>
                    <a:pt x="1052" y="170"/>
                  </a:cubicBezTo>
                  <a:cubicBezTo>
                    <a:pt x="1052" y="277"/>
                    <a:pt x="1052" y="277"/>
                    <a:pt x="1052" y="277"/>
                  </a:cubicBezTo>
                  <a:cubicBezTo>
                    <a:pt x="684" y="277"/>
                    <a:pt x="684" y="277"/>
                    <a:pt x="684" y="277"/>
                  </a:cubicBezTo>
                  <a:lnTo>
                    <a:pt x="684" y="170"/>
                  </a:lnTo>
                  <a:close/>
                  <a:moveTo>
                    <a:pt x="175" y="380"/>
                  </a:moveTo>
                  <a:cubicBezTo>
                    <a:pt x="1561" y="380"/>
                    <a:pt x="1561" y="380"/>
                    <a:pt x="1561" y="380"/>
                  </a:cubicBezTo>
                  <a:cubicBezTo>
                    <a:pt x="1601" y="380"/>
                    <a:pt x="1633" y="413"/>
                    <a:pt x="1633" y="452"/>
                  </a:cubicBezTo>
                  <a:cubicBezTo>
                    <a:pt x="1633" y="852"/>
                    <a:pt x="1633" y="852"/>
                    <a:pt x="1633" y="852"/>
                  </a:cubicBezTo>
                  <a:cubicBezTo>
                    <a:pt x="999" y="852"/>
                    <a:pt x="999" y="852"/>
                    <a:pt x="999" y="852"/>
                  </a:cubicBezTo>
                  <a:cubicBezTo>
                    <a:pt x="999" y="819"/>
                    <a:pt x="999" y="819"/>
                    <a:pt x="999" y="819"/>
                  </a:cubicBezTo>
                  <a:cubicBezTo>
                    <a:pt x="999" y="785"/>
                    <a:pt x="972" y="757"/>
                    <a:pt x="938" y="757"/>
                  </a:cubicBezTo>
                  <a:cubicBezTo>
                    <a:pt x="799" y="757"/>
                    <a:pt x="799" y="757"/>
                    <a:pt x="799" y="757"/>
                  </a:cubicBezTo>
                  <a:cubicBezTo>
                    <a:pt x="765" y="757"/>
                    <a:pt x="737" y="785"/>
                    <a:pt x="737" y="819"/>
                  </a:cubicBezTo>
                  <a:cubicBezTo>
                    <a:pt x="737" y="852"/>
                    <a:pt x="737" y="852"/>
                    <a:pt x="737" y="852"/>
                  </a:cubicBezTo>
                  <a:cubicBezTo>
                    <a:pt x="103" y="852"/>
                    <a:pt x="103" y="852"/>
                    <a:pt x="103" y="852"/>
                  </a:cubicBezTo>
                  <a:cubicBezTo>
                    <a:pt x="103" y="452"/>
                    <a:pt x="103" y="452"/>
                    <a:pt x="103" y="452"/>
                  </a:cubicBezTo>
                  <a:cubicBezTo>
                    <a:pt x="103" y="413"/>
                    <a:pt x="135" y="380"/>
                    <a:pt x="175" y="380"/>
                  </a:cubicBezTo>
                  <a:close/>
                  <a:moveTo>
                    <a:pt x="789" y="819"/>
                  </a:moveTo>
                  <a:cubicBezTo>
                    <a:pt x="789" y="813"/>
                    <a:pt x="793" y="809"/>
                    <a:pt x="799" y="809"/>
                  </a:cubicBezTo>
                  <a:cubicBezTo>
                    <a:pt x="938" y="809"/>
                    <a:pt x="938" y="809"/>
                    <a:pt x="938" y="809"/>
                  </a:cubicBezTo>
                  <a:cubicBezTo>
                    <a:pt x="943" y="809"/>
                    <a:pt x="948" y="813"/>
                    <a:pt x="948" y="819"/>
                  </a:cubicBezTo>
                  <a:cubicBezTo>
                    <a:pt x="948" y="958"/>
                    <a:pt x="948" y="958"/>
                    <a:pt x="948" y="958"/>
                  </a:cubicBezTo>
                  <a:cubicBezTo>
                    <a:pt x="948" y="963"/>
                    <a:pt x="943" y="968"/>
                    <a:pt x="938" y="968"/>
                  </a:cubicBezTo>
                  <a:cubicBezTo>
                    <a:pt x="799" y="968"/>
                    <a:pt x="799" y="968"/>
                    <a:pt x="799" y="968"/>
                  </a:cubicBezTo>
                  <a:cubicBezTo>
                    <a:pt x="793" y="968"/>
                    <a:pt x="789" y="963"/>
                    <a:pt x="789" y="958"/>
                  </a:cubicBezTo>
                  <a:lnTo>
                    <a:pt x="789" y="819"/>
                  </a:lnTo>
                  <a:close/>
                  <a:moveTo>
                    <a:pt x="1561" y="1444"/>
                  </a:moveTo>
                  <a:cubicBezTo>
                    <a:pt x="175" y="1444"/>
                    <a:pt x="175" y="1444"/>
                    <a:pt x="175" y="1444"/>
                  </a:cubicBezTo>
                  <a:cubicBezTo>
                    <a:pt x="135" y="1444"/>
                    <a:pt x="103" y="1412"/>
                    <a:pt x="103" y="1372"/>
                  </a:cubicBezTo>
                  <a:cubicBezTo>
                    <a:pt x="103" y="904"/>
                    <a:pt x="103" y="904"/>
                    <a:pt x="103" y="904"/>
                  </a:cubicBezTo>
                  <a:cubicBezTo>
                    <a:pt x="737" y="904"/>
                    <a:pt x="737" y="904"/>
                    <a:pt x="737" y="904"/>
                  </a:cubicBezTo>
                  <a:cubicBezTo>
                    <a:pt x="737" y="958"/>
                    <a:pt x="737" y="958"/>
                    <a:pt x="737" y="958"/>
                  </a:cubicBezTo>
                  <a:cubicBezTo>
                    <a:pt x="737" y="992"/>
                    <a:pt x="765" y="1019"/>
                    <a:pt x="799" y="1019"/>
                  </a:cubicBezTo>
                  <a:cubicBezTo>
                    <a:pt x="938" y="1019"/>
                    <a:pt x="938" y="1019"/>
                    <a:pt x="938" y="1019"/>
                  </a:cubicBezTo>
                  <a:cubicBezTo>
                    <a:pt x="972" y="1019"/>
                    <a:pt x="999" y="992"/>
                    <a:pt x="999" y="958"/>
                  </a:cubicBezTo>
                  <a:cubicBezTo>
                    <a:pt x="999" y="904"/>
                    <a:pt x="999" y="904"/>
                    <a:pt x="999" y="904"/>
                  </a:cubicBezTo>
                  <a:cubicBezTo>
                    <a:pt x="1633" y="904"/>
                    <a:pt x="1633" y="904"/>
                    <a:pt x="1633" y="904"/>
                  </a:cubicBezTo>
                  <a:cubicBezTo>
                    <a:pt x="1633" y="1372"/>
                    <a:pt x="1633" y="1372"/>
                    <a:pt x="1633" y="1372"/>
                  </a:cubicBezTo>
                  <a:cubicBezTo>
                    <a:pt x="1633" y="1412"/>
                    <a:pt x="1601" y="1444"/>
                    <a:pt x="1561" y="144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2" name="Group 41">
            <a:extLst>
              <a:ext uri="{FF2B5EF4-FFF2-40B4-BE49-F238E27FC236}">
                <a16:creationId xmlns:a16="http://schemas.microsoft.com/office/drawing/2014/main" id="{477E8ED8-EC67-4FB1-AE86-C8C434FCC023}"/>
              </a:ext>
            </a:extLst>
          </p:cNvPr>
          <p:cNvGrpSpPr/>
          <p:nvPr/>
        </p:nvGrpSpPr>
        <p:grpSpPr>
          <a:xfrm flipH="1">
            <a:off x="1813988" y="2754990"/>
            <a:ext cx="442477" cy="89878"/>
            <a:chOff x="2578099" y="4413039"/>
            <a:chExt cx="812801" cy="165100"/>
          </a:xfrm>
          <a:solidFill>
            <a:schemeClr val="bg1">
              <a:lumMod val="95000"/>
            </a:schemeClr>
          </a:solidFill>
        </p:grpSpPr>
        <p:sp>
          <p:nvSpPr>
            <p:cNvPr id="43" name="Oval 42">
              <a:extLst>
                <a:ext uri="{FF2B5EF4-FFF2-40B4-BE49-F238E27FC236}">
                  <a16:creationId xmlns:a16="http://schemas.microsoft.com/office/drawing/2014/main" id="{A6BE3920-868F-46D5-B9F8-FC451424F14B}"/>
                </a:ext>
              </a:extLst>
            </p:cNvPr>
            <p:cNvSpPr/>
            <p:nvPr/>
          </p:nvSpPr>
          <p:spPr>
            <a:xfrm>
              <a:off x="2578099"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44" name="Oval 43">
              <a:extLst>
                <a:ext uri="{FF2B5EF4-FFF2-40B4-BE49-F238E27FC236}">
                  <a16:creationId xmlns:a16="http://schemas.microsoft.com/office/drawing/2014/main" id="{071D108B-3B24-4A5E-AB6B-10B0461FCECD}"/>
                </a:ext>
              </a:extLst>
            </p:cNvPr>
            <p:cNvSpPr/>
            <p:nvPr/>
          </p:nvSpPr>
          <p:spPr>
            <a:xfrm>
              <a:off x="290195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sp>
          <p:nvSpPr>
            <p:cNvPr id="45" name="Oval 44">
              <a:extLst>
                <a:ext uri="{FF2B5EF4-FFF2-40B4-BE49-F238E27FC236}">
                  <a16:creationId xmlns:a16="http://schemas.microsoft.com/office/drawing/2014/main" id="{0BB09C27-B3DB-48D8-8587-15EBA7BBC1F4}"/>
                </a:ext>
              </a:extLst>
            </p:cNvPr>
            <p:cNvSpPr/>
            <p:nvPr/>
          </p:nvSpPr>
          <p:spPr>
            <a:xfrm>
              <a:off x="3225800" y="4413039"/>
              <a:ext cx="165100" cy="1651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solidFill>
                  <a:schemeClr val="bg1">
                    <a:lumMod val="95000"/>
                  </a:schemeClr>
                </a:solidFill>
              </a:endParaRPr>
            </a:p>
          </p:txBody>
        </p:sp>
      </p:grpSp>
      <p:pic>
        <p:nvPicPr>
          <p:cNvPr id="56" name="Graphic 55" descr="Money">
            <a:extLst>
              <a:ext uri="{FF2B5EF4-FFF2-40B4-BE49-F238E27FC236}">
                <a16:creationId xmlns:a16="http://schemas.microsoft.com/office/drawing/2014/main" id="{8B7B19BA-D86E-4371-854E-764621CBAC3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787130" y="1739062"/>
            <a:ext cx="496979" cy="496979"/>
          </a:xfrm>
          <a:prstGeom prst="rect">
            <a:avLst/>
          </a:prstGeom>
        </p:spPr>
      </p:pic>
      <p:pic>
        <p:nvPicPr>
          <p:cNvPr id="60" name="Graphic 59" descr="Cycle with people">
            <a:extLst>
              <a:ext uri="{FF2B5EF4-FFF2-40B4-BE49-F238E27FC236}">
                <a16:creationId xmlns:a16="http://schemas.microsoft.com/office/drawing/2014/main" id="{658D6502-3282-42B7-AC0E-3A23329CC86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04800" y="6030745"/>
            <a:ext cx="555832" cy="555832"/>
          </a:xfrm>
          <a:prstGeom prst="rect">
            <a:avLst/>
          </a:prstGeom>
        </p:spPr>
      </p:pic>
    </p:spTree>
    <p:extLst>
      <p:ext uri="{BB962C8B-B14F-4D97-AF65-F5344CB8AC3E}">
        <p14:creationId xmlns:p14="http://schemas.microsoft.com/office/powerpoint/2010/main" val="2064810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group of people walking down the street&#10;&#10;Description automatically generated">
            <a:extLst>
              <a:ext uri="{FF2B5EF4-FFF2-40B4-BE49-F238E27FC236}">
                <a16:creationId xmlns:a16="http://schemas.microsoft.com/office/drawing/2014/main" id="{6FBEE385-E8EC-C04B-A60A-D59BDB81B663}"/>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7405" t="7798" r="7405" b="7798"/>
          <a:stretch/>
        </p:blipFill>
        <p:spPr>
          <a:xfrm>
            <a:off x="0" y="0"/>
            <a:ext cx="12192000" cy="6858000"/>
          </a:xfrm>
        </p:spPr>
      </p:pic>
      <p:sp>
        <p:nvSpPr>
          <p:cNvPr id="7" name="Freeform 6"/>
          <p:cNvSpPr/>
          <p:nvPr/>
        </p:nvSpPr>
        <p:spPr>
          <a:xfrm flipV="1">
            <a:off x="0" y="0"/>
            <a:ext cx="7388352" cy="6858000"/>
          </a:xfrm>
          <a:custGeom>
            <a:avLst/>
            <a:gdLst>
              <a:gd name="connsiteX0" fmla="*/ 0 w 6894576"/>
              <a:gd name="connsiteY0" fmla="*/ 6858000 h 6858000"/>
              <a:gd name="connsiteX1" fmla="*/ 3975377 w 6894576"/>
              <a:gd name="connsiteY1" fmla="*/ 6858000 h 6858000"/>
              <a:gd name="connsiteX2" fmla="*/ 4553712 w 6894576"/>
              <a:gd name="connsiteY2" fmla="*/ 6858000 h 6858000"/>
              <a:gd name="connsiteX3" fmla="*/ 6894576 w 6894576"/>
              <a:gd name="connsiteY3" fmla="*/ 6858000 h 6858000"/>
              <a:gd name="connsiteX4" fmla="*/ 2919199 w 6894576"/>
              <a:gd name="connsiteY4" fmla="*/ 0 h 6858000"/>
              <a:gd name="connsiteX5" fmla="*/ 0 w 689457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4576" h="6858000">
                <a:moveTo>
                  <a:pt x="0" y="6858000"/>
                </a:moveTo>
                <a:lnTo>
                  <a:pt x="3975377" y="6858000"/>
                </a:lnTo>
                <a:lnTo>
                  <a:pt x="4553712" y="6858000"/>
                </a:lnTo>
                <a:lnTo>
                  <a:pt x="6894576" y="6858000"/>
                </a:lnTo>
                <a:lnTo>
                  <a:pt x="2919199" y="0"/>
                </a:lnTo>
                <a:lnTo>
                  <a:pt x="0" y="0"/>
                </a:lnTo>
                <a:close/>
              </a:path>
            </a:pathLst>
          </a:custGeom>
          <a:gradFill flip="none" rotWithShape="0">
            <a:gsLst>
              <a:gs pos="0">
                <a:schemeClr val="accent4"/>
              </a:gs>
              <a:gs pos="98000">
                <a:schemeClr val="accent3"/>
              </a:gs>
              <a:gs pos="40000">
                <a:schemeClr val="accent2"/>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902843" y="851835"/>
            <a:ext cx="4058087" cy="1374736"/>
          </a:xfrm>
          <a:prstGeom prst="rect">
            <a:avLst/>
          </a:prstGeom>
          <a:noFill/>
        </p:spPr>
        <p:txBody>
          <a:bodyPr wrap="square" rtlCol="0">
            <a:spAutoFit/>
          </a:bodyPr>
          <a:lstStyle/>
          <a:p>
            <a:pPr>
              <a:lnSpc>
                <a:spcPts val="5000"/>
              </a:lnSpc>
            </a:pPr>
            <a:r>
              <a:rPr lang="en-US" sz="4800" b="1" spc="600" dirty="0">
                <a:solidFill>
                  <a:schemeClr val="bg1"/>
                </a:solidFill>
                <a:latin typeface="+mj-lt"/>
              </a:rPr>
              <a:t>THANK</a:t>
            </a:r>
            <a:br>
              <a:rPr lang="en-US" sz="4800" b="1" spc="600" dirty="0">
                <a:solidFill>
                  <a:schemeClr val="bg1"/>
                </a:solidFill>
                <a:latin typeface="+mj-lt"/>
              </a:rPr>
            </a:br>
            <a:r>
              <a:rPr lang="en-US" sz="4800" b="1" spc="600" dirty="0">
                <a:solidFill>
                  <a:schemeClr val="bg1"/>
                </a:solidFill>
                <a:latin typeface="+mj-lt"/>
              </a:rPr>
              <a:t>YOU</a:t>
            </a:r>
          </a:p>
        </p:txBody>
      </p:sp>
      <p:sp>
        <p:nvSpPr>
          <p:cNvPr id="11" name="Parallelogram 10"/>
          <p:cNvSpPr/>
          <p:nvPr/>
        </p:nvSpPr>
        <p:spPr>
          <a:xfrm>
            <a:off x="5863772" y="1"/>
            <a:ext cx="1753617" cy="2641600"/>
          </a:xfrm>
          <a:prstGeom prst="parallelogram">
            <a:avLst>
              <a:gd name="adj" fmla="val 93212"/>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1ACDC46-FCF0-884D-8718-584D5AA006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409" y="263217"/>
            <a:ext cx="711709" cy="159570"/>
          </a:xfrm>
          <a:prstGeom prst="rect">
            <a:avLst/>
          </a:prstGeom>
        </p:spPr>
      </p:pic>
    </p:spTree>
    <p:extLst>
      <p:ext uri="{BB962C8B-B14F-4D97-AF65-F5344CB8AC3E}">
        <p14:creationId xmlns:p14="http://schemas.microsoft.com/office/powerpoint/2010/main" val="1382611419"/>
      </p:ext>
    </p:extLst>
  </p:cSld>
  <p:clrMapOvr>
    <a:masterClrMapping/>
  </p:clrMapOvr>
</p:sld>
</file>

<file path=ppt/theme/theme1.xml><?xml version="1.0" encoding="utf-8"?>
<a:theme xmlns:a="http://schemas.openxmlformats.org/drawingml/2006/main" name="Office Theme">
  <a:themeElements>
    <a:clrScheme name="Custom 5">
      <a:dk1>
        <a:srgbClr val="000000"/>
      </a:dk1>
      <a:lt1>
        <a:srgbClr val="FFFFFF"/>
      </a:lt1>
      <a:dk2>
        <a:srgbClr val="5E5E5E"/>
      </a:dk2>
      <a:lt2>
        <a:srgbClr val="E7E6E6"/>
      </a:lt2>
      <a:accent1>
        <a:srgbClr val="35B7E9"/>
      </a:accent1>
      <a:accent2>
        <a:srgbClr val="0079C3"/>
      </a:accent2>
      <a:accent3>
        <a:srgbClr val="1D2A5B"/>
      </a:accent3>
      <a:accent4>
        <a:srgbClr val="74D3FF"/>
      </a:accent4>
      <a:accent5>
        <a:srgbClr val="0078C3"/>
      </a:accent5>
      <a:accent6>
        <a:srgbClr val="1D2A5B"/>
      </a:accent6>
      <a:hlink>
        <a:srgbClr val="0095FF"/>
      </a:hlink>
      <a:folHlink>
        <a:srgbClr val="0096FF"/>
      </a:folHlink>
    </a:clrScheme>
    <a:fontScheme name="Samantha">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C1678EE6-15E9-D245-A3AE-CFCE0AD5AFF5}" vid="{306C72E7-A4C4-BC40-88A3-F8248199BA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ac46eb6-2187-4d85-a543-cf6ffca8f811">
      <Terms xmlns="http://schemas.microsoft.com/office/infopath/2007/PartnerControls"/>
    </lcf76f155ced4ddcb4097134ff3c332f>
    <TaxCatchAll xmlns="d0695a20-e8d5-4d7c-9ad7-73c8bb90467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2D741E9404AF04B9027E182FFBF54F4" ma:contentTypeVersion="18" ma:contentTypeDescription="Create a new document." ma:contentTypeScope="" ma:versionID="51d43bb5a607caf0358538c6782623b0">
  <xsd:schema xmlns:xsd="http://www.w3.org/2001/XMLSchema" xmlns:xs="http://www.w3.org/2001/XMLSchema" xmlns:p="http://schemas.microsoft.com/office/2006/metadata/properties" xmlns:ns2="9ac46eb6-2187-4d85-a543-cf6ffca8f811" xmlns:ns3="a5b1b8c2-bba2-431f-a56b-7af6e7eadff1" xmlns:ns4="d0695a20-e8d5-4d7c-9ad7-73c8bb904672" targetNamespace="http://schemas.microsoft.com/office/2006/metadata/properties" ma:root="true" ma:fieldsID="7f638ce67e34fb986c9faa8d21065f45" ns2:_="" ns3:_="" ns4:_="">
    <xsd:import namespace="9ac46eb6-2187-4d85-a543-cf6ffca8f811"/>
    <xsd:import namespace="a5b1b8c2-bba2-431f-a56b-7af6e7eadff1"/>
    <xsd:import namespace="d0695a20-e8d5-4d7c-9ad7-73c8bb90467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c46eb6-2187-4d85-a543-cf6ffca8f81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0159e63-60f8-4ddf-b724-29d6db92a9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b1b8c2-bba2-431f-a56b-7af6e7eadff1"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695a20-e8d5-4d7c-9ad7-73c8bb904672"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0d83526-3532-48bb-9ce5-be70a97faf41}" ma:internalName="TaxCatchAll" ma:showField="CatchAllData" ma:web="d0695a20-e8d5-4d7c-9ad7-73c8bb9046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74683D-8777-486E-A736-8501262C77F6}">
  <ds:schemaRefs>
    <ds:schemaRef ds:uri="http://schemas.microsoft.com/office/2006/metadata/properties"/>
    <ds:schemaRef ds:uri="http://schemas.microsoft.com/office/infopath/2007/PartnerControls"/>
    <ds:schemaRef ds:uri="9ac46eb6-2187-4d85-a543-cf6ffca8f811"/>
    <ds:schemaRef ds:uri="d0695a20-e8d5-4d7c-9ad7-73c8bb904672"/>
  </ds:schemaRefs>
</ds:datastoreItem>
</file>

<file path=customXml/itemProps2.xml><?xml version="1.0" encoding="utf-8"?>
<ds:datastoreItem xmlns:ds="http://schemas.openxmlformats.org/officeDocument/2006/customXml" ds:itemID="{57AF8422-7E6A-4952-8923-B9424F7F01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c46eb6-2187-4d85-a543-cf6ffca8f811"/>
    <ds:schemaRef ds:uri="a5b1b8c2-bba2-431f-a56b-7af6e7eadff1"/>
    <ds:schemaRef ds:uri="d0695a20-e8d5-4d7c-9ad7-73c8bb9046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C866A3-330B-404E-A8AF-8A48D95DB1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CSUSM PowerPoint - Advanced - Light</Template>
  <TotalTime>562</TotalTime>
  <Words>1004</Words>
  <Application>Microsoft Office PowerPoint</Application>
  <PresentationFormat>Widescreen</PresentationFormat>
  <Paragraphs>156</Paragraphs>
  <Slides>18</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Courier New</vt:lpstr>
      <vt:lpstr>Montserrat</vt:lpstr>
      <vt:lpstr>Open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Chelsea Cross</dc:creator>
  <cp:lastModifiedBy>Justine Cook</cp:lastModifiedBy>
  <cp:revision>263</cp:revision>
  <dcterms:created xsi:type="dcterms:W3CDTF">2021-01-04T20:32:21Z</dcterms:created>
  <dcterms:modified xsi:type="dcterms:W3CDTF">2026-05-19T19:30:08Z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0x01010032D741E9404AF04B9027E182FFBF54F4</vt:lpwstr>
  </property>
  <property fmtid="{D5CDD505-2E9C-101B-9397-08002B2CF9AE}" pid="3" name="MediaServiceImageTags">
    <vt:lpwstr/>
  </property>
</Properties>
</file>