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8"/>
  </p:notesMasterIdLst>
  <p:sldIdLst>
    <p:sldId id="283" r:id="rId5"/>
    <p:sldId id="284" r:id="rId6"/>
    <p:sldId id="308" r:id="rId7"/>
    <p:sldId id="286" r:id="rId8"/>
    <p:sldId id="287" r:id="rId9"/>
    <p:sldId id="288" r:id="rId10"/>
    <p:sldId id="289" r:id="rId11"/>
    <p:sldId id="290" r:id="rId12"/>
    <p:sldId id="291" r:id="rId13"/>
    <p:sldId id="292" r:id="rId14"/>
    <p:sldId id="285" r:id="rId15"/>
    <p:sldId id="309" r:id="rId16"/>
    <p:sldId id="307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35" autoAdjust="0"/>
    <p:restoredTop sz="95358" autoAdjust="0"/>
  </p:normalViewPr>
  <p:slideViewPr>
    <p:cSldViewPr>
      <p:cViewPr varScale="1">
        <p:scale>
          <a:sx n="105" d="100"/>
          <a:sy n="105" d="100"/>
        </p:scale>
        <p:origin x="1776" y="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E5BC91-B9ED-AA45-956E-90C68F3E3275}" type="datetimeFigureOut">
              <a:rPr lang="en-US" smtClean="0"/>
              <a:t>2/13/2024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9FACA5-B8F2-BF4E-9B11-E40B53C7F4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94563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0F9099-40E9-43E8-84EC-BA2CA5B805B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51419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0F9099-40E9-43E8-84EC-BA2CA5B805B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89040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0F9099-40E9-43E8-84EC-BA2CA5B805BF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54785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Like the use of colors that match the button!</a:t>
            </a:r>
            <a:r>
              <a:rPr lang="en-US" baseline="0" dirty="0"/>
              <a:t> </a:t>
            </a:r>
            <a:r>
              <a:rPr lang="en-US" baseline="0" dirty="0">
                <a:sym typeface="Wingdings" panose="05000000000000000000" pitchFamily="2" charset="2"/>
              </a:rPr>
              <a:t>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0F9099-40E9-43E8-84EC-BA2CA5B805BF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44565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Very good!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0F9099-40E9-43E8-84EC-BA2CA5B805BF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56635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0F9099-40E9-43E8-84EC-BA2CA5B805BF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542239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0F9099-40E9-43E8-84EC-BA2CA5B805BF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514198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9FACA5-B8F2-BF4E-9B11-E40B53C7F4C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0299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429000"/>
            <a:ext cx="7772400" cy="9144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495800"/>
            <a:ext cx="6400800" cy="762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524AF-2B2D-48B5-AFB7-FABF475E078B}" type="datetimeFigureOut">
              <a:rPr lang="en-US" smtClean="0"/>
              <a:t>2/13/2024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23CC1-5E81-456A-B3FB-9266105245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07383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80999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524AF-2B2D-48B5-AFB7-FABF475E078B}" type="datetimeFigureOut">
              <a:rPr lang="en-US" smtClean="0"/>
              <a:t>2/13/2024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23CC1-5E81-456A-B3FB-9266105245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02403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9906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09800"/>
            <a:ext cx="8229600" cy="380999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524AF-2B2D-48B5-AFB7-FABF475E078B}" type="datetimeFigureOut">
              <a:rPr lang="en-US" smtClean="0"/>
              <a:t>2/13/2024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23CC1-5E81-456A-B3FB-9266105245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091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9800" y="304800"/>
            <a:ext cx="6705600" cy="1143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00200"/>
            <a:ext cx="8763000" cy="434339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524AF-2B2D-48B5-AFB7-FABF475E078B}" type="datetimeFigureOut">
              <a:rPr lang="en-US" smtClean="0"/>
              <a:t>2/13/2024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23CC1-5E81-456A-B3FB-9266105245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01182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9800" y="4419600"/>
            <a:ext cx="6781801" cy="1362075"/>
          </a:xfrm>
        </p:spPr>
        <p:txBody>
          <a:bodyPr anchor="t"/>
          <a:lstStyle>
            <a:lvl1pPr algn="l">
              <a:defRPr sz="4000" b="1" cap="all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09800" y="2895600"/>
            <a:ext cx="67818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524AF-2B2D-48B5-AFB7-FABF475E078B}" type="datetimeFigureOut">
              <a:rPr lang="en-US" smtClean="0"/>
              <a:t>2/13/2024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23CC1-5E81-456A-B3FB-9266105245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10673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304800"/>
            <a:ext cx="6400800" cy="1143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>
                <a:solidFill>
                  <a:schemeClr val="bg1"/>
                </a:solidFill>
              </a:defRPr>
            </a:lvl1pPr>
            <a:lvl2pPr>
              <a:defRPr sz="2400">
                <a:solidFill>
                  <a:schemeClr val="bg1"/>
                </a:solidFill>
              </a:defRPr>
            </a:lvl2pPr>
            <a:lvl3pPr>
              <a:defRPr sz="20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>
                <a:solidFill>
                  <a:schemeClr val="bg1"/>
                </a:solidFill>
              </a:defRPr>
            </a:lvl1pPr>
            <a:lvl2pPr>
              <a:defRPr sz="2400">
                <a:solidFill>
                  <a:schemeClr val="bg1"/>
                </a:solidFill>
              </a:defRPr>
            </a:lvl2pPr>
            <a:lvl3pPr>
              <a:defRPr sz="20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524AF-2B2D-48B5-AFB7-FABF475E078B}" type="datetimeFigureOut">
              <a:rPr lang="en-US" smtClean="0"/>
              <a:t>2/13/2024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23CC1-5E81-456A-B3FB-9266105245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96069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9800" y="304800"/>
            <a:ext cx="6477000" cy="1143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524AF-2B2D-48B5-AFB7-FABF475E078B}" type="datetimeFigureOut">
              <a:rPr lang="en-US" smtClean="0"/>
              <a:t>2/13/2024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23CC1-5E81-456A-B3FB-9266105245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2746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9800" y="304800"/>
            <a:ext cx="6705600" cy="1143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524AF-2B2D-48B5-AFB7-FABF475E078B}" type="datetimeFigureOut">
              <a:rPr lang="en-US" smtClean="0"/>
              <a:t>2/13/2024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23CC1-5E81-456A-B3FB-9266105245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85040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itle Only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9800" y="304800"/>
            <a:ext cx="6705600" cy="1143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524AF-2B2D-48B5-AFB7-FABF475E078B}" type="datetimeFigureOut">
              <a:rPr lang="en-US" smtClean="0"/>
              <a:t>2/13/2024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23CC1-5E81-456A-B3FB-9266105245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194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524AF-2B2D-48B5-AFB7-FABF475E078B}" type="datetimeFigureOut">
              <a:rPr lang="en-US" smtClean="0"/>
              <a:t>2/13/2024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23CC1-5E81-456A-B3FB-9266105245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83219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2999"/>
            <a:ext cx="3008313" cy="1162050"/>
          </a:xfrm>
        </p:spPr>
        <p:txBody>
          <a:bodyPr anchor="b"/>
          <a:lstStyle>
            <a:lvl1pPr algn="l">
              <a:defRPr sz="20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81400" y="1143000"/>
            <a:ext cx="5111750" cy="4953000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  <a:lvl2pPr>
              <a:defRPr sz="2800">
                <a:solidFill>
                  <a:schemeClr val="bg1"/>
                </a:solidFill>
              </a:defRPr>
            </a:lvl2pPr>
            <a:lvl3pPr>
              <a:defRPr sz="2400">
                <a:solidFill>
                  <a:schemeClr val="bg1"/>
                </a:solidFill>
              </a:defRPr>
            </a:lvl3pPr>
            <a:lvl4pPr>
              <a:defRPr sz="2000">
                <a:solidFill>
                  <a:schemeClr val="bg1"/>
                </a:solidFill>
              </a:defRPr>
            </a:lvl4pPr>
            <a:lvl5pPr>
              <a:defRPr sz="2000">
                <a:solidFill>
                  <a:schemeClr val="bg1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362199"/>
            <a:ext cx="3008313" cy="3733800"/>
          </a:xfrm>
        </p:spPr>
        <p:txBody>
          <a:bodyPr/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524AF-2B2D-48B5-AFB7-FABF475E078B}" type="datetimeFigureOut">
              <a:rPr lang="en-US" smtClean="0"/>
              <a:t>2/13/2024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23CC1-5E81-456A-B3FB-9266105245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561905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43200" y="4572000"/>
            <a:ext cx="5486400" cy="566738"/>
          </a:xfrm>
        </p:spPr>
        <p:txBody>
          <a:bodyPr anchor="b"/>
          <a:lstStyle>
            <a:lvl1pPr algn="l">
              <a:defRPr sz="20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2743200" y="304800"/>
            <a:ext cx="5486400" cy="4114800"/>
          </a:xfrm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743200" y="5181600"/>
            <a:ext cx="5486400" cy="804862"/>
          </a:xfrm>
        </p:spPr>
        <p:txBody>
          <a:bodyPr/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524AF-2B2D-48B5-AFB7-FABF475E078B}" type="datetimeFigureOut">
              <a:rPr lang="en-US" smtClean="0"/>
              <a:t>2/13/2024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23CC1-5E81-456A-B3FB-9266105245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074296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8400" y="304800"/>
            <a:ext cx="6400800" cy="1143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438400" y="1600200"/>
            <a:ext cx="6400800" cy="4525963"/>
          </a:xfrm>
        </p:spPr>
        <p:txBody>
          <a:bodyPr vert="eaVert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524AF-2B2D-48B5-AFB7-FABF475E078B}" type="datetimeFigureOut">
              <a:rPr lang="en-US" smtClean="0"/>
              <a:t>2/13/2024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23CC1-5E81-456A-B3FB-9266105245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371982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1_Title and Vertical Text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8400" y="304800"/>
            <a:ext cx="6400800" cy="1143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600200"/>
            <a:ext cx="8610600" cy="4525963"/>
          </a:xfrm>
        </p:spPr>
        <p:txBody>
          <a:bodyPr vert="eaVert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524AF-2B2D-48B5-AFB7-FABF475E078B}" type="datetimeFigureOut">
              <a:rPr lang="en-US" smtClean="0"/>
              <a:t>2/13/2024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23CC1-5E81-456A-B3FB-9266105245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27675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Main Title Slide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228600" y="4800600"/>
            <a:ext cx="8686800" cy="609600"/>
          </a:xfrm>
        </p:spPr>
        <p:txBody>
          <a:bodyPr anchor="b"/>
          <a:lstStyle>
            <a:lvl1pPr algn="ctr">
              <a:buNone/>
              <a:defRPr sz="280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228600" y="3657600"/>
            <a:ext cx="8686800" cy="1066800"/>
          </a:xfrm>
        </p:spPr>
        <p:txBody>
          <a:bodyPr/>
          <a:lstStyle>
            <a:lvl1pPr algn="ctr"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802172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tandard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371600"/>
            <a:ext cx="8686800" cy="5257800"/>
          </a:xfrm>
        </p:spPr>
        <p:txBody>
          <a:bodyPr/>
          <a:lstStyle>
            <a:lvl1pPr>
              <a:defRPr>
                <a:solidFill>
                  <a:srgbClr val="000000"/>
                </a:solidFill>
                <a:latin typeface="Corbel"/>
                <a:cs typeface="Corbel"/>
              </a:defRPr>
            </a:lvl1pPr>
            <a:lvl2pPr>
              <a:defRPr>
                <a:solidFill>
                  <a:srgbClr val="000000"/>
                </a:solidFill>
                <a:latin typeface="Corbel"/>
                <a:cs typeface="Corbel"/>
              </a:defRPr>
            </a:lvl2pPr>
            <a:lvl3pPr>
              <a:defRPr>
                <a:solidFill>
                  <a:srgbClr val="000000"/>
                </a:solidFill>
                <a:latin typeface="Corbel"/>
                <a:cs typeface="Corbel"/>
              </a:defRPr>
            </a:lvl3pPr>
            <a:lvl4pPr>
              <a:defRPr>
                <a:solidFill>
                  <a:srgbClr val="000000"/>
                </a:solidFill>
                <a:latin typeface="Corbel"/>
                <a:cs typeface="Corbel"/>
              </a:defRPr>
            </a:lvl4pPr>
            <a:lvl5pPr>
              <a:defRPr>
                <a:solidFill>
                  <a:srgbClr val="000000"/>
                </a:solidFill>
                <a:latin typeface="Corbel"/>
                <a:cs typeface="Corbel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52063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wo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67200" cy="5257800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Corbel"/>
                <a:cs typeface="Corbel"/>
              </a:defRPr>
            </a:lvl1pPr>
            <a:lvl2pPr>
              <a:defRPr sz="2400">
                <a:solidFill>
                  <a:schemeClr val="tx1"/>
                </a:solidFill>
                <a:latin typeface="Corbel"/>
                <a:cs typeface="Corbel"/>
              </a:defRPr>
            </a:lvl2pPr>
            <a:lvl3pPr>
              <a:defRPr sz="2000">
                <a:solidFill>
                  <a:schemeClr val="tx1"/>
                </a:solidFill>
                <a:latin typeface="Corbel"/>
                <a:cs typeface="Corbel"/>
              </a:defRPr>
            </a:lvl3pPr>
            <a:lvl4pPr>
              <a:defRPr sz="1800">
                <a:solidFill>
                  <a:schemeClr val="tx1"/>
                </a:solidFill>
                <a:latin typeface="Corbel"/>
                <a:cs typeface="Corbel"/>
              </a:defRPr>
            </a:lvl4pPr>
            <a:lvl5pPr>
              <a:defRPr sz="1800">
                <a:solidFill>
                  <a:schemeClr val="tx1"/>
                </a:solidFill>
                <a:latin typeface="Corbel"/>
                <a:cs typeface="Corbe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71600"/>
            <a:ext cx="4267200" cy="5257800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Corbel"/>
                <a:cs typeface="Corbel"/>
              </a:defRPr>
            </a:lvl1pPr>
            <a:lvl2pPr>
              <a:defRPr sz="2400">
                <a:solidFill>
                  <a:schemeClr val="tx1"/>
                </a:solidFill>
                <a:latin typeface="Corbel"/>
                <a:cs typeface="Corbel"/>
              </a:defRPr>
            </a:lvl2pPr>
            <a:lvl3pPr>
              <a:defRPr sz="2000">
                <a:solidFill>
                  <a:schemeClr val="tx1"/>
                </a:solidFill>
                <a:latin typeface="Corbel"/>
                <a:cs typeface="Corbel"/>
              </a:defRPr>
            </a:lvl3pPr>
            <a:lvl4pPr>
              <a:defRPr sz="1800">
                <a:solidFill>
                  <a:schemeClr val="tx1"/>
                </a:solidFill>
                <a:latin typeface="Corbel"/>
                <a:cs typeface="Corbel"/>
              </a:defRPr>
            </a:lvl4pPr>
            <a:lvl5pPr>
              <a:defRPr sz="1800">
                <a:solidFill>
                  <a:schemeClr val="tx1"/>
                </a:solidFill>
                <a:latin typeface="Corbel"/>
                <a:cs typeface="Corbe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873629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6524AF-2B2D-48B5-AFB7-FABF475E078B}" type="datetimeFigureOut">
              <a:rPr lang="en-US" smtClean="0"/>
              <a:t>2/13/2024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C23CC1-5E81-456A-B3FB-9266105245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9178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4" r:id="rId3"/>
    <p:sldLayoutId id="2147483663" r:id="rId4"/>
    <p:sldLayoutId id="2147483651" r:id="rId5"/>
    <p:sldLayoutId id="2147483652" r:id="rId6"/>
    <p:sldLayoutId id="2147483653" r:id="rId7"/>
    <p:sldLayoutId id="2147483654" r:id="rId8"/>
    <p:sldLayoutId id="2147483662" r:id="rId9"/>
    <p:sldLayoutId id="2147483655" r:id="rId10"/>
    <p:sldLayoutId id="2147483656" r:id="rId11"/>
    <p:sldLayoutId id="2147483657" r:id="rId12"/>
    <p:sldLayoutId id="2147483658" r:id="rId13"/>
    <p:sldLayoutId id="2147483661" r:id="rId14"/>
    <p:sldLayoutId id="2147483665" r:id="rId15"/>
    <p:sldLayoutId id="2147483666" r:id="rId16"/>
    <p:sldLayoutId id="2147483667" r:id="rId17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1.png"/><Relationship Id="rId4" Type="http://schemas.microsoft.com/office/2007/relationships/hdphoto" Target="../media/hdphoto1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mailto:elregistration@csusm.edu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6" Type="http://schemas.microsoft.com/office/2007/relationships/hdphoto" Target="../media/hdphoto2.wdp"/><Relationship Id="rId5" Type="http://schemas.openxmlformats.org/officeDocument/2006/relationships/image" Target="../media/image22.png"/><Relationship Id="rId4" Type="http://schemas.openxmlformats.org/officeDocument/2006/relationships/hyperlink" Target="mailto:el@csusm.ed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604766" y="3810000"/>
            <a:ext cx="7934467" cy="1537078"/>
          </a:xfrm>
        </p:spPr>
        <p:txBody>
          <a:bodyPr>
            <a:noAutofit/>
          </a:bodyPr>
          <a:lstStyle/>
          <a:p>
            <a:r>
              <a:rPr lang="en-US" sz="4000" b="1" dirty="0"/>
              <a:t>Open University:</a:t>
            </a:r>
            <a:br>
              <a:rPr lang="en-US" sz="4000" b="1" dirty="0"/>
            </a:br>
            <a:r>
              <a:rPr lang="en-US" sz="4000" b="1" dirty="0"/>
              <a:t>Summer Enrollment Process</a:t>
            </a:r>
            <a:br>
              <a:rPr lang="en-US" sz="4000" dirty="0"/>
            </a:br>
            <a:br>
              <a:rPr lang="en-US" sz="4000" dirty="0"/>
            </a:br>
            <a:br>
              <a:rPr lang="en-US" sz="4000" dirty="0"/>
            </a:b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3822132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8F96333-30EE-D848-0ED5-90C17C862B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693" y="1311163"/>
            <a:ext cx="5223547" cy="2956029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057400" y="0"/>
            <a:ext cx="6705600" cy="1143000"/>
          </a:xfrm>
        </p:spPr>
        <p:txBody>
          <a:bodyPr>
            <a:normAutofit/>
          </a:bodyPr>
          <a:lstStyle/>
          <a:p>
            <a:r>
              <a:rPr lang="en-US" dirty="0"/>
              <a:t>My CSUSM: Student Center</a:t>
            </a:r>
          </a:p>
        </p:txBody>
      </p:sp>
      <p:cxnSp>
        <p:nvCxnSpPr>
          <p:cNvPr id="6" name="Straight Arrow Connector 5"/>
          <p:cNvCxnSpPr>
            <a:cxnSpLocks/>
          </p:cNvCxnSpPr>
          <p:nvPr/>
        </p:nvCxnSpPr>
        <p:spPr>
          <a:xfrm flipH="1">
            <a:off x="2593640" y="2438399"/>
            <a:ext cx="533400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>
          <a:xfrm>
            <a:off x="3137926" y="2338265"/>
            <a:ext cx="2362200" cy="790203"/>
          </a:xfrm>
          <a:prstGeom prst="rect">
            <a:avLst/>
          </a:prstGeom>
          <a:noFill/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Content Placeholder 1"/>
          <p:cNvSpPr txBox="1">
            <a:spLocks/>
          </p:cNvSpPr>
          <p:nvPr/>
        </p:nvSpPr>
        <p:spPr bwMode="auto">
          <a:xfrm>
            <a:off x="1028760" y="4182813"/>
            <a:ext cx="2362200" cy="922579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rgbClr val="000000"/>
                </a:solidFill>
                <a:latin typeface="Corbel"/>
                <a:ea typeface="ＭＳ Ｐゴシック" pitchFamily="-65" charset="-128"/>
                <a:cs typeface="Corbel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rgbClr val="000000"/>
                </a:solidFill>
                <a:latin typeface="Corbel"/>
                <a:ea typeface="ＭＳ Ｐゴシック" pitchFamily="-65" charset="-128"/>
                <a:cs typeface="Corbel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rgbClr val="000000"/>
                </a:solidFill>
                <a:latin typeface="Corbel"/>
                <a:ea typeface="ＭＳ Ｐゴシック" pitchFamily="-65" charset="-128"/>
                <a:cs typeface="Corbel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rgbClr val="000000"/>
                </a:solidFill>
                <a:latin typeface="Corbel"/>
                <a:ea typeface="ＭＳ Ｐゴシック" pitchFamily="-65" charset="-128"/>
                <a:cs typeface="Corbel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rgbClr val="000000"/>
                </a:solidFill>
                <a:latin typeface="Corbel"/>
                <a:ea typeface="ＭＳ Ｐゴシック" pitchFamily="-65" charset="-128"/>
                <a:cs typeface="Corbe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charset="0"/>
              <a:buNone/>
            </a:pPr>
            <a:endParaRPr lang="en-US" sz="1800" b="1" dirty="0">
              <a:solidFill>
                <a:schemeClr val="bg1"/>
              </a:solidFill>
              <a:latin typeface="Corbel" panose="020B0503020204020204" pitchFamily="34" charset="0"/>
            </a:endParaRPr>
          </a:p>
        </p:txBody>
      </p:sp>
      <p:cxnSp>
        <p:nvCxnSpPr>
          <p:cNvPr id="9" name="Straight Arrow Connector 8"/>
          <p:cNvCxnSpPr>
            <a:cxnSpLocks/>
          </p:cNvCxnSpPr>
          <p:nvPr/>
        </p:nvCxnSpPr>
        <p:spPr>
          <a:xfrm>
            <a:off x="3409093" y="4495800"/>
            <a:ext cx="533636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15502B3B-E69B-EDC4-D1D8-3E71E0B11376}"/>
              </a:ext>
            </a:extLst>
          </p:cNvPr>
          <p:cNvCxnSpPr>
            <a:cxnSpLocks/>
          </p:cNvCxnSpPr>
          <p:nvPr/>
        </p:nvCxnSpPr>
        <p:spPr>
          <a:xfrm flipH="1">
            <a:off x="2593640" y="2943607"/>
            <a:ext cx="533400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B70CF1BE-6F59-6E61-4A28-7F83528EE903}"/>
              </a:ext>
            </a:extLst>
          </p:cNvPr>
          <p:cNvSpPr txBox="1"/>
          <p:nvPr/>
        </p:nvSpPr>
        <p:spPr>
          <a:xfrm>
            <a:off x="3163720" y="2410206"/>
            <a:ext cx="2816560" cy="646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Log onto </a:t>
            </a:r>
          </a:p>
          <a:p>
            <a:r>
              <a:rPr lang="en-US" dirty="0"/>
              <a:t>https://my.csusm.edu/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CA12AE10-5D8B-02E9-0A45-86FB223524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2729" y="3295019"/>
            <a:ext cx="5223546" cy="3570599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74AC6730-B06E-19AF-8948-AA55761A885B}"/>
              </a:ext>
            </a:extLst>
          </p:cNvPr>
          <p:cNvSpPr txBox="1"/>
          <p:nvPr/>
        </p:nvSpPr>
        <p:spPr>
          <a:xfrm>
            <a:off x="1147075" y="4255704"/>
            <a:ext cx="21255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</a:rPr>
              <a:t>Click  </a:t>
            </a:r>
            <a:br>
              <a:rPr lang="en-US" sz="2000" dirty="0">
                <a:solidFill>
                  <a:schemeClr val="bg1"/>
                </a:solidFill>
              </a:rPr>
            </a:br>
            <a:r>
              <a:rPr lang="en-US" sz="2000" b="1" dirty="0">
                <a:solidFill>
                  <a:schemeClr val="bg1"/>
                </a:solidFill>
              </a:rPr>
              <a:t>Student Center</a:t>
            </a:r>
          </a:p>
        </p:txBody>
      </p:sp>
    </p:spTree>
    <p:extLst>
      <p:ext uri="{BB962C8B-B14F-4D97-AF65-F5344CB8AC3E}">
        <p14:creationId xmlns:p14="http://schemas.microsoft.com/office/powerpoint/2010/main" val="30634754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B93BD7-608B-478F-B7C0-478A643D6A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9800" y="304800"/>
            <a:ext cx="6705600" cy="1143000"/>
          </a:xfrm>
        </p:spPr>
        <p:txBody>
          <a:bodyPr anchor="ctr">
            <a:normAutofit/>
          </a:bodyPr>
          <a:lstStyle/>
          <a:p>
            <a:r>
              <a:rPr lang="en-US" dirty="0"/>
              <a:t>Student Center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BF1B38C-448F-189C-980F-B6047A2EB4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0" y="1447800"/>
            <a:ext cx="6175663" cy="5094922"/>
          </a:xfrm>
          <a:prstGeom prst="rect">
            <a:avLst/>
          </a:prstGeom>
          <a:noFill/>
        </p:spPr>
      </p:pic>
      <p:sp>
        <p:nvSpPr>
          <p:cNvPr id="7" name="Content Placeholder 1">
            <a:extLst>
              <a:ext uri="{FF2B5EF4-FFF2-40B4-BE49-F238E27FC236}">
                <a16:creationId xmlns:a16="http://schemas.microsoft.com/office/drawing/2014/main" id="{7FAAF240-CE33-175B-B62D-ECCFCC7006F9}"/>
              </a:ext>
            </a:extLst>
          </p:cNvPr>
          <p:cNvSpPr txBox="1">
            <a:spLocks/>
          </p:cNvSpPr>
          <p:nvPr/>
        </p:nvSpPr>
        <p:spPr bwMode="auto">
          <a:xfrm>
            <a:off x="152400" y="3598505"/>
            <a:ext cx="2179182" cy="575390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rgbClr val="000000"/>
                </a:solidFill>
                <a:latin typeface="Corbel"/>
                <a:ea typeface="ＭＳ Ｐゴシック" pitchFamily="-65" charset="-128"/>
                <a:cs typeface="Corbel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rgbClr val="000000"/>
                </a:solidFill>
                <a:latin typeface="Corbel"/>
                <a:ea typeface="ＭＳ Ｐゴシック" pitchFamily="-65" charset="-128"/>
                <a:cs typeface="Corbel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rgbClr val="000000"/>
                </a:solidFill>
                <a:latin typeface="Corbel"/>
                <a:ea typeface="ＭＳ Ｐゴシック" pitchFamily="-65" charset="-128"/>
                <a:cs typeface="Corbel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rgbClr val="000000"/>
                </a:solidFill>
                <a:latin typeface="Corbel"/>
                <a:ea typeface="ＭＳ Ｐゴシック" pitchFamily="-65" charset="-128"/>
                <a:cs typeface="Corbel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rgbClr val="000000"/>
                </a:solidFill>
                <a:latin typeface="Corbel"/>
                <a:ea typeface="ＭＳ Ｐゴシック" pitchFamily="-65" charset="-128"/>
                <a:cs typeface="Corbe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800" dirty="0">
                <a:solidFill>
                  <a:schemeClr val="bg1"/>
                </a:solidFill>
              </a:rPr>
              <a:t>Click </a:t>
            </a:r>
            <a:r>
              <a:rPr lang="en-US" sz="2800" b="1" dirty="0">
                <a:solidFill>
                  <a:schemeClr val="bg1"/>
                </a:solidFill>
              </a:rPr>
              <a:t>Enroll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2381F65F-1B92-0804-A3A7-88BE3F7C2C07}"/>
              </a:ext>
            </a:extLst>
          </p:cNvPr>
          <p:cNvCxnSpPr>
            <a:cxnSpLocks/>
          </p:cNvCxnSpPr>
          <p:nvPr/>
        </p:nvCxnSpPr>
        <p:spPr>
          <a:xfrm>
            <a:off x="2331582" y="3886200"/>
            <a:ext cx="437529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199689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1828800"/>
            <a:ext cx="6096000" cy="45074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81745" y="5256944"/>
            <a:ext cx="2356655" cy="492443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endParaRPr lang="en-US" sz="800" dirty="0"/>
          </a:p>
          <a:p>
            <a:pPr algn="ctr"/>
            <a:r>
              <a:rPr lang="en-US" dirty="0"/>
              <a:t>Click </a:t>
            </a:r>
            <a:r>
              <a:rPr lang="en-US" dirty="0">
                <a:solidFill>
                  <a:srgbClr val="92D050"/>
                </a:solidFill>
              </a:rPr>
              <a:t>‘search’ </a:t>
            </a:r>
            <a:r>
              <a:rPr lang="en-US" dirty="0"/>
              <a:t>to Begin</a:t>
            </a:r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2438400" y="5600700"/>
            <a:ext cx="315891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8" name="Oval 7"/>
          <p:cNvSpPr/>
          <p:nvPr/>
        </p:nvSpPr>
        <p:spPr>
          <a:xfrm>
            <a:off x="304800" y="1600200"/>
            <a:ext cx="1978428" cy="2743200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bg1"/>
                </a:solidFill>
                <a:latin typeface="Corbel" panose="020B0503020204020204" pitchFamily="34" charset="0"/>
              </a:rPr>
              <a:t>You can use the green </a:t>
            </a:r>
            <a:r>
              <a:rPr lang="en-US" sz="1600" dirty="0">
                <a:solidFill>
                  <a:srgbClr val="92D050"/>
                </a:solidFill>
                <a:latin typeface="Corbel" panose="020B0503020204020204" pitchFamily="34" charset="0"/>
              </a:rPr>
              <a:t>‘search’ </a:t>
            </a:r>
            <a:r>
              <a:rPr lang="en-US" sz="1600" dirty="0">
                <a:solidFill>
                  <a:schemeClr val="bg1"/>
                </a:solidFill>
                <a:latin typeface="Corbel" panose="020B0503020204020204" pitchFamily="34" charset="0"/>
              </a:rPr>
              <a:t>button since it will allow you to </a:t>
            </a:r>
            <a:r>
              <a:rPr lang="en-US" sz="1600" dirty="0">
                <a:solidFill>
                  <a:srgbClr val="92D050"/>
                </a:solidFill>
                <a:latin typeface="Corbel" panose="020B0503020204020204" pitchFamily="34" charset="0"/>
              </a:rPr>
              <a:t>‘select’ </a:t>
            </a:r>
            <a:r>
              <a:rPr lang="en-US" sz="1600" dirty="0">
                <a:solidFill>
                  <a:schemeClr val="bg1"/>
                </a:solidFill>
                <a:latin typeface="Corbel" panose="020B0503020204020204" pitchFamily="34" charset="0"/>
              </a:rPr>
              <a:t>courses directly from the schedule. </a:t>
            </a:r>
          </a:p>
        </p:txBody>
      </p:sp>
      <p:sp>
        <p:nvSpPr>
          <p:cNvPr id="9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From the enroll tab: </a:t>
            </a:r>
            <a:br>
              <a:rPr lang="en-US" dirty="0"/>
            </a:br>
            <a:r>
              <a:rPr lang="en-US" cap="small" dirty="0">
                <a:solidFill>
                  <a:srgbClr val="FF0000"/>
                </a:solidFill>
              </a:rPr>
              <a:t>Searching to enroll</a:t>
            </a:r>
            <a:br>
              <a:rPr lang="en-US" dirty="0"/>
            </a:br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2830491" y="5486400"/>
            <a:ext cx="674709" cy="228600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94841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05" r="-1151"/>
          <a:stretch/>
        </p:blipFill>
        <p:spPr bwMode="auto">
          <a:xfrm>
            <a:off x="2590799" y="825190"/>
            <a:ext cx="4887951" cy="5906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13922" y="2489584"/>
            <a:ext cx="2438400" cy="424731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/>
              <a:t>This student is searching for the A1 requirement by clicking on the Additional Search Criteria arrow</a:t>
            </a:r>
          </a:p>
          <a:p>
            <a:pPr algn="ctr"/>
            <a:r>
              <a:rPr lang="en-US" b="1" dirty="0">
                <a:solidFill>
                  <a:srgbClr val="002060"/>
                </a:solidFill>
              </a:rPr>
              <a:t>Course Attribute</a:t>
            </a:r>
            <a:r>
              <a:rPr lang="en-US" dirty="0">
                <a:solidFill>
                  <a:srgbClr val="002060"/>
                </a:solidFill>
              </a:rPr>
              <a:t>: </a:t>
            </a:r>
            <a:r>
              <a:rPr lang="en-US" dirty="0">
                <a:solidFill>
                  <a:schemeClr val="tx1"/>
                </a:solidFill>
              </a:rPr>
              <a:t>‘General Education Requirements’; </a:t>
            </a:r>
          </a:p>
          <a:p>
            <a:pPr algn="ctr"/>
            <a:r>
              <a:rPr lang="en-US" b="1" dirty="0">
                <a:solidFill>
                  <a:srgbClr val="002060"/>
                </a:solidFill>
              </a:rPr>
              <a:t>Course Attribute Value: </a:t>
            </a:r>
            <a:r>
              <a:rPr lang="en-US" dirty="0">
                <a:solidFill>
                  <a:schemeClr val="tx1"/>
                </a:solidFill>
              </a:rPr>
              <a:t>‘LDGE A1: Oral Communication’ </a:t>
            </a:r>
          </a:p>
          <a:p>
            <a:pPr algn="ctr"/>
            <a:r>
              <a:rPr lang="en-US" i="1" dirty="0">
                <a:solidFill>
                  <a:schemeClr val="tx1"/>
                </a:solidFill>
              </a:rPr>
              <a:t>Or for a major course choose the Class Subject at top to perform your search  </a:t>
            </a:r>
          </a:p>
        </p:txBody>
      </p:sp>
      <p:cxnSp>
        <p:nvCxnSpPr>
          <p:cNvPr id="4" name="Straight Arrow Connector 3"/>
          <p:cNvCxnSpPr/>
          <p:nvPr/>
        </p:nvCxnSpPr>
        <p:spPr>
          <a:xfrm>
            <a:off x="2514600" y="4267200"/>
            <a:ext cx="315891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/>
          <p:nvPr/>
        </p:nvCxnSpPr>
        <p:spPr>
          <a:xfrm>
            <a:off x="2514600" y="4495800"/>
            <a:ext cx="315891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6" name="Title 2"/>
          <p:cNvSpPr>
            <a:spLocks noGrp="1"/>
          </p:cNvSpPr>
          <p:nvPr>
            <p:ph type="title"/>
          </p:nvPr>
        </p:nvSpPr>
        <p:spPr>
          <a:xfrm>
            <a:off x="838200" y="228600"/>
            <a:ext cx="83058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2800" dirty="0"/>
              <a:t>Searching by </a:t>
            </a:r>
            <a:r>
              <a:rPr lang="en-US" sz="2800" dirty="0">
                <a:solidFill>
                  <a:srgbClr val="FF0000"/>
                </a:solidFill>
              </a:rPr>
              <a:t>GE requirement &amp;</a:t>
            </a:r>
            <a:br>
              <a:rPr lang="en-US" sz="2800" dirty="0">
                <a:solidFill>
                  <a:srgbClr val="FF0000"/>
                </a:solidFill>
              </a:rPr>
            </a:br>
            <a:r>
              <a:rPr lang="en-US" sz="2800" dirty="0"/>
              <a:t>Searching by </a:t>
            </a:r>
            <a:r>
              <a:rPr lang="en-US" sz="2800" dirty="0">
                <a:solidFill>
                  <a:srgbClr val="FF0000"/>
                </a:solidFill>
              </a:rPr>
              <a:t>Mode of Instruction </a:t>
            </a:r>
            <a:br>
              <a:rPr lang="en-US" sz="2800" dirty="0"/>
            </a:br>
            <a:br>
              <a:rPr lang="en-US" sz="2800" dirty="0"/>
            </a:b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5791200" y="4267201"/>
            <a:ext cx="3200400" cy="175432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You can also try and search a particular course by mode of instruction such as on-line, in person. But be aware that it is often not possible to find all courses in the mode you prefer!</a:t>
            </a:r>
          </a:p>
        </p:txBody>
      </p:sp>
      <p:sp>
        <p:nvSpPr>
          <p:cNvPr id="7" name="Left Arrow 6"/>
          <p:cNvSpPr/>
          <p:nvPr/>
        </p:nvSpPr>
        <p:spPr>
          <a:xfrm>
            <a:off x="5257800" y="5525814"/>
            <a:ext cx="457200" cy="189186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5943600" y="1600200"/>
            <a:ext cx="3505200" cy="1200329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Search for a major course by choosing </a:t>
            </a:r>
            <a:r>
              <a:rPr lang="en-US"/>
              <a:t>the Subject</a:t>
            </a:r>
            <a:endParaRPr lang="en-US" dirty="0"/>
          </a:p>
          <a:p>
            <a:r>
              <a:rPr lang="en-US" dirty="0"/>
              <a:t>Course Career =Undergraduate Now click on search button below</a:t>
            </a:r>
          </a:p>
        </p:txBody>
      </p:sp>
    </p:spTree>
    <p:extLst>
      <p:ext uri="{BB962C8B-B14F-4D97-AF65-F5344CB8AC3E}">
        <p14:creationId xmlns:p14="http://schemas.microsoft.com/office/powerpoint/2010/main" val="38150292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1"/>
          <p:cNvSpPr txBox="1">
            <a:spLocks/>
          </p:cNvSpPr>
          <p:nvPr/>
        </p:nvSpPr>
        <p:spPr bwMode="auto">
          <a:xfrm>
            <a:off x="2667000" y="5791200"/>
            <a:ext cx="4800600" cy="457200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rgbClr val="000000"/>
                </a:solidFill>
                <a:latin typeface="Corbel"/>
                <a:ea typeface="ＭＳ Ｐゴシック" pitchFamily="-65" charset="-128"/>
                <a:cs typeface="Corbel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rgbClr val="000000"/>
                </a:solidFill>
                <a:latin typeface="Corbel"/>
                <a:ea typeface="ＭＳ Ｐゴシック" pitchFamily="-65" charset="-128"/>
                <a:cs typeface="Corbel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rgbClr val="000000"/>
                </a:solidFill>
                <a:latin typeface="Corbel"/>
                <a:ea typeface="ＭＳ Ｐゴシック" pitchFamily="-65" charset="-128"/>
                <a:cs typeface="Corbel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rgbClr val="000000"/>
                </a:solidFill>
                <a:latin typeface="Corbel"/>
                <a:ea typeface="ＭＳ Ｐゴシック" pitchFamily="-65" charset="-128"/>
                <a:cs typeface="Corbel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rgbClr val="000000"/>
                </a:solidFill>
                <a:latin typeface="Corbel"/>
                <a:ea typeface="ＭＳ Ｐゴシック" pitchFamily="-65" charset="-128"/>
                <a:cs typeface="Corbe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charset="0"/>
              <a:buNone/>
            </a:pPr>
            <a:r>
              <a:rPr lang="en-US" sz="1800" b="1" dirty="0">
                <a:solidFill>
                  <a:prstClr val="white"/>
                </a:solidFill>
              </a:rPr>
              <a:t>To continue enrollment click </a:t>
            </a:r>
            <a:r>
              <a:rPr lang="en-US" sz="1800" b="1" dirty="0">
                <a:solidFill>
                  <a:srgbClr val="92D050"/>
                </a:solidFill>
              </a:rPr>
              <a:t>‘select’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1006113"/>
            <a:ext cx="5943600" cy="4632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2" name="Straight Arrow Connector 11"/>
          <p:cNvCxnSpPr/>
          <p:nvPr/>
        </p:nvCxnSpPr>
        <p:spPr>
          <a:xfrm flipH="1">
            <a:off x="6705601" y="4038600"/>
            <a:ext cx="604053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3" name="Title 2"/>
          <p:cNvSpPr txBox="1">
            <a:spLocks/>
          </p:cNvSpPr>
          <p:nvPr/>
        </p:nvSpPr>
        <p:spPr bwMode="auto">
          <a:xfrm>
            <a:off x="1752600" y="152400"/>
            <a:ext cx="6629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 b="1" kern="1200" cap="all">
                <a:solidFill>
                  <a:schemeClr val="tx1"/>
                </a:solidFill>
                <a:latin typeface="Corbel"/>
                <a:ea typeface="ＭＳ Ｐゴシック" pitchFamily="-65" charset="-128"/>
                <a:cs typeface="Corbel"/>
              </a:defRPr>
            </a:lvl1pPr>
            <a:lvl2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Corbel" pitchFamily="-65" charset="0"/>
                <a:ea typeface="ＭＳ Ｐゴシック" pitchFamily="-65" charset="-128"/>
                <a:cs typeface="Corbel" pitchFamily="-65" charset="0"/>
              </a:defRPr>
            </a:lvl2pPr>
            <a:lvl3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Corbel" pitchFamily="-65" charset="0"/>
                <a:ea typeface="ＭＳ Ｐゴシック" pitchFamily="-65" charset="-128"/>
                <a:cs typeface="Corbel" pitchFamily="-65" charset="0"/>
              </a:defRPr>
            </a:lvl3pPr>
            <a:lvl4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Corbel" pitchFamily="-65" charset="0"/>
                <a:ea typeface="ＭＳ Ｐゴシック" pitchFamily="-65" charset="-128"/>
                <a:cs typeface="Corbel" pitchFamily="-65" charset="0"/>
              </a:defRPr>
            </a:lvl4pPr>
            <a:lvl5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Corbel" pitchFamily="-65" charset="0"/>
                <a:ea typeface="ＭＳ Ｐゴシック" pitchFamily="-65" charset="-128"/>
                <a:cs typeface="Corbel" pitchFamily="-65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65" charset="0"/>
                <a:ea typeface="ＭＳ Ｐゴシック" pitchFamily="-65" charset="-128"/>
                <a:cs typeface="ＭＳ Ｐゴシック" pitchFamily="-65" charset="-128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65" charset="0"/>
                <a:ea typeface="ＭＳ Ｐゴシック" pitchFamily="-65" charset="-128"/>
                <a:cs typeface="ＭＳ Ｐゴシック" pitchFamily="-65" charset="-128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65" charset="0"/>
                <a:ea typeface="ＭＳ Ｐゴシック" pitchFamily="-65" charset="-128"/>
                <a:cs typeface="ＭＳ Ｐゴシック" pitchFamily="-65" charset="-128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65" charset="0"/>
                <a:ea typeface="ＭＳ Ｐゴシック" pitchFamily="-65" charset="-128"/>
                <a:cs typeface="ＭＳ Ｐゴシック" pitchFamily="-65" charset="-128"/>
              </a:defRPr>
            </a:lvl9pPr>
          </a:lstStyle>
          <a:p>
            <a:pPr algn="ctr"/>
            <a:r>
              <a:rPr lang="en-US" sz="2800" b="0" dirty="0">
                <a:solidFill>
                  <a:srgbClr val="FF0000"/>
                </a:solidFill>
              </a:rPr>
              <a:t>Select A Class</a:t>
            </a:r>
            <a:br>
              <a:rPr lang="en-US" sz="2800" dirty="0"/>
            </a:b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4162696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752600" y="-228600"/>
            <a:ext cx="6705600" cy="1143000"/>
          </a:xfrm>
        </p:spPr>
        <p:txBody>
          <a:bodyPr>
            <a:normAutofit/>
          </a:bodyPr>
          <a:lstStyle/>
          <a:p>
            <a:pPr algn="ctr"/>
            <a:r>
              <a:rPr lang="en-US" sz="3200" dirty="0">
                <a:solidFill>
                  <a:srgbClr val="FF0000"/>
                </a:solidFill>
              </a:rPr>
              <a:t>Completing Enrollment </a:t>
            </a:r>
          </a:p>
        </p:txBody>
      </p:sp>
      <p:pic>
        <p:nvPicPr>
          <p:cNvPr id="1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692357"/>
            <a:ext cx="5548312" cy="61005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Content Placeholder 1"/>
          <p:cNvSpPr>
            <a:spLocks noGrp="1"/>
          </p:cNvSpPr>
          <p:nvPr>
            <p:ph idx="1"/>
          </p:nvPr>
        </p:nvSpPr>
        <p:spPr>
          <a:xfrm>
            <a:off x="152399" y="2819400"/>
            <a:ext cx="1270219" cy="1981200"/>
          </a:xfr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indent="0" algn="ctr">
              <a:buNone/>
            </a:pPr>
            <a:r>
              <a:rPr lang="en-US" sz="1600" b="1" dirty="0">
                <a:solidFill>
                  <a:schemeClr val="bg1"/>
                </a:solidFill>
                <a:latin typeface="Corbel" panose="020B0503020204020204" pitchFamily="34" charset="0"/>
              </a:rPr>
              <a:t>Class </a:t>
            </a:r>
            <a:r>
              <a:rPr lang="en-US" sz="1600" b="1" dirty="0">
                <a:solidFill>
                  <a:srgbClr val="002060"/>
                </a:solidFill>
                <a:latin typeface="Corbel" panose="020B0503020204020204" pitchFamily="34" charset="0"/>
              </a:rPr>
              <a:t>‘NOTES’</a:t>
            </a:r>
            <a:r>
              <a:rPr lang="en-US" sz="1600" dirty="0">
                <a:solidFill>
                  <a:schemeClr val="bg1"/>
                </a:solidFill>
                <a:latin typeface="Corbel" panose="020B0503020204020204" pitchFamily="34" charset="0"/>
              </a:rPr>
              <a:t> will have special information for the term and should be reviewed.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7620000" y="5638800"/>
            <a:ext cx="1447800" cy="1167161"/>
          </a:xfrm>
          <a:prstGeom prst="rect">
            <a:avLst/>
          </a:prstGeom>
          <a:solidFill>
            <a:srgbClr val="92D050"/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latin typeface="Corbel" panose="020B0503020204020204" pitchFamily="34" charset="0"/>
              </a:rPr>
              <a:t>Continue the enrollment process, click </a:t>
            </a:r>
            <a:r>
              <a:rPr lang="en-US" sz="1600" b="1" dirty="0">
                <a:latin typeface="Corbel" panose="020B0503020204020204" pitchFamily="34" charset="0"/>
              </a:rPr>
              <a:t>‘NEXT’.</a:t>
            </a:r>
          </a:p>
        </p:txBody>
      </p:sp>
      <p:cxnSp>
        <p:nvCxnSpPr>
          <p:cNvPr id="16" name="Straight Arrow Connector 15"/>
          <p:cNvCxnSpPr/>
          <p:nvPr/>
        </p:nvCxnSpPr>
        <p:spPr>
          <a:xfrm>
            <a:off x="1422619" y="4800600"/>
            <a:ext cx="239691" cy="2286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flipH="1" flipV="1">
            <a:off x="6324600" y="4419600"/>
            <a:ext cx="1219200" cy="1143001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8" name="Rectangle 17"/>
          <p:cNvSpPr/>
          <p:nvPr/>
        </p:nvSpPr>
        <p:spPr>
          <a:xfrm>
            <a:off x="6970412" y="2703255"/>
            <a:ext cx="2097388" cy="156966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lvl="0" algn="ctr"/>
            <a:r>
              <a:rPr lang="en-US" sz="1600" dirty="0">
                <a:latin typeface="Corbel" panose="020B0503020204020204" pitchFamily="34" charset="0"/>
              </a:rPr>
              <a:t>If the class requires Instructor Consent or is added during the add/drop period you will add the </a:t>
            </a:r>
            <a:r>
              <a:rPr lang="en-US" sz="1600" b="1" dirty="0">
                <a:solidFill>
                  <a:srgbClr val="002060"/>
                </a:solidFill>
                <a:latin typeface="Corbel" panose="020B0503020204020204" pitchFamily="34" charset="0"/>
              </a:rPr>
              <a:t>Permission </a:t>
            </a:r>
            <a:r>
              <a:rPr lang="en-US" sz="1600" b="1" dirty="0" err="1">
                <a:solidFill>
                  <a:srgbClr val="002060"/>
                </a:solidFill>
                <a:latin typeface="Corbel" panose="020B0503020204020204" pitchFamily="34" charset="0"/>
              </a:rPr>
              <a:t>Nbr</a:t>
            </a:r>
            <a:r>
              <a:rPr lang="en-US" sz="1600" dirty="0">
                <a:solidFill>
                  <a:srgbClr val="002060"/>
                </a:solidFill>
                <a:latin typeface="Corbel" panose="020B0503020204020204" pitchFamily="34" charset="0"/>
              </a:rPr>
              <a:t> </a:t>
            </a:r>
            <a:r>
              <a:rPr lang="en-US" sz="1600" dirty="0">
                <a:latin typeface="Corbel" panose="020B0503020204020204" pitchFamily="34" charset="0"/>
              </a:rPr>
              <a:t>here.</a:t>
            </a:r>
            <a:endParaRPr lang="en-US" sz="1600" dirty="0">
              <a:effectLst/>
              <a:latin typeface="Corbel" panose="020B0503020204020204" pitchFamily="34" charset="0"/>
            </a:endParaRPr>
          </a:p>
        </p:txBody>
      </p:sp>
      <p:cxnSp>
        <p:nvCxnSpPr>
          <p:cNvPr id="19" name="Straight Arrow Connector 18"/>
          <p:cNvCxnSpPr/>
          <p:nvPr/>
        </p:nvCxnSpPr>
        <p:spPr>
          <a:xfrm flipH="1">
            <a:off x="5181600" y="2971800"/>
            <a:ext cx="1676400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4191000" y="1288669"/>
            <a:ext cx="3276600" cy="954107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400" dirty="0"/>
              <a:t>Check the waitlist box </a:t>
            </a:r>
            <a:r>
              <a:rPr lang="en-US" sz="1400" i="1" dirty="0"/>
              <a:t>only</a:t>
            </a:r>
            <a:r>
              <a:rPr lang="en-US" sz="1400" dirty="0"/>
              <a:t> if the course is currently full and you wish to be added to the waitlist, then finish the enrollment steps to be placed on the course waitlist.</a:t>
            </a:r>
          </a:p>
        </p:txBody>
      </p:sp>
      <p:sp>
        <p:nvSpPr>
          <p:cNvPr id="4" name="Down Arrow 3"/>
          <p:cNvSpPr/>
          <p:nvPr/>
        </p:nvSpPr>
        <p:spPr>
          <a:xfrm>
            <a:off x="4648200" y="2286000"/>
            <a:ext cx="457200" cy="27057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28485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1754459"/>
            <a:ext cx="5791200" cy="4959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057400" y="16476"/>
            <a:ext cx="6705600" cy="1143000"/>
          </a:xfrm>
        </p:spPr>
        <p:txBody>
          <a:bodyPr/>
          <a:lstStyle/>
          <a:p>
            <a:pPr algn="ctr"/>
            <a:r>
              <a:rPr lang="en-US" sz="2800" dirty="0">
                <a:solidFill>
                  <a:srgbClr val="FF0000"/>
                </a:solidFill>
              </a:rPr>
              <a:t>Class moved to Shopping cart….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8600" y="1066800"/>
            <a:ext cx="8763000" cy="4343399"/>
          </a:xfrm>
        </p:spPr>
        <p:txBody>
          <a:bodyPr/>
          <a:lstStyle/>
          <a:p>
            <a:r>
              <a:rPr lang="en-US" dirty="0"/>
              <a:t>Click </a:t>
            </a:r>
            <a:r>
              <a:rPr lang="en-US" dirty="0">
                <a:solidFill>
                  <a:srgbClr val="92D050"/>
                </a:solidFill>
              </a:rPr>
              <a:t>‘Proceed to Step 2 of 3’ </a:t>
            </a:r>
            <a:r>
              <a:rPr lang="en-US" dirty="0"/>
              <a:t>for </a:t>
            </a:r>
            <a:r>
              <a:rPr lang="en-US" u="sng" dirty="0">
                <a:solidFill>
                  <a:srgbClr val="FF0000"/>
                </a:solidFill>
              </a:rPr>
              <a:t>EACH</a:t>
            </a:r>
            <a:r>
              <a:rPr lang="en-US" dirty="0"/>
              <a:t> class</a:t>
            </a:r>
          </a:p>
        </p:txBody>
      </p:sp>
      <p:sp>
        <p:nvSpPr>
          <p:cNvPr id="6" name="Content Placeholder 1"/>
          <p:cNvSpPr txBox="1">
            <a:spLocks/>
          </p:cNvSpPr>
          <p:nvPr/>
        </p:nvSpPr>
        <p:spPr bwMode="auto">
          <a:xfrm>
            <a:off x="76200" y="2438400"/>
            <a:ext cx="1752600" cy="2971800"/>
          </a:xfrm>
          <a:prstGeom prst="rect">
            <a:avLst/>
          </a:prstGeom>
          <a:solidFill>
            <a:srgbClr val="FF0000"/>
          </a:solidFill>
          <a:ln>
            <a:headEnd/>
            <a:tailEnd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rgbClr val="000000"/>
                </a:solidFill>
                <a:latin typeface="Corbel"/>
                <a:ea typeface="ＭＳ Ｐゴシック" pitchFamily="-65" charset="-128"/>
                <a:cs typeface="Corbel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rgbClr val="000000"/>
                </a:solidFill>
                <a:latin typeface="Corbel"/>
                <a:ea typeface="ＭＳ Ｐゴシック" pitchFamily="-65" charset="-128"/>
                <a:cs typeface="Corbel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rgbClr val="000000"/>
                </a:solidFill>
                <a:latin typeface="Corbel"/>
                <a:ea typeface="ＭＳ Ｐゴシック" pitchFamily="-65" charset="-128"/>
                <a:cs typeface="Corbel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rgbClr val="000000"/>
                </a:solidFill>
                <a:latin typeface="Corbel"/>
                <a:ea typeface="ＭＳ Ｐゴシック" pitchFamily="-65" charset="-128"/>
                <a:cs typeface="Corbel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rgbClr val="000000"/>
                </a:solidFill>
                <a:latin typeface="Corbel"/>
                <a:ea typeface="ＭＳ Ｐゴシック" pitchFamily="-65" charset="-128"/>
                <a:cs typeface="Corbe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charset="0"/>
              <a:buNone/>
            </a:pPr>
            <a:r>
              <a:rPr lang="en-US" sz="2000" b="1" dirty="0">
                <a:solidFill>
                  <a:schemeClr val="bg1"/>
                </a:solidFill>
              </a:rPr>
              <a:t>Just because a course is in your shopping cart it DOES NOT mean you are enrolled!</a:t>
            </a:r>
            <a:endParaRPr lang="en-US" sz="1100" b="1" dirty="0">
              <a:solidFill>
                <a:schemeClr val="bg1"/>
              </a:solidFill>
            </a:endParaRPr>
          </a:p>
        </p:txBody>
      </p:sp>
      <p:cxnSp>
        <p:nvCxnSpPr>
          <p:cNvPr id="9" name="Straight Arrow Connector 8"/>
          <p:cNvCxnSpPr/>
          <p:nvPr/>
        </p:nvCxnSpPr>
        <p:spPr>
          <a:xfrm flipH="1">
            <a:off x="7315200" y="6477000"/>
            <a:ext cx="304800" cy="762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7677615" y="5715000"/>
            <a:ext cx="1313985" cy="862361"/>
          </a:xfrm>
          <a:prstGeom prst="rect">
            <a:avLst/>
          </a:prstGeom>
          <a:solidFill>
            <a:srgbClr val="92D050"/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latin typeface="Corbel" panose="020B0503020204020204" pitchFamily="34" charset="0"/>
              </a:rPr>
              <a:t>Continue the enrollment process.</a:t>
            </a:r>
            <a:endParaRPr lang="en-US" sz="1600" b="1" dirty="0">
              <a:latin typeface="Corbel" panose="020B0503020204020204" pitchFamily="34" charset="0"/>
            </a:endParaRPr>
          </a:p>
        </p:txBody>
      </p:sp>
      <p:pic>
        <p:nvPicPr>
          <p:cNvPr id="1026" name="Picture 2" descr="C:\Users\bflores\AppData\Local\Microsoft\Windows\Temporary Internet Files\Content.IE5\7LSMCE6A\shopping_cart[1]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4529949"/>
            <a:ext cx="876300" cy="876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113750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540033"/>
            <a:ext cx="6791325" cy="462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057400" y="0"/>
            <a:ext cx="6705600" cy="1143000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solidFill>
                  <a:srgbClr val="FF0000"/>
                </a:solidFill>
              </a:rPr>
              <a:t>FINISH ENROLLING….</a:t>
            </a:r>
          </a:p>
        </p:txBody>
      </p:sp>
      <p:sp>
        <p:nvSpPr>
          <p:cNvPr id="5" name="Rectangle 4"/>
          <p:cNvSpPr/>
          <p:nvPr/>
        </p:nvSpPr>
        <p:spPr>
          <a:xfrm>
            <a:off x="7239000" y="4343400"/>
            <a:ext cx="1524000" cy="882730"/>
          </a:xfrm>
          <a:prstGeom prst="rect">
            <a:avLst/>
          </a:prstGeom>
          <a:solidFill>
            <a:srgbClr val="92D050"/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Corbel" panose="020B0503020204020204" pitchFamily="34" charset="0"/>
              </a:rPr>
              <a:t>Click ‘FINISH ENROLLING’</a:t>
            </a:r>
          </a:p>
        </p:txBody>
      </p:sp>
      <p:cxnSp>
        <p:nvCxnSpPr>
          <p:cNvPr id="7" name="Straight Arrow Connector 6"/>
          <p:cNvCxnSpPr/>
          <p:nvPr/>
        </p:nvCxnSpPr>
        <p:spPr>
          <a:xfrm flipH="1">
            <a:off x="6898580" y="4953000"/>
            <a:ext cx="318890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808774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dpearl\AppData\Local\Microsoft\Windows\Temporary Internet Files\Content.IE5\03K0RFRV\MC900432530[1].png"/>
          <p:cNvPicPr>
            <a:picLocks noChangeAspect="1" noChangeArrowheads="1"/>
          </p:cNvPicPr>
          <p:nvPr/>
        </p:nvPicPr>
        <p:blipFill>
          <a:blip r:embed="rId3">
            <a:duotone>
              <a:prstClr val="black"/>
              <a:srgbClr val="92D050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9925" y="457200"/>
            <a:ext cx="930436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905000" y="0"/>
            <a:ext cx="6705600" cy="1143000"/>
          </a:xfrm>
        </p:spPr>
        <p:txBody>
          <a:bodyPr>
            <a:noAutofit/>
          </a:bodyPr>
          <a:lstStyle/>
          <a:p>
            <a:pPr algn="ctr"/>
            <a:r>
              <a:rPr lang="en-US" sz="3600" dirty="0"/>
              <a:t>You ONLY Have the class </a:t>
            </a:r>
            <a:br>
              <a:rPr lang="en-US" sz="3600" dirty="0"/>
            </a:br>
            <a:r>
              <a:rPr lang="en-US" sz="3600" dirty="0"/>
              <a:t>when you see a </a:t>
            </a:r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752600"/>
            <a:ext cx="6715125" cy="458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1905000" y="4572000"/>
            <a:ext cx="4114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bel" panose="020B0503020204020204" pitchFamily="34" charset="0"/>
              </a:rPr>
              <a:t>Congratulations you successfully Enrolled!!!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162800" y="2362200"/>
            <a:ext cx="1905000" cy="365760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Corbel" panose="020B0503020204020204" pitchFamily="34" charset="0"/>
              </a:rPr>
              <a:t>Repeat the enrollment process for each course you wish to enroll in by clicking on the </a:t>
            </a:r>
            <a:r>
              <a:rPr lang="en-US" b="1" dirty="0">
                <a:solidFill>
                  <a:srgbClr val="002060"/>
                </a:solidFill>
                <a:latin typeface="Corbel" panose="020B0503020204020204" pitchFamily="34" charset="0"/>
              </a:rPr>
              <a:t>‘Add Another Class’ </a:t>
            </a:r>
            <a:r>
              <a:rPr lang="en-US" dirty="0">
                <a:solidFill>
                  <a:schemeClr val="bg1"/>
                </a:solidFill>
                <a:latin typeface="Corbel" panose="020B0503020204020204" pitchFamily="34" charset="0"/>
              </a:rPr>
              <a:t>button otherwise click on </a:t>
            </a:r>
            <a:r>
              <a:rPr lang="en-US" b="1" dirty="0">
                <a:solidFill>
                  <a:srgbClr val="002060"/>
                </a:solidFill>
                <a:latin typeface="Corbel" panose="020B0503020204020204" pitchFamily="34" charset="0"/>
              </a:rPr>
              <a:t>‘My Class Schedule’.</a:t>
            </a:r>
          </a:p>
          <a:p>
            <a:pPr algn="ctr"/>
            <a:endParaRPr lang="en-US" dirty="0">
              <a:latin typeface="Corbel" panose="020B0503020204020204" pitchFamily="34" charset="0"/>
            </a:endParaRPr>
          </a:p>
        </p:txBody>
      </p:sp>
      <p:cxnSp>
        <p:nvCxnSpPr>
          <p:cNvPr id="12" name="Straight Arrow Connector 11"/>
          <p:cNvCxnSpPr/>
          <p:nvPr/>
        </p:nvCxnSpPr>
        <p:spPr>
          <a:xfrm flipH="1">
            <a:off x="6324600" y="5029200"/>
            <a:ext cx="866022" cy="762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279434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1371600"/>
            <a:ext cx="6096000" cy="45074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32103" y="3886200"/>
            <a:ext cx="2356655" cy="104644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dirty="0"/>
              <a:t>Type in </a:t>
            </a:r>
            <a:r>
              <a:rPr lang="en-US" b="1" dirty="0">
                <a:solidFill>
                  <a:srgbClr val="002060"/>
                </a:solidFill>
              </a:rPr>
              <a:t>‘Class Number’ </a:t>
            </a:r>
            <a:r>
              <a:rPr lang="en-US" dirty="0"/>
              <a:t>here, and click the </a:t>
            </a:r>
            <a:r>
              <a:rPr lang="en-US" dirty="0">
                <a:solidFill>
                  <a:srgbClr val="92D050"/>
                </a:solidFill>
              </a:rPr>
              <a:t>‘enter’ </a:t>
            </a:r>
            <a:r>
              <a:rPr lang="en-US" dirty="0"/>
              <a:t>button</a:t>
            </a:r>
          </a:p>
          <a:p>
            <a:pPr algn="ctr"/>
            <a:endParaRPr lang="en-US" sz="800" dirty="0"/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2514600" y="4343400"/>
            <a:ext cx="315891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9" name="Title 2"/>
          <p:cNvSpPr>
            <a:spLocks noGrp="1"/>
          </p:cNvSpPr>
          <p:nvPr>
            <p:ph type="title"/>
          </p:nvPr>
        </p:nvSpPr>
        <p:spPr>
          <a:xfrm>
            <a:off x="2057400" y="228600"/>
            <a:ext cx="6705600" cy="9144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From the enroll tab:</a:t>
            </a:r>
            <a:br>
              <a:rPr lang="en-US" dirty="0"/>
            </a:br>
            <a:r>
              <a:rPr lang="en-US" sz="1800" dirty="0"/>
              <a:t>You can also enroll by entering the 5-Digit class number and then finishing the enrollment steps.</a:t>
            </a:r>
            <a:br>
              <a:rPr lang="en-US" sz="1800" dirty="0"/>
            </a:br>
            <a:r>
              <a:rPr lang="en-US" cap="small" dirty="0">
                <a:solidFill>
                  <a:srgbClr val="FF0000"/>
                </a:solidFill>
              </a:rPr>
              <a:t>Enrolling directly into class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46589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Extended Learning Courses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Hobo Std" pitchFamily="34" charset="0"/>
              </a:rPr>
              <a:t>Always check with Financial Aid before enrolling into a course designated as “EL” (Extended Learning)</a:t>
            </a:r>
          </a:p>
          <a:p>
            <a:endParaRPr lang="en-US" dirty="0">
              <a:latin typeface="Hobo Std" pitchFamily="34" charset="0"/>
            </a:endParaRPr>
          </a:p>
          <a:p>
            <a:r>
              <a:rPr lang="en-US" dirty="0"/>
              <a:t>EL courses have a different cost structure associated with them. </a:t>
            </a:r>
          </a:p>
        </p:txBody>
      </p:sp>
    </p:spTree>
    <p:extLst>
      <p:ext uri="{BB962C8B-B14F-4D97-AF65-F5344CB8AC3E}">
        <p14:creationId xmlns:p14="http://schemas.microsoft.com/office/powerpoint/2010/main" val="691069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8763000" cy="4343399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6600" dirty="0">
                <a:latin typeface="Hobo Std" pitchFamily="34" charset="0"/>
              </a:rPr>
              <a:t>Have QUESTIONS</a:t>
            </a:r>
          </a:p>
          <a:p>
            <a:pPr marL="0" indent="0" algn="ctr">
              <a:buNone/>
            </a:pPr>
            <a:endParaRPr lang="en-US" sz="2000" dirty="0">
              <a:latin typeface="Hobo Std" pitchFamily="34" charset="0"/>
            </a:endParaRPr>
          </a:p>
          <a:p>
            <a:pPr marL="0" indent="0" algn="ctr">
              <a:buNone/>
            </a:pPr>
            <a:endParaRPr lang="en-US" sz="2000" dirty="0">
              <a:latin typeface="Hobo Std" pitchFamily="34" charset="0"/>
            </a:endParaRPr>
          </a:p>
          <a:p>
            <a:pPr marL="0" indent="0" algn="ctr">
              <a:buNone/>
            </a:pPr>
            <a:r>
              <a:rPr lang="en-US" sz="2800" dirty="0">
                <a:latin typeface="Hobo Std" pitchFamily="34" charset="0"/>
              </a:rPr>
              <a:t>Open University Registration: </a:t>
            </a:r>
            <a:r>
              <a:rPr lang="en-US" sz="2800" u="sng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hlinkClick r:id="rId3"/>
              </a:rPr>
              <a:t>elregistration@csusm.edu</a:t>
            </a:r>
            <a:endParaRPr lang="en-US" sz="2800" u="sng" dirty="0">
              <a:solidFill>
                <a:srgbClr val="0563C1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0" indent="0" algn="ctr">
              <a:buNone/>
            </a:pPr>
            <a:endParaRPr lang="en-US" sz="2800" u="sng" dirty="0">
              <a:solidFill>
                <a:srgbClr val="0563C1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0" indent="0" algn="ctr">
              <a:buNone/>
            </a:pPr>
            <a:r>
              <a:rPr lang="en-US" sz="2800" dirty="0">
                <a:latin typeface="Hobo Std" pitchFamily="34" charset="0"/>
              </a:rPr>
              <a:t>General Information:</a:t>
            </a:r>
            <a:r>
              <a:rPr lang="en-US" sz="2800" u="sng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hlinkClick r:id="rId4"/>
              </a:rPr>
              <a:t> el@csusm.edu</a:t>
            </a:r>
            <a:endParaRPr lang="en-US" sz="2800" u="sng" dirty="0">
              <a:solidFill>
                <a:srgbClr val="0563C1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0" indent="0" algn="ctr">
              <a:buNone/>
            </a:pPr>
            <a:endParaRPr lang="en-US" sz="1800" u="sng" dirty="0">
              <a:solidFill>
                <a:srgbClr val="0563C1"/>
              </a:solidFill>
              <a:latin typeface="Calibri" panose="020F0502020204030204" pitchFamily="34" charset="0"/>
            </a:endParaRPr>
          </a:p>
          <a:p>
            <a:pPr marL="0" indent="0" algn="ctr">
              <a:buNone/>
            </a:pPr>
            <a:endParaRPr lang="en-US" sz="2000" dirty="0">
              <a:latin typeface="Hobo Std" pitchFamily="34" charset="0"/>
            </a:endParaRPr>
          </a:p>
        </p:txBody>
      </p:sp>
      <p:pic>
        <p:nvPicPr>
          <p:cNvPr id="1032" name="Picture 8" descr="C:\Users\bflores\AppData\Local\Microsoft\Windows\Temporary Internet Files\Content.IE5\OELYG7HE\Blue_question_mark[1]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07902">
            <a:off x="7625134" y="1373279"/>
            <a:ext cx="914400" cy="91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19198156"/>
      </p:ext>
    </p:extLst>
  </p:cSld>
  <p:clrMapOvr>
    <a:masterClrMapping/>
  </p:clrMapOvr>
</p:sld>
</file>

<file path=ppt/theme/theme1.xml><?xml version="1.0" encoding="utf-8"?>
<a:theme xmlns:a="http://schemas.openxmlformats.org/drawingml/2006/main" name="csusmPowerPointTemplate_Blue">
  <a:themeElements>
    <a:clrScheme name="Custom 2">
      <a:dk1>
        <a:sysClr val="windowText" lastClr="000000"/>
      </a:dk1>
      <a:lt1>
        <a:srgbClr val="FFFFFF"/>
      </a:lt1>
      <a:dk2>
        <a:srgbClr val="1F497D"/>
      </a:dk2>
      <a:lt2>
        <a:srgbClr val="DBE5F1"/>
      </a:lt2>
      <a:accent1>
        <a:srgbClr val="4F81BD"/>
      </a:accent1>
      <a:accent2>
        <a:srgbClr val="9999FF"/>
      </a:accent2>
      <a:accent3>
        <a:srgbClr val="B7DDE8"/>
      </a:accent3>
      <a:accent4>
        <a:srgbClr val="2E36D6"/>
      </a:accent4>
      <a:accent5>
        <a:srgbClr val="0070C0"/>
      </a:accent5>
      <a:accent6>
        <a:srgbClr val="31859B"/>
      </a:accent6>
      <a:hlink>
        <a:srgbClr val="00B0F0"/>
      </a:hlink>
      <a:folHlink>
        <a:srgbClr val="DFD4BA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AED28DCC5520E4097DA5DE1FA6845F4" ma:contentTypeVersion="13" ma:contentTypeDescription="Create a new document." ma:contentTypeScope="" ma:versionID="ab3240f44748ab3aa8868618e088c720">
  <xsd:schema xmlns:xsd="http://www.w3.org/2001/XMLSchema" xmlns:xs="http://www.w3.org/2001/XMLSchema" xmlns:p="http://schemas.microsoft.com/office/2006/metadata/properties" xmlns:ns2="ad01015a-5da5-43e1-8bea-5c14ec06189d" xmlns:ns3="cc2ecaa8-32f9-494b-babe-6cbec93e9cb2" targetNamespace="http://schemas.microsoft.com/office/2006/metadata/properties" ma:root="true" ma:fieldsID="65d3895f49047308991c358ef8818ef8" ns2:_="" ns3:_="">
    <xsd:import namespace="ad01015a-5da5-43e1-8bea-5c14ec06189d"/>
    <xsd:import namespace="cc2ecaa8-32f9-494b-babe-6cbec93e9cb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d01015a-5da5-43e1-8bea-5c14ec06189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c2ecaa8-32f9-494b-babe-6cbec93e9cb2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4959814F-FE13-4C58-B63E-B0BB7439192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d01015a-5da5-43e1-8bea-5c14ec06189d"/>
    <ds:schemaRef ds:uri="cc2ecaa8-32f9-494b-babe-6cbec93e9cb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03E8ADE5-AECA-44FA-96DD-467FC28DDD7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E5AF380-6F54-40CD-8FD7-E61633858E91}">
  <ds:schemaRefs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ad01015a-5da5-43e1-8bea-5c14ec06189d"/>
    <ds:schemaRef ds:uri="http://purl.org/dc/elements/1.1/"/>
    <ds:schemaRef ds:uri="http://schemas.microsoft.com/office/2006/metadata/properties"/>
    <ds:schemaRef ds:uri="http://schemas.microsoft.com/office/2006/documentManagement/types"/>
    <ds:schemaRef ds:uri="cc2ecaa8-32f9-494b-babe-6cbec93e9cb2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5280</TotalTime>
  <Words>499</Words>
  <Application>Microsoft Office PowerPoint</Application>
  <PresentationFormat>On-screen Show (4:3)</PresentationFormat>
  <Paragraphs>57</Paragraphs>
  <Slides>13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Calibri</vt:lpstr>
      <vt:lpstr>Corbel</vt:lpstr>
      <vt:lpstr>Hobo Std</vt:lpstr>
      <vt:lpstr>csusmPowerPointTemplate_Blue</vt:lpstr>
      <vt:lpstr>Open University: Summer Enrollment Process   </vt:lpstr>
      <vt:lpstr>My CSUSM: Student Center</vt:lpstr>
      <vt:lpstr>Student Center</vt:lpstr>
      <vt:lpstr>From the enroll tab:  Searching to enroll </vt:lpstr>
      <vt:lpstr>Searching by GE requirement &amp; Searching by Mode of Instruction   </vt:lpstr>
      <vt:lpstr>PowerPoint Presentation</vt:lpstr>
      <vt:lpstr>Completing Enrollment </vt:lpstr>
      <vt:lpstr>Class moved to Shopping cart….</vt:lpstr>
      <vt:lpstr>FINISH ENROLLING….</vt:lpstr>
      <vt:lpstr>You ONLY Have the class  when you see a </vt:lpstr>
      <vt:lpstr>From the enroll tab: You can also enroll by entering the 5-Digit class number and then finishing the enrollment steps. Enrolling directly into class</vt:lpstr>
      <vt:lpstr>Extended Learning Courses</vt:lpstr>
      <vt:lpstr>PowerPoint Presentation</vt:lpstr>
    </vt:vector>
  </TitlesOfParts>
  <Company>Cal State San Marcos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IITS</dc:creator>
  <cp:lastModifiedBy>Elizabeth Rosales</cp:lastModifiedBy>
  <cp:revision>111</cp:revision>
  <dcterms:created xsi:type="dcterms:W3CDTF">2013-07-24T19:55:00Z</dcterms:created>
  <dcterms:modified xsi:type="dcterms:W3CDTF">2024-02-13T18:18:06Z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0x0101004AED28DCC5520E4097DA5DE1FA6845F4</vt:lpwstr>
  </property>
  <property fmtid="{D5CDD505-2E9C-101B-9397-08002B2CF9AE}" pid="3" name="Order">
    <vt:r8>334800</vt:r8>
  </property>
  <property fmtid="{D5CDD505-2E9C-101B-9397-08002B2CF9AE}" pid="4" name="xd_Signature">
    <vt:bool>false</vt:bool>
  </property>
  <property fmtid="{D5CDD505-2E9C-101B-9397-08002B2CF9AE}" pid="5" name="xd_ProgID">
    <vt:lpwstr/>
  </property>
  <property fmtid="{D5CDD505-2E9C-101B-9397-08002B2CF9AE}" pid="6" name="ComplianceAssetId">
    <vt:lpwstr/>
  </property>
  <property fmtid="{D5CDD505-2E9C-101B-9397-08002B2CF9AE}" pid="7" name="TemplateUrl">
    <vt:lpwstr/>
  </property>
</Properties>
</file>