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4"/>
  </p:sldMasterIdLst>
  <p:notesMasterIdLst>
    <p:notesMasterId r:id="rId11"/>
  </p:notesMasterIdLst>
  <p:sldIdLst>
    <p:sldId id="350" r:id="rId5"/>
    <p:sldId id="435" r:id="rId6"/>
    <p:sldId id="440" r:id="rId7"/>
    <p:sldId id="436" r:id="rId8"/>
    <p:sldId id="439" r:id="rId9"/>
    <p:sldId id="438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DA0F3"/>
    <a:srgbClr val="00FFFF"/>
    <a:srgbClr val="D7FF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781DEFD-F39F-F6DB-4F92-E006ACA036F7}" v="153" dt="2024-08-29T17:56:02.773"/>
  </p1510:revLst>
</p1510:revInfo>
</file>

<file path=ppt/tableStyles.xml><?xml version="1.0" encoding="utf-8"?>
<a:tblStyleLst xmlns:a="http://schemas.openxmlformats.org/drawingml/2006/main" def="{5C22544A-7EE6-4342-B048-85BDC9FD1C3A}"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50" d="100"/>
          <a:sy n="150" d="100"/>
        </p:scale>
        <p:origin x="2886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slide" Target="slides/slide4.xml" Id="rId8" /><Relationship Type="http://schemas.openxmlformats.org/officeDocument/2006/relationships/viewProps" Target="viewProps.xml" Id="rId13" /><Relationship Type="http://schemas.openxmlformats.org/officeDocument/2006/relationships/customXml" Target="../customXml/item3.xml" Id="rId3" /><Relationship Type="http://schemas.openxmlformats.org/officeDocument/2006/relationships/slide" Target="slides/slide3.xml" Id="rId7" /><Relationship Type="http://schemas.openxmlformats.org/officeDocument/2006/relationships/presProps" Target="presProps.xml" Id="rId12" /><Relationship Type="http://schemas.microsoft.com/office/2015/10/relationships/revisionInfo" Target="revisionInfo.xml" Id="rId17" /><Relationship Type="http://schemas.openxmlformats.org/officeDocument/2006/relationships/customXml" Target="../customXml/item2.xml" Id="rId2" /><Relationship Type="http://schemas.openxmlformats.org/officeDocument/2006/relationships/customXml" Target="../customXml/item1.xml" Id="rId1" /><Relationship Type="http://schemas.openxmlformats.org/officeDocument/2006/relationships/slide" Target="slides/slide2.xml" Id="rId6" /><Relationship Type="http://schemas.openxmlformats.org/officeDocument/2006/relationships/notesMaster" Target="notesMasters/notesMaster1.xml" Id="rId11" /><Relationship Type="http://schemas.openxmlformats.org/officeDocument/2006/relationships/slide" Target="slides/slide1.xml" Id="rId5" /><Relationship Type="http://schemas.openxmlformats.org/officeDocument/2006/relationships/tableStyles" Target="tableStyles.xml" Id="rId15" /><Relationship Type="http://schemas.openxmlformats.org/officeDocument/2006/relationships/slide" Target="slides/slide6.xml" Id="rId10" /><Relationship Type="http://schemas.openxmlformats.org/officeDocument/2006/relationships/slideMaster" Target="slideMasters/slideMaster1.xml" Id="rId4" /><Relationship Type="http://schemas.openxmlformats.org/officeDocument/2006/relationships/slide" Target="slides/slide5.xml" Id="rId9" /><Relationship Type="http://schemas.openxmlformats.org/officeDocument/2006/relationships/theme" Target="theme/theme1.xml" Id="rId14" 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13" Type="http://schemas.openxmlformats.org/officeDocument/2006/relationships/image" Target="../media/image15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sv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svg"/><Relationship Id="rId4" Type="http://schemas.openxmlformats.org/officeDocument/2006/relationships/image" Target="../media/image6.svg"/><Relationship Id="rId9" Type="http://schemas.openxmlformats.org/officeDocument/2006/relationships/image" Target="../media/image11.png"/><Relationship Id="rId14" Type="http://schemas.openxmlformats.org/officeDocument/2006/relationships/image" Target="../media/image16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13" Type="http://schemas.openxmlformats.org/officeDocument/2006/relationships/image" Target="../media/image15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sv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svg"/><Relationship Id="rId4" Type="http://schemas.openxmlformats.org/officeDocument/2006/relationships/image" Target="../media/image6.svg"/><Relationship Id="rId9" Type="http://schemas.openxmlformats.org/officeDocument/2006/relationships/image" Target="../media/image11.png"/><Relationship Id="rId14" Type="http://schemas.openxmlformats.org/officeDocument/2006/relationships/image" Target="../media/image16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11E27E2-D360-4CE8-88F9-53687C786597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982D8DC-08D4-4210-BBA4-5BC6184A515A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 u="sng"/>
            <a:t>Supervisor/Admin Support:</a:t>
          </a:r>
          <a:endParaRPr lang="en-US"/>
        </a:p>
      </dgm:t>
    </dgm:pt>
    <dgm:pt modelId="{46C22EAA-81D5-4716-9CB1-5EF5FB3F47A5}" type="parTrans" cxnId="{6C2723A0-ED3A-4ED3-825A-254064A5F195}">
      <dgm:prSet/>
      <dgm:spPr/>
      <dgm:t>
        <a:bodyPr/>
        <a:lstStyle/>
        <a:p>
          <a:endParaRPr lang="en-US"/>
        </a:p>
      </dgm:t>
    </dgm:pt>
    <dgm:pt modelId="{09CB7EFA-A35B-4024-BD4E-0F3FBA3C4AD1}" type="sibTrans" cxnId="{6C2723A0-ED3A-4ED3-825A-254064A5F195}">
      <dgm:prSet/>
      <dgm:spPr/>
      <dgm:t>
        <a:bodyPr/>
        <a:lstStyle/>
        <a:p>
          <a:endParaRPr lang="en-US"/>
        </a:p>
      </dgm:t>
    </dgm:pt>
    <dgm:pt modelId="{E2BAACFC-46E4-49A1-8E04-15A6551366C9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Employment Authorization Form (EAF)-Hire</a:t>
          </a:r>
        </a:p>
      </dgm:t>
    </dgm:pt>
    <dgm:pt modelId="{F5FED33C-7A09-4688-A223-B85015FC4282}" type="parTrans" cxnId="{64ED595C-A86F-4DC0-81CE-A7B61A9FDA64}">
      <dgm:prSet/>
      <dgm:spPr/>
      <dgm:t>
        <a:bodyPr/>
        <a:lstStyle/>
        <a:p>
          <a:endParaRPr lang="en-US"/>
        </a:p>
      </dgm:t>
    </dgm:pt>
    <dgm:pt modelId="{7948CABE-40F8-4C82-859C-829C318F0536}" type="sibTrans" cxnId="{64ED595C-A86F-4DC0-81CE-A7B61A9FDA64}">
      <dgm:prSet/>
      <dgm:spPr/>
      <dgm:t>
        <a:bodyPr/>
        <a:lstStyle/>
        <a:p>
          <a:endParaRPr lang="en-US"/>
        </a:p>
      </dgm:t>
    </dgm:pt>
    <dgm:pt modelId="{65EEBCA0-0E9B-4C12-8B08-0A16C5C9C818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Job Description-(template for Student &amp; Non-Student)</a:t>
          </a:r>
        </a:p>
      </dgm:t>
    </dgm:pt>
    <dgm:pt modelId="{E1575EFC-4C39-439E-A827-C2FCF0557570}" type="parTrans" cxnId="{9A6A178E-24AC-4A37-BC73-C057E8066B6C}">
      <dgm:prSet/>
      <dgm:spPr/>
      <dgm:t>
        <a:bodyPr/>
        <a:lstStyle/>
        <a:p>
          <a:endParaRPr lang="en-US"/>
        </a:p>
      </dgm:t>
    </dgm:pt>
    <dgm:pt modelId="{86F3089F-C365-44D6-B222-948C9C9E890A}" type="sibTrans" cxnId="{9A6A178E-24AC-4A37-BC73-C057E8066B6C}">
      <dgm:prSet/>
      <dgm:spPr/>
      <dgm:t>
        <a:bodyPr/>
        <a:lstStyle/>
        <a:p>
          <a:endParaRPr lang="en-US"/>
        </a:p>
      </dgm:t>
    </dgm:pt>
    <dgm:pt modelId="{E55A959F-FA5D-46D2-84E9-C2E9C764CFA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Application-(template for Student &amp; Non-Student)</a:t>
          </a:r>
        </a:p>
      </dgm:t>
    </dgm:pt>
    <dgm:pt modelId="{EE3E15F9-9C98-431B-A2A0-A0115693888D}" type="parTrans" cxnId="{9D231565-DAC4-4BBB-AFAB-1A955A134196}">
      <dgm:prSet/>
      <dgm:spPr/>
      <dgm:t>
        <a:bodyPr/>
        <a:lstStyle/>
        <a:p>
          <a:endParaRPr lang="en-US"/>
        </a:p>
      </dgm:t>
    </dgm:pt>
    <dgm:pt modelId="{F2C0EB5A-D71D-439E-993B-B14E62C22379}" type="sibTrans" cxnId="{9D231565-DAC4-4BBB-AFAB-1A955A134196}">
      <dgm:prSet/>
      <dgm:spPr/>
      <dgm:t>
        <a:bodyPr/>
        <a:lstStyle/>
        <a:p>
          <a:endParaRPr lang="en-US"/>
        </a:p>
      </dgm:t>
    </dgm:pt>
    <dgm:pt modelId="{A5D95FAD-D05B-4AF8-98A2-AE0D8F28C198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Schedule &amp; Timekeeping</a:t>
          </a:r>
        </a:p>
      </dgm:t>
    </dgm:pt>
    <dgm:pt modelId="{EDDD9968-77DD-4DDD-9B57-66A34D089C61}" type="parTrans" cxnId="{6C581DA4-E678-491B-95B5-0C6D84039020}">
      <dgm:prSet/>
      <dgm:spPr/>
      <dgm:t>
        <a:bodyPr/>
        <a:lstStyle/>
        <a:p>
          <a:endParaRPr lang="en-US"/>
        </a:p>
      </dgm:t>
    </dgm:pt>
    <dgm:pt modelId="{DC41B688-4DDD-4165-965A-A2EAC6E1D46F}" type="sibTrans" cxnId="{6C581DA4-E678-491B-95B5-0C6D84039020}">
      <dgm:prSet/>
      <dgm:spPr/>
      <dgm:t>
        <a:bodyPr/>
        <a:lstStyle/>
        <a:p>
          <a:endParaRPr lang="en-US"/>
        </a:p>
      </dgm:t>
    </dgm:pt>
    <dgm:pt modelId="{44C6CB17-D45C-465F-85E0-FBB289D9702D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EAF –Appointment extensions/changes</a:t>
          </a:r>
        </a:p>
      </dgm:t>
    </dgm:pt>
    <dgm:pt modelId="{F647B4D0-ACEC-4E2C-BE82-4DDA20ED3249}" type="parTrans" cxnId="{3066E6D0-17F7-4E29-90C7-7231E44FA402}">
      <dgm:prSet/>
      <dgm:spPr/>
      <dgm:t>
        <a:bodyPr/>
        <a:lstStyle/>
        <a:p>
          <a:endParaRPr lang="en-US"/>
        </a:p>
      </dgm:t>
    </dgm:pt>
    <dgm:pt modelId="{1433E4B2-658B-4113-BD8B-9917D81C1B53}" type="sibTrans" cxnId="{3066E6D0-17F7-4E29-90C7-7231E44FA402}">
      <dgm:prSet/>
      <dgm:spPr/>
      <dgm:t>
        <a:bodyPr/>
        <a:lstStyle/>
        <a:p>
          <a:endParaRPr lang="en-US"/>
        </a:p>
      </dgm:t>
    </dgm:pt>
    <dgm:pt modelId="{89BA75DA-F5DB-46E6-A499-EE0BB92B7862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Timely notification of separations &amp; Separation Notices</a:t>
          </a:r>
        </a:p>
      </dgm:t>
    </dgm:pt>
    <dgm:pt modelId="{A22BA7EB-4D20-40D2-B18B-2F7E97019DBC}" type="parTrans" cxnId="{CEB8F686-427B-429B-835D-703565B4E258}">
      <dgm:prSet/>
      <dgm:spPr/>
      <dgm:t>
        <a:bodyPr/>
        <a:lstStyle/>
        <a:p>
          <a:endParaRPr lang="en-US"/>
        </a:p>
      </dgm:t>
    </dgm:pt>
    <dgm:pt modelId="{11F19255-B177-420B-8128-028D0B8916A1}" type="sibTrans" cxnId="{CEB8F686-427B-429B-835D-703565B4E258}">
      <dgm:prSet/>
      <dgm:spPr/>
      <dgm:t>
        <a:bodyPr/>
        <a:lstStyle/>
        <a:p>
          <a:endParaRPr lang="en-US"/>
        </a:p>
      </dgm:t>
    </dgm:pt>
    <dgm:pt modelId="{78FC7BA8-E496-4AEE-9FC6-81D44767E627}" type="pres">
      <dgm:prSet presAssocID="{C11E27E2-D360-4CE8-88F9-53687C786597}" presName="root" presStyleCnt="0">
        <dgm:presLayoutVars>
          <dgm:dir/>
          <dgm:resizeHandles val="exact"/>
        </dgm:presLayoutVars>
      </dgm:prSet>
      <dgm:spPr/>
    </dgm:pt>
    <dgm:pt modelId="{6E84EF98-8A39-4A96-9C26-84A04D24A393}" type="pres">
      <dgm:prSet presAssocID="{0982D8DC-08D4-4210-BBA4-5BC6184A515A}" presName="compNode" presStyleCnt="0"/>
      <dgm:spPr/>
    </dgm:pt>
    <dgm:pt modelId="{35FD4508-0F8E-4A91-A328-D9AD37A0A2E3}" type="pres">
      <dgm:prSet presAssocID="{0982D8DC-08D4-4210-BBA4-5BC6184A515A}" presName="bgRect" presStyleLbl="bgShp" presStyleIdx="0" presStyleCnt="7"/>
      <dgm:spPr/>
    </dgm:pt>
    <dgm:pt modelId="{3CFE6505-B118-4F7D-9EA7-1F4AD45B3CC8}" type="pres">
      <dgm:prSet presAssocID="{0982D8DC-08D4-4210-BBA4-5BC6184A515A}" presName="iconRect" presStyleLbl="node1" presStyleIdx="0" presStyleCnt="7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ierarchy"/>
        </a:ext>
      </dgm:extLst>
    </dgm:pt>
    <dgm:pt modelId="{C50E5D3F-DB3A-4358-A3AB-99C8ACD93B1E}" type="pres">
      <dgm:prSet presAssocID="{0982D8DC-08D4-4210-BBA4-5BC6184A515A}" presName="spaceRect" presStyleCnt="0"/>
      <dgm:spPr/>
    </dgm:pt>
    <dgm:pt modelId="{D8EA0600-0923-4D56-9C9E-749D0AF88BCC}" type="pres">
      <dgm:prSet presAssocID="{0982D8DC-08D4-4210-BBA4-5BC6184A515A}" presName="parTx" presStyleLbl="revTx" presStyleIdx="0" presStyleCnt="7">
        <dgm:presLayoutVars>
          <dgm:chMax val="0"/>
          <dgm:chPref val="0"/>
        </dgm:presLayoutVars>
      </dgm:prSet>
      <dgm:spPr/>
    </dgm:pt>
    <dgm:pt modelId="{7D9A2EF4-BE20-4384-A24E-A7E75689CD84}" type="pres">
      <dgm:prSet presAssocID="{09CB7EFA-A35B-4024-BD4E-0F3FBA3C4AD1}" presName="sibTrans" presStyleCnt="0"/>
      <dgm:spPr/>
    </dgm:pt>
    <dgm:pt modelId="{2BB18405-111C-4BBE-880F-2E36C800E0D7}" type="pres">
      <dgm:prSet presAssocID="{E2BAACFC-46E4-49A1-8E04-15A6551366C9}" presName="compNode" presStyleCnt="0"/>
      <dgm:spPr/>
    </dgm:pt>
    <dgm:pt modelId="{9C4BAC40-58CA-4D09-A40C-6ED031DF306D}" type="pres">
      <dgm:prSet presAssocID="{E2BAACFC-46E4-49A1-8E04-15A6551366C9}" presName="bgRect" presStyleLbl="bgShp" presStyleIdx="1" presStyleCnt="7"/>
      <dgm:spPr/>
    </dgm:pt>
    <dgm:pt modelId="{3AFBDA36-AB7E-4ACC-9155-16034105815C}" type="pres">
      <dgm:prSet presAssocID="{E2BAACFC-46E4-49A1-8E04-15A6551366C9}" presName="iconRect" presStyleLbl="node1" presStyleIdx="1" presStyleCnt="7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Office Worker"/>
        </a:ext>
      </dgm:extLst>
    </dgm:pt>
    <dgm:pt modelId="{C2A2E90E-DCD1-4C8F-B51B-81E53EA7599F}" type="pres">
      <dgm:prSet presAssocID="{E2BAACFC-46E4-49A1-8E04-15A6551366C9}" presName="spaceRect" presStyleCnt="0"/>
      <dgm:spPr/>
    </dgm:pt>
    <dgm:pt modelId="{FFF691A4-D8BE-4BBF-893D-BE257131E500}" type="pres">
      <dgm:prSet presAssocID="{E2BAACFC-46E4-49A1-8E04-15A6551366C9}" presName="parTx" presStyleLbl="revTx" presStyleIdx="1" presStyleCnt="7">
        <dgm:presLayoutVars>
          <dgm:chMax val="0"/>
          <dgm:chPref val="0"/>
        </dgm:presLayoutVars>
      </dgm:prSet>
      <dgm:spPr/>
    </dgm:pt>
    <dgm:pt modelId="{0688292D-1694-4D47-A9D5-92A65BB2B374}" type="pres">
      <dgm:prSet presAssocID="{7948CABE-40F8-4C82-859C-829C318F0536}" presName="sibTrans" presStyleCnt="0"/>
      <dgm:spPr/>
    </dgm:pt>
    <dgm:pt modelId="{89E85604-FB31-40D0-A43A-3D9DAE107556}" type="pres">
      <dgm:prSet presAssocID="{65EEBCA0-0E9B-4C12-8B08-0A16C5C9C818}" presName="compNode" presStyleCnt="0"/>
      <dgm:spPr/>
    </dgm:pt>
    <dgm:pt modelId="{573A64F2-0951-497C-98A6-E5A34F0CC5BE}" type="pres">
      <dgm:prSet presAssocID="{65EEBCA0-0E9B-4C12-8B08-0A16C5C9C818}" presName="bgRect" presStyleLbl="bgShp" presStyleIdx="2" presStyleCnt="7"/>
      <dgm:spPr/>
    </dgm:pt>
    <dgm:pt modelId="{4C36C501-A175-4878-90B2-7CCAEFD556F5}" type="pres">
      <dgm:prSet presAssocID="{65EEBCA0-0E9B-4C12-8B08-0A16C5C9C818}" presName="iconRect" presStyleLbl="node1" presStyleIdx="2" presStyleCnt="7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iploma Roll"/>
        </a:ext>
      </dgm:extLst>
    </dgm:pt>
    <dgm:pt modelId="{BF5B6FD3-9F7E-491B-9508-4187AC658CC8}" type="pres">
      <dgm:prSet presAssocID="{65EEBCA0-0E9B-4C12-8B08-0A16C5C9C818}" presName="spaceRect" presStyleCnt="0"/>
      <dgm:spPr/>
    </dgm:pt>
    <dgm:pt modelId="{DDEF1D61-1B30-4D2B-9F18-72353B9261E5}" type="pres">
      <dgm:prSet presAssocID="{65EEBCA0-0E9B-4C12-8B08-0A16C5C9C818}" presName="parTx" presStyleLbl="revTx" presStyleIdx="2" presStyleCnt="7">
        <dgm:presLayoutVars>
          <dgm:chMax val="0"/>
          <dgm:chPref val="0"/>
        </dgm:presLayoutVars>
      </dgm:prSet>
      <dgm:spPr/>
    </dgm:pt>
    <dgm:pt modelId="{C582CEBA-8843-49EF-9F2A-7D8E90D5A2B3}" type="pres">
      <dgm:prSet presAssocID="{86F3089F-C365-44D6-B222-948C9C9E890A}" presName="sibTrans" presStyleCnt="0"/>
      <dgm:spPr/>
    </dgm:pt>
    <dgm:pt modelId="{564A1037-FC37-4370-8D19-95D444C45F6A}" type="pres">
      <dgm:prSet presAssocID="{E55A959F-FA5D-46D2-84E9-C2E9C764CFA3}" presName="compNode" presStyleCnt="0"/>
      <dgm:spPr/>
    </dgm:pt>
    <dgm:pt modelId="{8D3D865C-1EE9-479E-A33F-556A8E5ED838}" type="pres">
      <dgm:prSet presAssocID="{E55A959F-FA5D-46D2-84E9-C2E9C764CFA3}" presName="bgRect" presStyleLbl="bgShp" presStyleIdx="3" presStyleCnt="7"/>
      <dgm:spPr/>
    </dgm:pt>
    <dgm:pt modelId="{3DD9D1D1-59A3-4791-9F49-84735D7E77D6}" type="pres">
      <dgm:prSet presAssocID="{E55A959F-FA5D-46D2-84E9-C2E9C764CFA3}" presName="iconRect" presStyleLbl="node1" presStyleIdx="3" presStyleCnt="7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Graduation Cap"/>
        </a:ext>
      </dgm:extLst>
    </dgm:pt>
    <dgm:pt modelId="{0BEF1647-CC27-447A-9100-56F59782FC7A}" type="pres">
      <dgm:prSet presAssocID="{E55A959F-FA5D-46D2-84E9-C2E9C764CFA3}" presName="spaceRect" presStyleCnt="0"/>
      <dgm:spPr/>
    </dgm:pt>
    <dgm:pt modelId="{980BCD06-E0D3-444B-BDDE-1637B34D0E1D}" type="pres">
      <dgm:prSet presAssocID="{E55A959F-FA5D-46D2-84E9-C2E9C764CFA3}" presName="parTx" presStyleLbl="revTx" presStyleIdx="3" presStyleCnt="7">
        <dgm:presLayoutVars>
          <dgm:chMax val="0"/>
          <dgm:chPref val="0"/>
        </dgm:presLayoutVars>
      </dgm:prSet>
      <dgm:spPr/>
    </dgm:pt>
    <dgm:pt modelId="{716732A9-FF10-4776-B0E3-F9CFC2C2D5B9}" type="pres">
      <dgm:prSet presAssocID="{F2C0EB5A-D71D-439E-993B-B14E62C22379}" presName="sibTrans" presStyleCnt="0"/>
      <dgm:spPr/>
    </dgm:pt>
    <dgm:pt modelId="{7C0240F6-F887-490B-BC04-F0885CE19AA8}" type="pres">
      <dgm:prSet presAssocID="{A5D95FAD-D05B-4AF8-98A2-AE0D8F28C198}" presName="compNode" presStyleCnt="0"/>
      <dgm:spPr/>
    </dgm:pt>
    <dgm:pt modelId="{A7E55559-CE36-49C3-AAE7-A205E4B39844}" type="pres">
      <dgm:prSet presAssocID="{A5D95FAD-D05B-4AF8-98A2-AE0D8F28C198}" presName="bgRect" presStyleLbl="bgShp" presStyleIdx="4" presStyleCnt="7"/>
      <dgm:spPr/>
    </dgm:pt>
    <dgm:pt modelId="{0A7F1759-FE40-4EC7-B043-89049237E155}" type="pres">
      <dgm:prSet presAssocID="{A5D95FAD-D05B-4AF8-98A2-AE0D8F28C198}" presName="iconRect" presStyleLbl="node1" presStyleIdx="4" presStyleCnt="7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lock"/>
        </a:ext>
      </dgm:extLst>
    </dgm:pt>
    <dgm:pt modelId="{C4F2A178-F9CC-4D0D-8D8A-93A03B338A54}" type="pres">
      <dgm:prSet presAssocID="{A5D95FAD-D05B-4AF8-98A2-AE0D8F28C198}" presName="spaceRect" presStyleCnt="0"/>
      <dgm:spPr/>
    </dgm:pt>
    <dgm:pt modelId="{FB5C869B-46DC-423C-AA09-3B4ACEDF917D}" type="pres">
      <dgm:prSet presAssocID="{A5D95FAD-D05B-4AF8-98A2-AE0D8F28C198}" presName="parTx" presStyleLbl="revTx" presStyleIdx="4" presStyleCnt="7">
        <dgm:presLayoutVars>
          <dgm:chMax val="0"/>
          <dgm:chPref val="0"/>
        </dgm:presLayoutVars>
      </dgm:prSet>
      <dgm:spPr/>
    </dgm:pt>
    <dgm:pt modelId="{F4572D36-2A14-466F-8424-8BDD6ADAAD97}" type="pres">
      <dgm:prSet presAssocID="{DC41B688-4DDD-4165-965A-A2EAC6E1D46F}" presName="sibTrans" presStyleCnt="0"/>
      <dgm:spPr/>
    </dgm:pt>
    <dgm:pt modelId="{08726E71-7F7F-4B29-87FF-842F2A095313}" type="pres">
      <dgm:prSet presAssocID="{44C6CB17-D45C-465F-85E0-FBB289D9702D}" presName="compNode" presStyleCnt="0"/>
      <dgm:spPr/>
    </dgm:pt>
    <dgm:pt modelId="{7D2A92C8-805F-404C-B8A9-07056697FDE7}" type="pres">
      <dgm:prSet presAssocID="{44C6CB17-D45C-465F-85E0-FBB289D9702D}" presName="bgRect" presStyleLbl="bgShp" presStyleIdx="5" presStyleCnt="7"/>
      <dgm:spPr/>
    </dgm:pt>
    <dgm:pt modelId="{5A5B43BD-A85A-4BAB-A6C0-7A7732BAFC85}" type="pres">
      <dgm:prSet presAssocID="{44C6CB17-D45C-465F-85E0-FBB289D9702D}" presName="iconRect" presStyleLbl="node1" presStyleIdx="5" presStyleCnt="7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aily Calendar"/>
        </a:ext>
      </dgm:extLst>
    </dgm:pt>
    <dgm:pt modelId="{D96333EC-3295-4EA2-A0D1-8E51180E694E}" type="pres">
      <dgm:prSet presAssocID="{44C6CB17-D45C-465F-85E0-FBB289D9702D}" presName="spaceRect" presStyleCnt="0"/>
      <dgm:spPr/>
    </dgm:pt>
    <dgm:pt modelId="{F6C7ACAA-4ECE-49C0-A74E-34E09F483937}" type="pres">
      <dgm:prSet presAssocID="{44C6CB17-D45C-465F-85E0-FBB289D9702D}" presName="parTx" presStyleLbl="revTx" presStyleIdx="5" presStyleCnt="7">
        <dgm:presLayoutVars>
          <dgm:chMax val="0"/>
          <dgm:chPref val="0"/>
        </dgm:presLayoutVars>
      </dgm:prSet>
      <dgm:spPr/>
    </dgm:pt>
    <dgm:pt modelId="{7A0B9580-F4BE-4BF7-8970-9D24FA56758A}" type="pres">
      <dgm:prSet presAssocID="{1433E4B2-658B-4113-BD8B-9917D81C1B53}" presName="sibTrans" presStyleCnt="0"/>
      <dgm:spPr/>
    </dgm:pt>
    <dgm:pt modelId="{03630AAA-F01C-43CF-8A75-5656F2DC8F51}" type="pres">
      <dgm:prSet presAssocID="{89BA75DA-F5DB-46E6-A499-EE0BB92B7862}" presName="compNode" presStyleCnt="0"/>
      <dgm:spPr/>
    </dgm:pt>
    <dgm:pt modelId="{B1861085-F53F-42F8-8D69-04934B4D6BE5}" type="pres">
      <dgm:prSet presAssocID="{89BA75DA-F5DB-46E6-A499-EE0BB92B7862}" presName="bgRect" presStyleLbl="bgShp" presStyleIdx="6" presStyleCnt="7"/>
      <dgm:spPr/>
    </dgm:pt>
    <dgm:pt modelId="{04F8BD76-C4B8-4DC5-BD6F-A88A59DF5531}" type="pres">
      <dgm:prSet presAssocID="{89BA75DA-F5DB-46E6-A499-EE0BB92B7862}" presName="iconRect" presStyleLbl="node1" presStyleIdx="6" presStyleCnt="7"/>
      <dgm:spPr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Ringer"/>
        </a:ext>
      </dgm:extLst>
    </dgm:pt>
    <dgm:pt modelId="{B4657ECA-06EB-424A-9822-34C80C4E4D3A}" type="pres">
      <dgm:prSet presAssocID="{89BA75DA-F5DB-46E6-A499-EE0BB92B7862}" presName="spaceRect" presStyleCnt="0"/>
      <dgm:spPr/>
    </dgm:pt>
    <dgm:pt modelId="{EF183E35-C76B-4FB6-9A6A-DDC9D4BE8CD1}" type="pres">
      <dgm:prSet presAssocID="{89BA75DA-F5DB-46E6-A499-EE0BB92B7862}" presName="parTx" presStyleLbl="revTx" presStyleIdx="6" presStyleCnt="7">
        <dgm:presLayoutVars>
          <dgm:chMax val="0"/>
          <dgm:chPref val="0"/>
        </dgm:presLayoutVars>
      </dgm:prSet>
      <dgm:spPr/>
    </dgm:pt>
  </dgm:ptLst>
  <dgm:cxnLst>
    <dgm:cxn modelId="{64ED595C-A86F-4DC0-81CE-A7B61A9FDA64}" srcId="{C11E27E2-D360-4CE8-88F9-53687C786597}" destId="{E2BAACFC-46E4-49A1-8E04-15A6551366C9}" srcOrd="1" destOrd="0" parTransId="{F5FED33C-7A09-4688-A223-B85015FC4282}" sibTransId="{7948CABE-40F8-4C82-859C-829C318F0536}"/>
    <dgm:cxn modelId="{9FC7505F-1BB0-48D2-A6F7-78334E2D070D}" type="presOf" srcId="{89BA75DA-F5DB-46E6-A499-EE0BB92B7862}" destId="{EF183E35-C76B-4FB6-9A6A-DDC9D4BE8CD1}" srcOrd="0" destOrd="0" presId="urn:microsoft.com/office/officeart/2018/2/layout/IconVerticalSolidList"/>
    <dgm:cxn modelId="{07453142-61A9-4D1D-9C95-35D2CD96CDB8}" type="presOf" srcId="{E2BAACFC-46E4-49A1-8E04-15A6551366C9}" destId="{FFF691A4-D8BE-4BBF-893D-BE257131E500}" srcOrd="0" destOrd="0" presId="urn:microsoft.com/office/officeart/2018/2/layout/IconVerticalSolidList"/>
    <dgm:cxn modelId="{0EFCB262-20ED-40F9-941F-51D876DA6981}" type="presOf" srcId="{C11E27E2-D360-4CE8-88F9-53687C786597}" destId="{78FC7BA8-E496-4AEE-9FC6-81D44767E627}" srcOrd="0" destOrd="0" presId="urn:microsoft.com/office/officeart/2018/2/layout/IconVerticalSolidList"/>
    <dgm:cxn modelId="{9D231565-DAC4-4BBB-AFAB-1A955A134196}" srcId="{C11E27E2-D360-4CE8-88F9-53687C786597}" destId="{E55A959F-FA5D-46D2-84E9-C2E9C764CFA3}" srcOrd="3" destOrd="0" parTransId="{EE3E15F9-9C98-431B-A2A0-A0115693888D}" sibTransId="{F2C0EB5A-D71D-439E-993B-B14E62C22379}"/>
    <dgm:cxn modelId="{85350655-04B1-48E9-A223-1A5053147224}" type="presOf" srcId="{44C6CB17-D45C-465F-85E0-FBB289D9702D}" destId="{F6C7ACAA-4ECE-49C0-A74E-34E09F483937}" srcOrd="0" destOrd="0" presId="urn:microsoft.com/office/officeart/2018/2/layout/IconVerticalSolidList"/>
    <dgm:cxn modelId="{1F512580-0016-4CF7-93E4-4AC3E771645C}" type="presOf" srcId="{E55A959F-FA5D-46D2-84E9-C2E9C764CFA3}" destId="{980BCD06-E0D3-444B-BDDE-1637B34D0E1D}" srcOrd="0" destOrd="0" presId="urn:microsoft.com/office/officeart/2018/2/layout/IconVerticalSolidList"/>
    <dgm:cxn modelId="{B65FA286-0838-4BE7-8500-73E7D0E669B8}" type="presOf" srcId="{65EEBCA0-0E9B-4C12-8B08-0A16C5C9C818}" destId="{DDEF1D61-1B30-4D2B-9F18-72353B9261E5}" srcOrd="0" destOrd="0" presId="urn:microsoft.com/office/officeart/2018/2/layout/IconVerticalSolidList"/>
    <dgm:cxn modelId="{CEB8F686-427B-429B-835D-703565B4E258}" srcId="{C11E27E2-D360-4CE8-88F9-53687C786597}" destId="{89BA75DA-F5DB-46E6-A499-EE0BB92B7862}" srcOrd="6" destOrd="0" parTransId="{A22BA7EB-4D20-40D2-B18B-2F7E97019DBC}" sibTransId="{11F19255-B177-420B-8128-028D0B8916A1}"/>
    <dgm:cxn modelId="{9A6A178E-24AC-4A37-BC73-C057E8066B6C}" srcId="{C11E27E2-D360-4CE8-88F9-53687C786597}" destId="{65EEBCA0-0E9B-4C12-8B08-0A16C5C9C818}" srcOrd="2" destOrd="0" parTransId="{E1575EFC-4C39-439E-A827-C2FCF0557570}" sibTransId="{86F3089F-C365-44D6-B222-948C9C9E890A}"/>
    <dgm:cxn modelId="{6C2723A0-ED3A-4ED3-825A-254064A5F195}" srcId="{C11E27E2-D360-4CE8-88F9-53687C786597}" destId="{0982D8DC-08D4-4210-BBA4-5BC6184A515A}" srcOrd="0" destOrd="0" parTransId="{46C22EAA-81D5-4716-9CB1-5EF5FB3F47A5}" sibTransId="{09CB7EFA-A35B-4024-BD4E-0F3FBA3C4AD1}"/>
    <dgm:cxn modelId="{6C581DA4-E678-491B-95B5-0C6D84039020}" srcId="{C11E27E2-D360-4CE8-88F9-53687C786597}" destId="{A5D95FAD-D05B-4AF8-98A2-AE0D8F28C198}" srcOrd="4" destOrd="0" parTransId="{EDDD9968-77DD-4DDD-9B57-66A34D089C61}" sibTransId="{DC41B688-4DDD-4165-965A-A2EAC6E1D46F}"/>
    <dgm:cxn modelId="{3066E6D0-17F7-4E29-90C7-7231E44FA402}" srcId="{C11E27E2-D360-4CE8-88F9-53687C786597}" destId="{44C6CB17-D45C-465F-85E0-FBB289D9702D}" srcOrd="5" destOrd="0" parTransId="{F647B4D0-ACEC-4E2C-BE82-4DDA20ED3249}" sibTransId="{1433E4B2-658B-4113-BD8B-9917D81C1B53}"/>
    <dgm:cxn modelId="{DDC1DEDD-5A62-4144-9837-9FCC46CD4E4E}" type="presOf" srcId="{0982D8DC-08D4-4210-BBA4-5BC6184A515A}" destId="{D8EA0600-0923-4D56-9C9E-749D0AF88BCC}" srcOrd="0" destOrd="0" presId="urn:microsoft.com/office/officeart/2018/2/layout/IconVerticalSolidList"/>
    <dgm:cxn modelId="{AF12E2E2-7EA1-4037-BA32-9F5ADC4A3184}" type="presOf" srcId="{A5D95FAD-D05B-4AF8-98A2-AE0D8F28C198}" destId="{FB5C869B-46DC-423C-AA09-3B4ACEDF917D}" srcOrd="0" destOrd="0" presId="urn:microsoft.com/office/officeart/2018/2/layout/IconVerticalSolidList"/>
    <dgm:cxn modelId="{C49D9DDA-F698-49AA-B0B5-DBFBFEFCCD20}" type="presParOf" srcId="{78FC7BA8-E496-4AEE-9FC6-81D44767E627}" destId="{6E84EF98-8A39-4A96-9C26-84A04D24A393}" srcOrd="0" destOrd="0" presId="urn:microsoft.com/office/officeart/2018/2/layout/IconVerticalSolidList"/>
    <dgm:cxn modelId="{6FC8A1AA-A0AE-4745-8FE5-DC4C1C0EE6A0}" type="presParOf" srcId="{6E84EF98-8A39-4A96-9C26-84A04D24A393}" destId="{35FD4508-0F8E-4A91-A328-D9AD37A0A2E3}" srcOrd="0" destOrd="0" presId="urn:microsoft.com/office/officeart/2018/2/layout/IconVerticalSolidList"/>
    <dgm:cxn modelId="{EBB77E01-9256-4267-83FC-3EB49A961F4F}" type="presParOf" srcId="{6E84EF98-8A39-4A96-9C26-84A04D24A393}" destId="{3CFE6505-B118-4F7D-9EA7-1F4AD45B3CC8}" srcOrd="1" destOrd="0" presId="urn:microsoft.com/office/officeart/2018/2/layout/IconVerticalSolidList"/>
    <dgm:cxn modelId="{590169FB-2F71-45C9-984B-2014957F5440}" type="presParOf" srcId="{6E84EF98-8A39-4A96-9C26-84A04D24A393}" destId="{C50E5D3F-DB3A-4358-A3AB-99C8ACD93B1E}" srcOrd="2" destOrd="0" presId="urn:microsoft.com/office/officeart/2018/2/layout/IconVerticalSolidList"/>
    <dgm:cxn modelId="{19600E7B-F7F3-4D8B-B260-514218F36338}" type="presParOf" srcId="{6E84EF98-8A39-4A96-9C26-84A04D24A393}" destId="{D8EA0600-0923-4D56-9C9E-749D0AF88BCC}" srcOrd="3" destOrd="0" presId="urn:microsoft.com/office/officeart/2018/2/layout/IconVerticalSolidList"/>
    <dgm:cxn modelId="{2DF9F276-AFCD-4D59-98D4-8F18AAF80E34}" type="presParOf" srcId="{78FC7BA8-E496-4AEE-9FC6-81D44767E627}" destId="{7D9A2EF4-BE20-4384-A24E-A7E75689CD84}" srcOrd="1" destOrd="0" presId="urn:microsoft.com/office/officeart/2018/2/layout/IconVerticalSolidList"/>
    <dgm:cxn modelId="{F48FAD68-1291-4870-8C06-D1907B485328}" type="presParOf" srcId="{78FC7BA8-E496-4AEE-9FC6-81D44767E627}" destId="{2BB18405-111C-4BBE-880F-2E36C800E0D7}" srcOrd="2" destOrd="0" presId="urn:microsoft.com/office/officeart/2018/2/layout/IconVerticalSolidList"/>
    <dgm:cxn modelId="{8C7B8AA5-6438-413E-8B36-D47F118FE5CB}" type="presParOf" srcId="{2BB18405-111C-4BBE-880F-2E36C800E0D7}" destId="{9C4BAC40-58CA-4D09-A40C-6ED031DF306D}" srcOrd="0" destOrd="0" presId="urn:microsoft.com/office/officeart/2018/2/layout/IconVerticalSolidList"/>
    <dgm:cxn modelId="{3C77F233-ED08-44ED-8D7B-87DAEDA882AF}" type="presParOf" srcId="{2BB18405-111C-4BBE-880F-2E36C800E0D7}" destId="{3AFBDA36-AB7E-4ACC-9155-16034105815C}" srcOrd="1" destOrd="0" presId="urn:microsoft.com/office/officeart/2018/2/layout/IconVerticalSolidList"/>
    <dgm:cxn modelId="{06BC8DF1-5B80-4DB4-9D0A-0A5C3D5B84F1}" type="presParOf" srcId="{2BB18405-111C-4BBE-880F-2E36C800E0D7}" destId="{C2A2E90E-DCD1-4C8F-B51B-81E53EA7599F}" srcOrd="2" destOrd="0" presId="urn:microsoft.com/office/officeart/2018/2/layout/IconVerticalSolidList"/>
    <dgm:cxn modelId="{3CE82304-0380-4EF3-8C4B-8F441C8CFEFA}" type="presParOf" srcId="{2BB18405-111C-4BBE-880F-2E36C800E0D7}" destId="{FFF691A4-D8BE-4BBF-893D-BE257131E500}" srcOrd="3" destOrd="0" presId="urn:microsoft.com/office/officeart/2018/2/layout/IconVerticalSolidList"/>
    <dgm:cxn modelId="{E2D8F2ED-8CB2-4F8D-AEE9-70E25BBEAC83}" type="presParOf" srcId="{78FC7BA8-E496-4AEE-9FC6-81D44767E627}" destId="{0688292D-1694-4D47-A9D5-92A65BB2B374}" srcOrd="3" destOrd="0" presId="urn:microsoft.com/office/officeart/2018/2/layout/IconVerticalSolidList"/>
    <dgm:cxn modelId="{73E92C40-DF1A-4F55-8CB0-9251BBF2CEFC}" type="presParOf" srcId="{78FC7BA8-E496-4AEE-9FC6-81D44767E627}" destId="{89E85604-FB31-40D0-A43A-3D9DAE107556}" srcOrd="4" destOrd="0" presId="urn:microsoft.com/office/officeart/2018/2/layout/IconVerticalSolidList"/>
    <dgm:cxn modelId="{F075CDE6-C948-41A3-B0CB-F9101C279F29}" type="presParOf" srcId="{89E85604-FB31-40D0-A43A-3D9DAE107556}" destId="{573A64F2-0951-497C-98A6-E5A34F0CC5BE}" srcOrd="0" destOrd="0" presId="urn:microsoft.com/office/officeart/2018/2/layout/IconVerticalSolidList"/>
    <dgm:cxn modelId="{C7043750-54EE-4A39-8F2E-DD7FE80A2D43}" type="presParOf" srcId="{89E85604-FB31-40D0-A43A-3D9DAE107556}" destId="{4C36C501-A175-4878-90B2-7CCAEFD556F5}" srcOrd="1" destOrd="0" presId="urn:microsoft.com/office/officeart/2018/2/layout/IconVerticalSolidList"/>
    <dgm:cxn modelId="{9D6653E2-0AFF-40F2-929E-88415A5E3CF3}" type="presParOf" srcId="{89E85604-FB31-40D0-A43A-3D9DAE107556}" destId="{BF5B6FD3-9F7E-491B-9508-4187AC658CC8}" srcOrd="2" destOrd="0" presId="urn:microsoft.com/office/officeart/2018/2/layout/IconVerticalSolidList"/>
    <dgm:cxn modelId="{7E900A72-C42C-4617-A826-A9B5F306A8F1}" type="presParOf" srcId="{89E85604-FB31-40D0-A43A-3D9DAE107556}" destId="{DDEF1D61-1B30-4D2B-9F18-72353B9261E5}" srcOrd="3" destOrd="0" presId="urn:microsoft.com/office/officeart/2018/2/layout/IconVerticalSolidList"/>
    <dgm:cxn modelId="{D99209C8-F120-4BA7-8F9C-8E7BAAAF2168}" type="presParOf" srcId="{78FC7BA8-E496-4AEE-9FC6-81D44767E627}" destId="{C582CEBA-8843-49EF-9F2A-7D8E90D5A2B3}" srcOrd="5" destOrd="0" presId="urn:microsoft.com/office/officeart/2018/2/layout/IconVerticalSolidList"/>
    <dgm:cxn modelId="{457CA804-4F7C-477D-A0BC-165A31923E56}" type="presParOf" srcId="{78FC7BA8-E496-4AEE-9FC6-81D44767E627}" destId="{564A1037-FC37-4370-8D19-95D444C45F6A}" srcOrd="6" destOrd="0" presId="urn:microsoft.com/office/officeart/2018/2/layout/IconVerticalSolidList"/>
    <dgm:cxn modelId="{A2BF9D84-A73C-4AE3-BEC9-CE460C90EEA3}" type="presParOf" srcId="{564A1037-FC37-4370-8D19-95D444C45F6A}" destId="{8D3D865C-1EE9-479E-A33F-556A8E5ED838}" srcOrd="0" destOrd="0" presId="urn:microsoft.com/office/officeart/2018/2/layout/IconVerticalSolidList"/>
    <dgm:cxn modelId="{0406A026-56E3-4350-A4F8-66F519CC84FB}" type="presParOf" srcId="{564A1037-FC37-4370-8D19-95D444C45F6A}" destId="{3DD9D1D1-59A3-4791-9F49-84735D7E77D6}" srcOrd="1" destOrd="0" presId="urn:microsoft.com/office/officeart/2018/2/layout/IconVerticalSolidList"/>
    <dgm:cxn modelId="{6A26F6B1-C6A6-4668-B27C-1FB020E9FED0}" type="presParOf" srcId="{564A1037-FC37-4370-8D19-95D444C45F6A}" destId="{0BEF1647-CC27-447A-9100-56F59782FC7A}" srcOrd="2" destOrd="0" presId="urn:microsoft.com/office/officeart/2018/2/layout/IconVerticalSolidList"/>
    <dgm:cxn modelId="{EF264DE5-4FDF-4F25-B2CE-CEE366659816}" type="presParOf" srcId="{564A1037-FC37-4370-8D19-95D444C45F6A}" destId="{980BCD06-E0D3-444B-BDDE-1637B34D0E1D}" srcOrd="3" destOrd="0" presId="urn:microsoft.com/office/officeart/2018/2/layout/IconVerticalSolidList"/>
    <dgm:cxn modelId="{08EDA8C9-35C8-411E-B987-0AF3E79956D9}" type="presParOf" srcId="{78FC7BA8-E496-4AEE-9FC6-81D44767E627}" destId="{716732A9-FF10-4776-B0E3-F9CFC2C2D5B9}" srcOrd="7" destOrd="0" presId="urn:microsoft.com/office/officeart/2018/2/layout/IconVerticalSolidList"/>
    <dgm:cxn modelId="{17163599-389F-4499-A6DF-6B1B4BA88375}" type="presParOf" srcId="{78FC7BA8-E496-4AEE-9FC6-81D44767E627}" destId="{7C0240F6-F887-490B-BC04-F0885CE19AA8}" srcOrd="8" destOrd="0" presId="urn:microsoft.com/office/officeart/2018/2/layout/IconVerticalSolidList"/>
    <dgm:cxn modelId="{3F34EDEA-8420-43E1-8136-905CFA491A64}" type="presParOf" srcId="{7C0240F6-F887-490B-BC04-F0885CE19AA8}" destId="{A7E55559-CE36-49C3-AAE7-A205E4B39844}" srcOrd="0" destOrd="0" presId="urn:microsoft.com/office/officeart/2018/2/layout/IconVerticalSolidList"/>
    <dgm:cxn modelId="{5885BD57-C313-4C1C-869F-A28DDB79AF7F}" type="presParOf" srcId="{7C0240F6-F887-490B-BC04-F0885CE19AA8}" destId="{0A7F1759-FE40-4EC7-B043-89049237E155}" srcOrd="1" destOrd="0" presId="urn:microsoft.com/office/officeart/2018/2/layout/IconVerticalSolidList"/>
    <dgm:cxn modelId="{49B2587A-B22A-45B6-A144-9FCB5486B55C}" type="presParOf" srcId="{7C0240F6-F887-490B-BC04-F0885CE19AA8}" destId="{C4F2A178-F9CC-4D0D-8D8A-93A03B338A54}" srcOrd="2" destOrd="0" presId="urn:microsoft.com/office/officeart/2018/2/layout/IconVerticalSolidList"/>
    <dgm:cxn modelId="{93D7BFC3-1187-4AF7-8D01-79EAA544B63E}" type="presParOf" srcId="{7C0240F6-F887-490B-BC04-F0885CE19AA8}" destId="{FB5C869B-46DC-423C-AA09-3B4ACEDF917D}" srcOrd="3" destOrd="0" presId="urn:microsoft.com/office/officeart/2018/2/layout/IconVerticalSolidList"/>
    <dgm:cxn modelId="{DD74E352-9A15-4EE3-BB74-E2854E51DABF}" type="presParOf" srcId="{78FC7BA8-E496-4AEE-9FC6-81D44767E627}" destId="{F4572D36-2A14-466F-8424-8BDD6ADAAD97}" srcOrd="9" destOrd="0" presId="urn:microsoft.com/office/officeart/2018/2/layout/IconVerticalSolidList"/>
    <dgm:cxn modelId="{2A002C8D-ECF3-4A78-B14B-280ED51D66BD}" type="presParOf" srcId="{78FC7BA8-E496-4AEE-9FC6-81D44767E627}" destId="{08726E71-7F7F-4B29-87FF-842F2A095313}" srcOrd="10" destOrd="0" presId="urn:microsoft.com/office/officeart/2018/2/layout/IconVerticalSolidList"/>
    <dgm:cxn modelId="{5C9EF419-0C00-4438-9FC9-5CB89EDB8226}" type="presParOf" srcId="{08726E71-7F7F-4B29-87FF-842F2A095313}" destId="{7D2A92C8-805F-404C-B8A9-07056697FDE7}" srcOrd="0" destOrd="0" presId="urn:microsoft.com/office/officeart/2018/2/layout/IconVerticalSolidList"/>
    <dgm:cxn modelId="{841FBB2A-DE76-4BF6-9FF1-FBB86D2F32C6}" type="presParOf" srcId="{08726E71-7F7F-4B29-87FF-842F2A095313}" destId="{5A5B43BD-A85A-4BAB-A6C0-7A7732BAFC85}" srcOrd="1" destOrd="0" presId="urn:microsoft.com/office/officeart/2018/2/layout/IconVerticalSolidList"/>
    <dgm:cxn modelId="{54A4B05D-8A33-4FFE-8F3B-02F524EE9138}" type="presParOf" srcId="{08726E71-7F7F-4B29-87FF-842F2A095313}" destId="{D96333EC-3295-4EA2-A0D1-8E51180E694E}" srcOrd="2" destOrd="0" presId="urn:microsoft.com/office/officeart/2018/2/layout/IconVerticalSolidList"/>
    <dgm:cxn modelId="{1C944128-C75E-40F0-BC6F-F82C75A0BBDE}" type="presParOf" srcId="{08726E71-7F7F-4B29-87FF-842F2A095313}" destId="{F6C7ACAA-4ECE-49C0-A74E-34E09F483937}" srcOrd="3" destOrd="0" presId="urn:microsoft.com/office/officeart/2018/2/layout/IconVerticalSolidList"/>
    <dgm:cxn modelId="{DE91FC73-E5EA-4F15-8F05-B719D3F2DAAC}" type="presParOf" srcId="{78FC7BA8-E496-4AEE-9FC6-81D44767E627}" destId="{7A0B9580-F4BE-4BF7-8970-9D24FA56758A}" srcOrd="11" destOrd="0" presId="urn:microsoft.com/office/officeart/2018/2/layout/IconVerticalSolidList"/>
    <dgm:cxn modelId="{5F1E7230-F5F8-4B3D-938F-A36981841627}" type="presParOf" srcId="{78FC7BA8-E496-4AEE-9FC6-81D44767E627}" destId="{03630AAA-F01C-43CF-8A75-5656F2DC8F51}" srcOrd="12" destOrd="0" presId="urn:microsoft.com/office/officeart/2018/2/layout/IconVerticalSolidList"/>
    <dgm:cxn modelId="{3B7199F5-93A2-476A-BD27-00757EE8F228}" type="presParOf" srcId="{03630AAA-F01C-43CF-8A75-5656F2DC8F51}" destId="{B1861085-F53F-42F8-8D69-04934B4D6BE5}" srcOrd="0" destOrd="0" presId="urn:microsoft.com/office/officeart/2018/2/layout/IconVerticalSolidList"/>
    <dgm:cxn modelId="{B2312EFC-3106-4C73-9ECF-9F0EDE376F79}" type="presParOf" srcId="{03630AAA-F01C-43CF-8A75-5656F2DC8F51}" destId="{04F8BD76-C4B8-4DC5-BD6F-A88A59DF5531}" srcOrd="1" destOrd="0" presId="urn:microsoft.com/office/officeart/2018/2/layout/IconVerticalSolidList"/>
    <dgm:cxn modelId="{1ECCEB56-ED43-492A-AD54-94CCD983718D}" type="presParOf" srcId="{03630AAA-F01C-43CF-8A75-5656F2DC8F51}" destId="{B4657ECA-06EB-424A-9822-34C80C4E4D3A}" srcOrd="2" destOrd="0" presId="urn:microsoft.com/office/officeart/2018/2/layout/IconVerticalSolidList"/>
    <dgm:cxn modelId="{27384666-FD9E-4481-85F8-88D8EACFEBBE}" type="presParOf" srcId="{03630AAA-F01C-43CF-8A75-5656F2DC8F51}" destId="{EF183E35-C76B-4FB6-9A6A-DDC9D4BE8CD1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FD4508-0F8E-4A91-A328-D9AD37A0A2E3}">
      <dsp:nvSpPr>
        <dsp:cNvPr id="0" name=""/>
        <dsp:cNvSpPr/>
      </dsp:nvSpPr>
      <dsp:spPr>
        <a:xfrm>
          <a:off x="0" y="371"/>
          <a:ext cx="5181600" cy="511834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CFE6505-B118-4F7D-9EA7-1F4AD45B3CC8}">
      <dsp:nvSpPr>
        <dsp:cNvPr id="0" name=""/>
        <dsp:cNvSpPr/>
      </dsp:nvSpPr>
      <dsp:spPr>
        <a:xfrm>
          <a:off x="154829" y="115534"/>
          <a:ext cx="281509" cy="28150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8EA0600-0923-4D56-9C9E-749D0AF88BCC}">
      <dsp:nvSpPr>
        <dsp:cNvPr id="0" name=""/>
        <dsp:cNvSpPr/>
      </dsp:nvSpPr>
      <dsp:spPr>
        <a:xfrm>
          <a:off x="591168" y="371"/>
          <a:ext cx="4590431" cy="5118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4169" tIns="54169" rIns="54169" bIns="54169" numCol="1" spcCol="1270" anchor="ctr" anchorCtr="0">
          <a:noAutofit/>
        </a:bodyPr>
        <a:lstStyle/>
        <a:p>
          <a:pPr marL="0" lvl="0" indent="0" algn="l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u="sng" kern="1200"/>
            <a:t>Supervisor/Admin Support:</a:t>
          </a:r>
          <a:endParaRPr lang="en-US" sz="1500" kern="1200"/>
        </a:p>
      </dsp:txBody>
      <dsp:txXfrm>
        <a:off x="591168" y="371"/>
        <a:ext cx="4590431" cy="511834"/>
      </dsp:txXfrm>
    </dsp:sp>
    <dsp:sp modelId="{9C4BAC40-58CA-4D09-A40C-6ED031DF306D}">
      <dsp:nvSpPr>
        <dsp:cNvPr id="0" name=""/>
        <dsp:cNvSpPr/>
      </dsp:nvSpPr>
      <dsp:spPr>
        <a:xfrm>
          <a:off x="0" y="640165"/>
          <a:ext cx="5181600" cy="511834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AFBDA36-AB7E-4ACC-9155-16034105815C}">
      <dsp:nvSpPr>
        <dsp:cNvPr id="0" name=""/>
        <dsp:cNvSpPr/>
      </dsp:nvSpPr>
      <dsp:spPr>
        <a:xfrm>
          <a:off x="154829" y="755327"/>
          <a:ext cx="281509" cy="28150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F691A4-D8BE-4BBF-893D-BE257131E500}">
      <dsp:nvSpPr>
        <dsp:cNvPr id="0" name=""/>
        <dsp:cNvSpPr/>
      </dsp:nvSpPr>
      <dsp:spPr>
        <a:xfrm>
          <a:off x="591168" y="640165"/>
          <a:ext cx="4590431" cy="5118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4169" tIns="54169" rIns="54169" bIns="54169" numCol="1" spcCol="1270" anchor="ctr" anchorCtr="0">
          <a:noAutofit/>
        </a:bodyPr>
        <a:lstStyle/>
        <a:p>
          <a:pPr marL="0" lvl="0" indent="0" algn="l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Employment Authorization Form (EAF)-Hire</a:t>
          </a:r>
        </a:p>
      </dsp:txBody>
      <dsp:txXfrm>
        <a:off x="591168" y="640165"/>
        <a:ext cx="4590431" cy="511834"/>
      </dsp:txXfrm>
    </dsp:sp>
    <dsp:sp modelId="{573A64F2-0951-497C-98A6-E5A34F0CC5BE}">
      <dsp:nvSpPr>
        <dsp:cNvPr id="0" name=""/>
        <dsp:cNvSpPr/>
      </dsp:nvSpPr>
      <dsp:spPr>
        <a:xfrm>
          <a:off x="0" y="1279958"/>
          <a:ext cx="5181600" cy="511834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C36C501-A175-4878-90B2-7CCAEFD556F5}">
      <dsp:nvSpPr>
        <dsp:cNvPr id="0" name=""/>
        <dsp:cNvSpPr/>
      </dsp:nvSpPr>
      <dsp:spPr>
        <a:xfrm>
          <a:off x="154829" y="1395121"/>
          <a:ext cx="281509" cy="281509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DEF1D61-1B30-4D2B-9F18-72353B9261E5}">
      <dsp:nvSpPr>
        <dsp:cNvPr id="0" name=""/>
        <dsp:cNvSpPr/>
      </dsp:nvSpPr>
      <dsp:spPr>
        <a:xfrm>
          <a:off x="591168" y="1279958"/>
          <a:ext cx="4590431" cy="5118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4169" tIns="54169" rIns="54169" bIns="54169" numCol="1" spcCol="1270" anchor="ctr" anchorCtr="0">
          <a:noAutofit/>
        </a:bodyPr>
        <a:lstStyle/>
        <a:p>
          <a:pPr marL="0" lvl="0" indent="0" algn="l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Job Description-(template for Student &amp; Non-Student)</a:t>
          </a:r>
        </a:p>
      </dsp:txBody>
      <dsp:txXfrm>
        <a:off x="591168" y="1279958"/>
        <a:ext cx="4590431" cy="511834"/>
      </dsp:txXfrm>
    </dsp:sp>
    <dsp:sp modelId="{8D3D865C-1EE9-479E-A33F-556A8E5ED838}">
      <dsp:nvSpPr>
        <dsp:cNvPr id="0" name=""/>
        <dsp:cNvSpPr/>
      </dsp:nvSpPr>
      <dsp:spPr>
        <a:xfrm>
          <a:off x="0" y="1919751"/>
          <a:ext cx="5181600" cy="511834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DD9D1D1-59A3-4791-9F49-84735D7E77D6}">
      <dsp:nvSpPr>
        <dsp:cNvPr id="0" name=""/>
        <dsp:cNvSpPr/>
      </dsp:nvSpPr>
      <dsp:spPr>
        <a:xfrm>
          <a:off x="154829" y="2034914"/>
          <a:ext cx="281509" cy="281509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80BCD06-E0D3-444B-BDDE-1637B34D0E1D}">
      <dsp:nvSpPr>
        <dsp:cNvPr id="0" name=""/>
        <dsp:cNvSpPr/>
      </dsp:nvSpPr>
      <dsp:spPr>
        <a:xfrm>
          <a:off x="591168" y="1919751"/>
          <a:ext cx="4590431" cy="5118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4169" tIns="54169" rIns="54169" bIns="54169" numCol="1" spcCol="1270" anchor="ctr" anchorCtr="0">
          <a:noAutofit/>
        </a:bodyPr>
        <a:lstStyle/>
        <a:p>
          <a:pPr marL="0" lvl="0" indent="0" algn="l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Application-(template for Student &amp; Non-Student)</a:t>
          </a:r>
        </a:p>
      </dsp:txBody>
      <dsp:txXfrm>
        <a:off x="591168" y="1919751"/>
        <a:ext cx="4590431" cy="511834"/>
      </dsp:txXfrm>
    </dsp:sp>
    <dsp:sp modelId="{A7E55559-CE36-49C3-AAE7-A205E4B39844}">
      <dsp:nvSpPr>
        <dsp:cNvPr id="0" name=""/>
        <dsp:cNvSpPr/>
      </dsp:nvSpPr>
      <dsp:spPr>
        <a:xfrm>
          <a:off x="0" y="2559544"/>
          <a:ext cx="5181600" cy="511834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A7F1759-FE40-4EC7-B043-89049237E155}">
      <dsp:nvSpPr>
        <dsp:cNvPr id="0" name=""/>
        <dsp:cNvSpPr/>
      </dsp:nvSpPr>
      <dsp:spPr>
        <a:xfrm>
          <a:off x="154829" y="2674707"/>
          <a:ext cx="281509" cy="281509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5C869B-46DC-423C-AA09-3B4ACEDF917D}">
      <dsp:nvSpPr>
        <dsp:cNvPr id="0" name=""/>
        <dsp:cNvSpPr/>
      </dsp:nvSpPr>
      <dsp:spPr>
        <a:xfrm>
          <a:off x="591168" y="2559544"/>
          <a:ext cx="4590431" cy="5118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4169" tIns="54169" rIns="54169" bIns="54169" numCol="1" spcCol="1270" anchor="ctr" anchorCtr="0">
          <a:noAutofit/>
        </a:bodyPr>
        <a:lstStyle/>
        <a:p>
          <a:pPr marL="0" lvl="0" indent="0" algn="l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Schedule &amp; Timekeeping</a:t>
          </a:r>
        </a:p>
      </dsp:txBody>
      <dsp:txXfrm>
        <a:off x="591168" y="2559544"/>
        <a:ext cx="4590431" cy="511834"/>
      </dsp:txXfrm>
    </dsp:sp>
    <dsp:sp modelId="{7D2A92C8-805F-404C-B8A9-07056697FDE7}">
      <dsp:nvSpPr>
        <dsp:cNvPr id="0" name=""/>
        <dsp:cNvSpPr/>
      </dsp:nvSpPr>
      <dsp:spPr>
        <a:xfrm>
          <a:off x="0" y="3199338"/>
          <a:ext cx="5181600" cy="511834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A5B43BD-A85A-4BAB-A6C0-7A7732BAFC85}">
      <dsp:nvSpPr>
        <dsp:cNvPr id="0" name=""/>
        <dsp:cNvSpPr/>
      </dsp:nvSpPr>
      <dsp:spPr>
        <a:xfrm>
          <a:off x="154829" y="3314501"/>
          <a:ext cx="281509" cy="281509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6C7ACAA-4ECE-49C0-A74E-34E09F483937}">
      <dsp:nvSpPr>
        <dsp:cNvPr id="0" name=""/>
        <dsp:cNvSpPr/>
      </dsp:nvSpPr>
      <dsp:spPr>
        <a:xfrm>
          <a:off x="591168" y="3199338"/>
          <a:ext cx="4590431" cy="5118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4169" tIns="54169" rIns="54169" bIns="54169" numCol="1" spcCol="1270" anchor="ctr" anchorCtr="0">
          <a:noAutofit/>
        </a:bodyPr>
        <a:lstStyle/>
        <a:p>
          <a:pPr marL="0" lvl="0" indent="0" algn="l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EAF –Appointment extensions/changes</a:t>
          </a:r>
        </a:p>
      </dsp:txBody>
      <dsp:txXfrm>
        <a:off x="591168" y="3199338"/>
        <a:ext cx="4590431" cy="511834"/>
      </dsp:txXfrm>
    </dsp:sp>
    <dsp:sp modelId="{B1861085-F53F-42F8-8D69-04934B4D6BE5}">
      <dsp:nvSpPr>
        <dsp:cNvPr id="0" name=""/>
        <dsp:cNvSpPr/>
      </dsp:nvSpPr>
      <dsp:spPr>
        <a:xfrm>
          <a:off x="0" y="3839131"/>
          <a:ext cx="5181600" cy="511834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4F8BD76-C4B8-4DC5-BD6F-A88A59DF5531}">
      <dsp:nvSpPr>
        <dsp:cNvPr id="0" name=""/>
        <dsp:cNvSpPr/>
      </dsp:nvSpPr>
      <dsp:spPr>
        <a:xfrm>
          <a:off x="154829" y="3954294"/>
          <a:ext cx="281509" cy="281509"/>
        </a:xfrm>
        <a:prstGeom prst="rect">
          <a:avLst/>
        </a:prstGeom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F183E35-C76B-4FB6-9A6A-DDC9D4BE8CD1}">
      <dsp:nvSpPr>
        <dsp:cNvPr id="0" name=""/>
        <dsp:cNvSpPr/>
      </dsp:nvSpPr>
      <dsp:spPr>
        <a:xfrm>
          <a:off x="591168" y="3839131"/>
          <a:ext cx="4590431" cy="5118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4169" tIns="54169" rIns="54169" bIns="54169" numCol="1" spcCol="1270" anchor="ctr" anchorCtr="0">
          <a:noAutofit/>
        </a:bodyPr>
        <a:lstStyle/>
        <a:p>
          <a:pPr marL="0" lvl="0" indent="0" algn="l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Timely notification of separations &amp; Separation Notices</a:t>
          </a:r>
        </a:p>
      </dsp:txBody>
      <dsp:txXfrm>
        <a:off x="591168" y="3839131"/>
        <a:ext cx="4590431" cy="5118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B2EC42-9DD1-448E-8DDD-B1AC48E2023B}" type="datetimeFigureOut">
              <a:rPr lang="en-US" smtClean="0"/>
              <a:t>8/29/2024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192AAB-BF63-40E8-AFC6-524D4824E2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31065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96" name="Google Shape;96;p4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3CFD206-0248-BF19-4691-C903E451C3E5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</a:t>
            </a:fld>
            <a:endParaRPr lang="en-US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3183432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 lot of information is required </a:t>
            </a:r>
          </a:p>
          <a:p>
            <a:endParaRPr lang="en-US" dirty="0"/>
          </a:p>
          <a:p>
            <a:r>
              <a:rPr lang="en-US" dirty="0"/>
              <a:t>Highlighting some of the areas only – EAF cheat sheet that covers all sections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192AAB-BF63-40E8-AFC6-524D4824E209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97276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192AAB-BF63-40E8-AFC6-524D4824E209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08391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192AAB-BF63-40E8-AFC6-524D4824E209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40607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340A3-CF07-4D57-9470-3036D35BE890}" type="datetimeFigureOut">
              <a:rPr lang="en-US" smtClean="0"/>
              <a:t>8/29/2024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140FD-829D-47B6-B663-683CB29266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888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340A3-CF07-4D57-9470-3036D35BE890}" type="datetimeFigureOut">
              <a:rPr lang="en-US" smtClean="0"/>
              <a:t>8/29/2024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140FD-829D-47B6-B663-683CB29266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19916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340A3-CF07-4D57-9470-3036D35BE890}" type="datetimeFigureOut">
              <a:rPr lang="en-US" smtClean="0"/>
              <a:t>8/29/2024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140FD-829D-47B6-B663-683CB29266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07737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340A3-CF07-4D57-9470-3036D35BE890}" type="datetimeFigureOut">
              <a:rPr lang="en-US" smtClean="0"/>
              <a:t>8/29/2024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140FD-829D-47B6-B663-683CB29266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87725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340A3-CF07-4D57-9470-3036D35BE890}" type="datetimeFigureOut">
              <a:rPr lang="en-US" smtClean="0"/>
              <a:t>8/29/2024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140FD-829D-47B6-B663-683CB29266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67230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340A3-CF07-4D57-9470-3036D35BE890}" type="datetimeFigureOut">
              <a:rPr lang="en-US" smtClean="0"/>
              <a:t>8/29/2024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140FD-829D-47B6-B663-683CB29266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74378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340A3-CF07-4D57-9470-3036D35BE890}" type="datetimeFigureOut">
              <a:rPr lang="en-US" smtClean="0"/>
              <a:t>8/29/2024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140FD-829D-47B6-B663-683CB29266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69870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340A3-CF07-4D57-9470-3036D35BE890}" type="datetimeFigureOut">
              <a:rPr lang="en-US" smtClean="0"/>
              <a:t>8/29/2024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140FD-829D-47B6-B663-683CB29266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08512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340A3-CF07-4D57-9470-3036D35BE890}" type="datetimeFigureOut">
              <a:rPr lang="en-US" smtClean="0"/>
              <a:t>8/29/2024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140FD-829D-47B6-B663-683CB29266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98884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340A3-CF07-4D57-9470-3036D35BE890}" type="datetimeFigureOut">
              <a:rPr lang="en-US" smtClean="0"/>
              <a:t>8/29/2024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140FD-829D-47B6-B663-683CB29266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2852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340A3-CF07-4D57-9470-3036D35BE890}" type="datetimeFigureOut">
              <a:rPr lang="en-US" smtClean="0"/>
              <a:t>8/29/2024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140FD-829D-47B6-B663-683CB29266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68997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F340A3-CF07-4D57-9470-3036D35BE890}" type="datetimeFigureOut">
              <a:rPr lang="en-US" smtClean="0"/>
              <a:t>8/29/2024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2140FD-829D-47B6-B663-683CB29266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9238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mailto:hrcorp@csusm.edu" TargetMode="External"/><Relationship Id="rId7" Type="http://schemas.openxmlformats.org/officeDocument/2006/relationships/hyperlink" Target="https://www.csusm.edu/research/grants/postaward/post_award_administrative_support.html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6" Type="http://schemas.openxmlformats.org/officeDocument/2006/relationships/hyperlink" Target="https://www.csusm.edu/corp/hr/payroll/2024payrollschedulewebsiterevised01.12.24.pdf" TargetMode="External"/><Relationship Id="rId5" Type="http://schemas.openxmlformats.org/officeDocument/2006/relationships/hyperlink" Target="https://www.csusm.edu/corp/hr/hr/classification.html" TargetMode="External"/><Relationship Id="rId4" Type="http://schemas.openxmlformats.org/officeDocument/2006/relationships/hyperlink" Target="https://www.csusm.edu/corp/hr/index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A picture containing text, arch&#10;&#10;Description automatically generated">
            <a:extLst>
              <a:ext uri="{FF2B5EF4-FFF2-40B4-BE49-F238E27FC236}">
                <a16:creationId xmlns:a16="http://schemas.microsoft.com/office/drawing/2014/main" id="{B70FD13B-8B49-43D5-F9D8-B94D38D5DB0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311" t="2156" r="1" b="1934"/>
          <a:stretch/>
        </p:blipFill>
        <p:spPr>
          <a:xfrm>
            <a:off x="0" y="-15986"/>
            <a:ext cx="12192000" cy="6873986"/>
          </a:xfrm>
          <a:prstGeom prst="rect">
            <a:avLst/>
          </a:prstGeom>
        </p:spPr>
      </p:pic>
      <p:sp>
        <p:nvSpPr>
          <p:cNvPr id="100" name="Google Shape;100;p43"/>
          <p:cNvSpPr txBox="1"/>
          <p:nvPr/>
        </p:nvSpPr>
        <p:spPr>
          <a:xfrm>
            <a:off x="422564" y="3056263"/>
            <a:ext cx="8568128" cy="3416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2400" b="1" spc="150" dirty="0">
                <a:solidFill>
                  <a:srgbClr val="105EA1"/>
                </a:solidFill>
                <a:latin typeface="Montserrat ExtraBold" pitchFamily="2" charset="77"/>
              </a:rPr>
              <a:t>HR Overview-August 29, 2024</a:t>
            </a:r>
          </a:p>
          <a:p>
            <a:r>
              <a:rPr lang="en-US" sz="2400" b="1" spc="150" dirty="0">
                <a:solidFill>
                  <a:srgbClr val="105EA1"/>
                </a:solidFill>
                <a:latin typeface="Montserrat ExtraBold" pitchFamily="2" charset="77"/>
              </a:rPr>
              <a:t>Marcia Agnew</a:t>
            </a:r>
          </a:p>
          <a:p>
            <a:r>
              <a:rPr lang="en-US" sz="2400" b="1" spc="150" dirty="0">
                <a:solidFill>
                  <a:srgbClr val="105EA1"/>
                </a:solidFill>
                <a:latin typeface="Montserrat ExtraBold" pitchFamily="2" charset="77"/>
              </a:rPr>
              <a:t>Heather Petersen</a:t>
            </a:r>
          </a:p>
          <a:p>
            <a:endParaRPr lang="en-US" sz="2800" b="1" spc="150" dirty="0">
              <a:solidFill>
                <a:srgbClr val="105EA1"/>
              </a:solidFill>
              <a:latin typeface="Montserrat ExtraBold" pitchFamily="2" charset="77"/>
            </a:endParaRPr>
          </a:p>
          <a:p>
            <a:endParaRPr lang="en-US" sz="2800" b="1" spc="150" dirty="0">
              <a:solidFill>
                <a:srgbClr val="105EA1"/>
              </a:solidFill>
              <a:latin typeface="Montserrat ExtraBold" pitchFamily="2" charset="77"/>
            </a:endParaRPr>
          </a:p>
          <a:p>
            <a:endParaRPr lang="en-US" sz="4400" b="1" spc="150" dirty="0">
              <a:solidFill>
                <a:srgbClr val="105EA1"/>
              </a:solidFill>
              <a:latin typeface="Montserrat ExtraBold" pitchFamily="2" charset="77"/>
            </a:endParaRPr>
          </a:p>
          <a:p>
            <a:endParaRPr lang="en-US" sz="4400" b="1" spc="150" dirty="0">
              <a:solidFill>
                <a:srgbClr val="105EA1"/>
              </a:solidFill>
              <a:latin typeface="Montserrat ExtraBold" pitchFamily="2" charset="77"/>
            </a:endParaRPr>
          </a:p>
        </p:txBody>
      </p:sp>
      <p:sp>
        <p:nvSpPr>
          <p:cNvPr id="102" name="Google Shape;102;p43"/>
          <p:cNvSpPr/>
          <p:nvPr/>
        </p:nvSpPr>
        <p:spPr>
          <a:xfrm>
            <a:off x="422564" y="5063836"/>
            <a:ext cx="3262745" cy="1794164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3ADC820-E211-1C3B-DBE7-C3B164043EB5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14666"/>
            <a:ext cx="8250148" cy="1866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84281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29B395-B895-4369-695F-DA08852942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b="1" u="sng"/>
              <a:t>How We Work Together</a:t>
            </a:r>
            <a:endParaRPr lang="en-US" b="1" u="sng" dirty="0"/>
          </a:p>
        </p:txBody>
      </p:sp>
      <p:graphicFrame>
        <p:nvGraphicFramePr>
          <p:cNvPr id="14" name="Content Placeholder 4">
            <a:extLst>
              <a:ext uri="{FF2B5EF4-FFF2-40B4-BE49-F238E27FC236}">
                <a16:creationId xmlns:a16="http://schemas.microsoft.com/office/drawing/2014/main" id="{FF5F4879-A644-0939-EE11-55FE64B7F029}"/>
              </a:ext>
            </a:extLst>
          </p:cNvPr>
          <p:cNvGraphicFramePr>
            <a:graphicFrameLocks noGrp="1"/>
          </p:cNvGraphicFramePr>
          <p:nvPr>
            <p:ph sz="half" idx="1"/>
          </p:nvPr>
        </p:nvGraphicFramePr>
        <p:xfrm>
          <a:off x="838200" y="1825625"/>
          <a:ext cx="5181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3340FA0-75F5-9185-77D0-2EAD559195F8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b="1" u="sng" dirty="0"/>
              <a:t>Corporation HR:</a:t>
            </a:r>
          </a:p>
          <a:p>
            <a:r>
              <a:rPr lang="en-US" dirty="0"/>
              <a:t>Review of EAF &amp; Job Description</a:t>
            </a:r>
          </a:p>
          <a:p>
            <a:r>
              <a:rPr lang="en-US" dirty="0"/>
              <a:t>Final routing of EAF</a:t>
            </a:r>
          </a:p>
          <a:p>
            <a:r>
              <a:rPr lang="en-US" dirty="0"/>
              <a:t>Onboarding new hire</a:t>
            </a:r>
          </a:p>
          <a:p>
            <a:r>
              <a:rPr lang="en-US" dirty="0"/>
              <a:t>Review and approve requested changes (pay, job, etc.)</a:t>
            </a:r>
          </a:p>
          <a:p>
            <a:r>
              <a:rPr lang="en-US" dirty="0"/>
              <a:t>Processing changes in ADP</a:t>
            </a:r>
          </a:p>
          <a:p>
            <a:r>
              <a:rPr lang="en-US" dirty="0"/>
              <a:t>Processing separations in ADP</a:t>
            </a:r>
          </a:p>
          <a:p>
            <a:r>
              <a:rPr lang="en-US" dirty="0"/>
              <a:t>Appointment end date reminders (courtesy email)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34001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C95C9-BE6E-C811-3FCD-2440E1AEED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9729"/>
            <a:ext cx="10515600" cy="1580960"/>
          </a:xfrm>
        </p:spPr>
        <p:txBody>
          <a:bodyPr>
            <a:normAutofit/>
          </a:bodyPr>
          <a:lstStyle/>
          <a:p>
            <a:pPr algn="ctr"/>
            <a:r>
              <a:rPr lang="en-US" sz="3200" b="1" u="sng" dirty="0"/>
              <a:t>EAF’s:  The Why Behind The Ask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2FEEED8A-7F74-8929-FB9A-B816300D9D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8841676"/>
              </p:ext>
            </p:extLst>
          </p:nvPr>
        </p:nvGraphicFramePr>
        <p:xfrm>
          <a:off x="996696" y="1188720"/>
          <a:ext cx="10671048" cy="54013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07608">
                  <a:extLst>
                    <a:ext uri="{9D8B030D-6E8A-4147-A177-3AD203B41FA5}">
                      <a16:colId xmlns:a16="http://schemas.microsoft.com/office/drawing/2014/main" val="1394614948"/>
                    </a:ext>
                  </a:extLst>
                </a:gridCol>
                <a:gridCol w="4663440">
                  <a:extLst>
                    <a:ext uri="{9D8B030D-6E8A-4147-A177-3AD203B41FA5}">
                      <a16:colId xmlns:a16="http://schemas.microsoft.com/office/drawing/2014/main" val="2912520760"/>
                    </a:ext>
                  </a:extLst>
                </a:gridCol>
              </a:tblGrid>
              <a:tr h="414659">
                <a:tc>
                  <a:txBody>
                    <a:bodyPr/>
                    <a:lstStyle/>
                    <a:p>
                      <a:r>
                        <a:rPr lang="en-US" dirty="0"/>
                        <a:t>Ask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Why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4719944"/>
                  </a:ext>
                </a:extLst>
              </a:tr>
              <a:tr h="631821">
                <a:tc>
                  <a:txBody>
                    <a:bodyPr/>
                    <a:lstStyle/>
                    <a:p>
                      <a:r>
                        <a:rPr lang="en-US" dirty="0"/>
                        <a:t>Minimum two-week lead time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Review, route for approvals, onboard, enter in ADP, access to timecard &amp; timely pay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4363993"/>
                  </a:ext>
                </a:extLst>
              </a:tr>
              <a:tr h="865938">
                <a:tc>
                  <a:txBody>
                    <a:bodyPr/>
                    <a:lstStyle/>
                    <a:p>
                      <a:r>
                        <a:rPr lang="en-US" dirty="0"/>
                        <a:t>Legal name &amp; accurate email address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Confirmation of student status</a:t>
                      </a:r>
                    </a:p>
                    <a:p>
                      <a:r>
                        <a:rPr lang="en-US" dirty="0"/>
                        <a:t>ADP pre-entry</a:t>
                      </a:r>
                    </a:p>
                    <a:p>
                      <a:r>
                        <a:rPr lang="en-US" dirty="0"/>
                        <a:t>Employee reach out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4255936"/>
                  </a:ext>
                </a:extLst>
              </a:tr>
              <a:tr h="588701">
                <a:tc>
                  <a:txBody>
                    <a:bodyPr/>
                    <a:lstStyle/>
                    <a:p>
                      <a:r>
                        <a:rPr lang="en-US" dirty="0"/>
                        <a:t>Working Remotely &amp; Zip Code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Single-state employer</a:t>
                      </a:r>
                    </a:p>
                    <a:p>
                      <a:r>
                        <a:rPr lang="en-US" dirty="0"/>
                        <a:t>Minimum Wage Law</a:t>
                      </a:r>
                    </a:p>
                    <a:p>
                      <a:r>
                        <a:rPr lang="en-US" dirty="0"/>
                        <a:t>Telecommuting Agreement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5670758"/>
                  </a:ext>
                </a:extLst>
              </a:tr>
              <a:tr h="414659">
                <a:tc>
                  <a:txBody>
                    <a:bodyPr/>
                    <a:lstStyle/>
                    <a:p>
                      <a:r>
                        <a:rPr lang="en-US" dirty="0"/>
                        <a:t>Working w/Minors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Live Scan Process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46376858"/>
                  </a:ext>
                </a:extLst>
              </a:tr>
              <a:tr h="414659">
                <a:tc>
                  <a:txBody>
                    <a:bodyPr/>
                    <a:lstStyle/>
                    <a:p>
                      <a:r>
                        <a:rPr lang="en-US" dirty="0"/>
                        <a:t>Save </a:t>
                      </a:r>
                      <a:r>
                        <a:rPr lang="en-US"/>
                        <a:t>the EAF as </a:t>
                      </a:r>
                      <a:r>
                        <a:rPr lang="en-US" dirty="0"/>
                        <a:t>a single document and follow the below Naming Convention:</a:t>
                      </a:r>
                      <a:br>
                        <a:rPr lang="en-US" dirty="0"/>
                      </a:b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Last Name, First Name EAF Project # Beginning Date-End Date</a:t>
                      </a:r>
                    </a:p>
                    <a:p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Ex: Apple, John EAF 85942 08.16.24-12.31.24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Documents are saved electronically in employee’s personnel file; naming convention allows for easy access of EAF’s for audit &amp; reference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34780008"/>
                  </a:ext>
                </a:extLst>
              </a:tr>
              <a:tr h="694226">
                <a:tc>
                  <a:txBody>
                    <a:bodyPr/>
                    <a:lstStyle/>
                    <a:p>
                      <a:r>
                        <a:rPr lang="en-US" dirty="0"/>
                        <a:t>Student Appointment Recommendations (in line w/academic periods and year end dates):</a:t>
                      </a:r>
                    </a:p>
                    <a:p>
                      <a:r>
                        <a:rPr lang="en-US" dirty="0"/>
                        <a:t>8/16-12/31; 1/1-5/31; 6/1-8/15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FICA Exempt Qualification</a:t>
                      </a:r>
                    </a:p>
                    <a:p>
                      <a:r>
                        <a:rPr lang="en-US" dirty="0"/>
                        <a:t>Min Wage Increase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775319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733663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C95C9-BE6E-C811-3FCD-2440E1AEED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580960"/>
          </a:xfrm>
        </p:spPr>
        <p:txBody>
          <a:bodyPr>
            <a:normAutofit/>
          </a:bodyPr>
          <a:lstStyle/>
          <a:p>
            <a:pPr algn="ctr"/>
            <a:r>
              <a:rPr lang="en-US" sz="3200" b="1" u="sng" dirty="0"/>
              <a:t>General Employment Actions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2FEEED8A-7F74-8929-FB9A-B816300D9D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2440392"/>
              </p:ext>
            </p:extLst>
          </p:nvPr>
        </p:nvGraphicFramePr>
        <p:xfrm>
          <a:off x="701040" y="1289304"/>
          <a:ext cx="10652760" cy="4754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55264">
                  <a:extLst>
                    <a:ext uri="{9D8B030D-6E8A-4147-A177-3AD203B41FA5}">
                      <a16:colId xmlns:a16="http://schemas.microsoft.com/office/drawing/2014/main" val="1394614948"/>
                    </a:ext>
                  </a:extLst>
                </a:gridCol>
                <a:gridCol w="7397496">
                  <a:extLst>
                    <a:ext uri="{9D8B030D-6E8A-4147-A177-3AD203B41FA5}">
                      <a16:colId xmlns:a16="http://schemas.microsoft.com/office/drawing/2014/main" val="2912520760"/>
                    </a:ext>
                  </a:extLst>
                </a:gridCol>
              </a:tblGrid>
              <a:tr h="286643">
                <a:tc>
                  <a:txBody>
                    <a:bodyPr/>
                    <a:lstStyle/>
                    <a:p>
                      <a:r>
                        <a:rPr lang="en-US" dirty="0"/>
                        <a:t>Employment Action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Steps Needed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4719944"/>
                  </a:ext>
                </a:extLst>
              </a:tr>
              <a:tr h="715712">
                <a:tc>
                  <a:txBody>
                    <a:bodyPr/>
                    <a:lstStyle/>
                    <a:p>
                      <a:r>
                        <a:rPr lang="en-US" dirty="0"/>
                        <a:t>EAF Required for Appointment Changes &amp;/or Extensions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New EAF prior to current appointment expiring (applicable changes noted:  scheduled hours, supervisor, pay change, </a:t>
                      </a:r>
                      <a:r>
                        <a:rPr lang="en-US" dirty="0" err="1"/>
                        <a:t>chartfield</a:t>
                      </a:r>
                      <a:r>
                        <a:rPr lang="en-US" dirty="0"/>
                        <a:t> string, classification)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Effective date for certain changes needs to be at the beginning of a pay period (1</a:t>
                      </a:r>
                      <a:r>
                        <a:rPr lang="en-US" baseline="30000" dirty="0"/>
                        <a:t>st</a:t>
                      </a:r>
                      <a:r>
                        <a:rPr lang="en-US" dirty="0"/>
                        <a:t> of month or 16</a:t>
                      </a:r>
                      <a:r>
                        <a:rPr lang="en-US" baseline="30000" dirty="0"/>
                        <a:t>th</a:t>
                      </a:r>
                      <a:r>
                        <a:rPr lang="en-US" dirty="0"/>
                        <a:t> of month):  pay change, </a:t>
                      </a:r>
                      <a:r>
                        <a:rPr lang="en-US" dirty="0" err="1"/>
                        <a:t>chartfield</a:t>
                      </a:r>
                      <a:r>
                        <a:rPr lang="en-US" dirty="0"/>
                        <a:t> string, classification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4363993"/>
                  </a:ext>
                </a:extLst>
              </a:tr>
              <a:tr h="1022447">
                <a:tc>
                  <a:txBody>
                    <a:bodyPr/>
                    <a:lstStyle/>
                    <a:p>
                      <a:r>
                        <a:rPr lang="en-US" dirty="0"/>
                        <a:t>Pay &amp;/or Job Change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Noted in comments section of EAF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New Job Description (if applicable)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Re-classification &amp;/or equity adjustment require justification memo-reach out to HR </a:t>
                      </a:r>
                      <a:r>
                        <a:rPr lang="en-US" b="1" u="sng" dirty="0"/>
                        <a:t>at least </a:t>
                      </a:r>
                      <a:r>
                        <a:rPr lang="en-US" dirty="0"/>
                        <a:t>4 weeks in advance of effective date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4255936"/>
                  </a:ext>
                </a:extLst>
              </a:tr>
              <a:tr h="715712">
                <a:tc>
                  <a:txBody>
                    <a:bodyPr/>
                    <a:lstStyle/>
                    <a:p>
                      <a:r>
                        <a:rPr lang="en-US" dirty="0"/>
                        <a:t>Separation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Notify HR if voluntary separation in advance of appointment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Separation Notice required w/reason &amp; last day worked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Exit process and final check on last day required for regular, leave eligible employees and involuntary separations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Involuntary separations for all employee types require advance approval from HR and Corporation Executive Director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56707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016917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71FD5D-705B-EE08-0026-1A0706FA22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465522"/>
          </a:xfrm>
        </p:spPr>
        <p:txBody>
          <a:bodyPr/>
          <a:lstStyle/>
          <a:p>
            <a:r>
              <a:rPr lang="en-US" b="1" u="sng" dirty="0"/>
              <a:t>Tips &amp; Reminders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44720F-0F56-2C40-BA8A-7CC85209C12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654564"/>
            <a:ext cx="10432142" cy="4351338"/>
          </a:xfrm>
        </p:spPr>
        <p:txBody>
          <a:bodyPr vert="horz" lIns="91440" tIns="45720" rIns="91440" bIns="45720" rtlCol="0" anchor="t">
            <a:normAutofit fontScale="70000" lnSpcReduction="20000"/>
          </a:bodyPr>
          <a:lstStyle/>
          <a:p>
            <a:r>
              <a:rPr lang="en-US" sz="2900" u="sng" dirty="0"/>
              <a:t>Job Descriptions:</a:t>
            </a:r>
          </a:p>
          <a:p>
            <a:pPr lvl="1"/>
            <a:r>
              <a:rPr lang="en-US" sz="2900" dirty="0"/>
              <a:t>Background checks required for full-time employees, part-time non-students, and students working with sensitive data</a:t>
            </a:r>
          </a:p>
          <a:p>
            <a:pPr lvl="1"/>
            <a:r>
              <a:rPr lang="en-US" sz="2900" dirty="0"/>
              <a:t>Driving for role</a:t>
            </a:r>
          </a:p>
          <a:p>
            <a:r>
              <a:rPr lang="en-US" sz="2900" dirty="0"/>
              <a:t>Hiring International Student (if known); Corporation HR contacts the Office of Global Education to confirm if the employee will be permitted to work in paid Corporation position.</a:t>
            </a:r>
            <a:endParaRPr lang="en-US" sz="2900" dirty="0">
              <a:ea typeface="Calibri"/>
              <a:cs typeface="Calibri"/>
            </a:endParaRPr>
          </a:p>
          <a:p>
            <a:r>
              <a:rPr lang="en-US" sz="2900" dirty="0"/>
              <a:t>Student employee working on another project (Corporation or University) due to 20-hour maximum hours during academic period (if known)</a:t>
            </a:r>
          </a:p>
          <a:p>
            <a:r>
              <a:rPr lang="en-US" sz="2900" dirty="0"/>
              <a:t>Graduating from CSUSM &amp; not returning as a student (Master's degree; additional degree)</a:t>
            </a:r>
          </a:p>
          <a:p>
            <a:pPr lvl="1"/>
            <a:r>
              <a:rPr lang="en-US" sz="2900" dirty="0"/>
              <a:t>If extending employee beyond 2-pay period grace period, background check, non-student pay and classification structure, and access needs all need to be taken into consideration.</a:t>
            </a:r>
            <a:endParaRPr lang="en-US" sz="2900" dirty="0">
              <a:ea typeface="Calibri"/>
              <a:cs typeface="Calibri"/>
            </a:endParaRPr>
          </a:p>
          <a:p>
            <a:r>
              <a:rPr lang="en-US" sz="2900" dirty="0"/>
              <a:t>Group hires (5+), notify Corporation HR in advance regarding onboarding</a:t>
            </a:r>
            <a:endParaRPr lang="en-US" sz="2900" dirty="0">
              <a:ea typeface="Calibri"/>
              <a:cs typeface="Calibri"/>
            </a:endParaRPr>
          </a:p>
          <a:p>
            <a:r>
              <a:rPr lang="en-US" sz="2900" u="sng" dirty="0"/>
              <a:t>Reminder:</a:t>
            </a:r>
            <a:r>
              <a:rPr lang="en-US" sz="2900" dirty="0"/>
              <a:t>  Employees should not work without completing the onboarding process to include the completion and showing of I9 document(s) required to legally work in the United States.</a:t>
            </a:r>
            <a:endParaRPr lang="en-US" sz="2900" dirty="0">
              <a:ea typeface="Calibri"/>
              <a:cs typeface="Calibri"/>
            </a:endParaRPr>
          </a:p>
          <a:p>
            <a:endParaRPr lang="en-US" dirty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15599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665F19-5918-8F35-7C39-D31AC1722E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/>
              <a:t>Support &amp; Resources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A956D1-0C29-334B-D631-8B74EAE519C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9933432" cy="4351338"/>
          </a:xfrm>
        </p:spPr>
        <p:txBody>
          <a:bodyPr>
            <a:normAutofit fontScale="92500" lnSpcReduction="10000"/>
          </a:bodyPr>
          <a:lstStyle/>
          <a:p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</a:rPr>
              <a:t>Corp HR meetings w/new supervisor or new Admin Support; review draft EAF’s in advance of routing for approvals</a:t>
            </a:r>
          </a:p>
          <a:p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</a:rPr>
              <a:t>Employment Authorization Form 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</a:rPr>
              <a:t>Reference </a:t>
            </a:r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</a:rPr>
              <a:t>Sheet</a:t>
            </a:r>
          </a:p>
          <a:p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</a:rPr>
              <a:t>Use HR Shared Resource Email:  </a:t>
            </a:r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  <a:hlinkClick r:id="rId3"/>
              </a:rPr>
              <a:t>hrcorp@csusm.edu</a:t>
            </a:r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</a:p>
          <a:p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</a:rPr>
              <a:t>Corporation Payroll &amp; HR (best practice to access forms &amp; information directly from </a:t>
            </a:r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  <a:hlinkClick r:id="rId4"/>
              </a:rPr>
              <a:t>website</a:t>
            </a:r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</a:rPr>
              <a:t>)</a:t>
            </a:r>
          </a:p>
          <a:p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  <a:hlinkClick r:id="rId5"/>
              </a:rPr>
              <a:t>Classification &amp; Compensation</a:t>
            </a:r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</a:p>
          <a:p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  <a:hlinkClick r:id="rId6"/>
              </a:rPr>
              <a:t>2024 Payroll Schedule</a:t>
            </a:r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</a:p>
          <a:p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  <a:hlinkClick r:id="rId7"/>
              </a:rPr>
              <a:t>Post Award Administrative Support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br>
              <a:rPr lang="en-US" dirty="0">
                <a:latin typeface="Calibri" panose="020F0502020204030204" pitchFamily="34" charset="0"/>
                <a:ea typeface="Times New Roman" panose="02020603050405020304" pitchFamily="18" charset="0"/>
              </a:rPr>
            </a:b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</a:rPr>
              <a:t>(available for 45+ projects; projects and process outlined on OGSR’s website)</a:t>
            </a:r>
          </a:p>
          <a:p>
            <a:pPr marL="457200" lvl="1" indent="0">
              <a:buNone/>
            </a:pPr>
            <a:endParaRPr lang="en-US" dirty="0"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marL="0" marR="0" lvl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800" dirty="0"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endParaRPr lang="en-US" sz="2800" dirty="0"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2800" dirty="0"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37426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1eabeb8-6623-4df0-afc7-f4c7f1c1f69d" xsi:nil="true"/>
    <lcf76f155ced4ddcb4097134ff3c332f xmlns="f4303e33-2722-4fa1-a10c-fdef921acea1">
      <Terms xmlns="http://schemas.microsoft.com/office/infopath/2007/PartnerControls"/>
    </lcf76f155ced4ddcb4097134ff3c332f>
    <SharedWithUsers xmlns="41eabeb8-6623-4df0-afc7-f4c7f1c1f69d">
      <UserInfo>
        <DisplayName>Heather Petersen</DisplayName>
        <AccountId>105</AccountId>
        <AccountType/>
      </UserInfo>
    </SharedWithUsers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BB8C7D76FFB7B43BDD4BD7113CC5BEA" ma:contentTypeVersion="17" ma:contentTypeDescription="Create a new document." ma:contentTypeScope="" ma:versionID="55503312623bd41d6c05f9d5bb7f7763">
  <xsd:schema xmlns:xsd="http://www.w3.org/2001/XMLSchema" xmlns:xs="http://www.w3.org/2001/XMLSchema" xmlns:p="http://schemas.microsoft.com/office/2006/metadata/properties" xmlns:ns2="f4303e33-2722-4fa1-a10c-fdef921acea1" xmlns:ns3="41eabeb8-6623-4df0-afc7-f4c7f1c1f69d" targetNamespace="http://schemas.microsoft.com/office/2006/metadata/properties" ma:root="true" ma:fieldsID="c0fc338981ac80211eb18e0ff27e7f2f" ns2:_="" ns3:_="">
    <xsd:import namespace="f4303e33-2722-4fa1-a10c-fdef921acea1"/>
    <xsd:import namespace="41eabeb8-6623-4df0-afc7-f4c7f1c1f69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4303e33-2722-4fa1-a10c-fdef921acea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f0159e63-60f8-4ddf-b724-29d6db92a9b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1eabeb8-6623-4df0-afc7-f4c7f1c1f69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54dd7564-d2ba-4601-8291-228b9728e3c4}" ma:internalName="TaxCatchAll" ma:showField="CatchAllData" ma:web="41eabeb8-6623-4df0-afc7-f4c7f1c1f69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2233A3C-864F-4A5F-9EF5-A9BB540BC6D2}">
  <ds:schemaRefs>
    <ds:schemaRef ds:uri="http://schemas.microsoft.com/office/2006/documentManagement/types"/>
    <ds:schemaRef ds:uri="http://purl.org/dc/elements/1.1/"/>
    <ds:schemaRef ds:uri="http://purl.org/dc/terms/"/>
    <ds:schemaRef ds:uri="41eabeb8-6623-4df0-afc7-f4c7f1c1f69d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f4303e33-2722-4fa1-a10c-fdef921acea1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684C5DF8-412B-46E7-A382-64CE31D1B32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30E2FE8-5FDB-4B0C-A864-403ED79BF01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4303e33-2722-4fa1-a10c-fdef921acea1"/>
    <ds:schemaRef ds:uri="41eabeb8-6623-4df0-afc7-f4c7f1c1f69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3143</TotalTime>
  <Words>664</Words>
  <Application>Microsoft Office PowerPoint</Application>
  <PresentationFormat>Widescreen</PresentationFormat>
  <Paragraphs>86</Paragraphs>
  <Slides>6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PowerPoint Presentation</vt:lpstr>
      <vt:lpstr>How We Work Together</vt:lpstr>
      <vt:lpstr>EAF’s:  The Why Behind The Ask</vt:lpstr>
      <vt:lpstr>General Employment Actions</vt:lpstr>
      <vt:lpstr>Tips &amp; Reminders</vt:lpstr>
      <vt:lpstr>Support &amp; Resources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Marcia Agnew</dc:creator>
  <cp:lastModifiedBy>Heather Petersen</cp:lastModifiedBy>
  <cp:revision>50</cp:revision>
  <dcterms:created xsi:type="dcterms:W3CDTF">2021-08-05T21:54:42Z</dcterms:created>
  <dcterms:modified xsi:type="dcterms:W3CDTF">2024-08-29T17:56:05Z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0x0101001BB8C7D76FFB7B43BDD4BD7113CC5BEA</vt:lpwstr>
  </property>
  <property fmtid="{D5CDD505-2E9C-101B-9397-08002B2CF9AE}" pid="3" name="MediaServiceImageTags">
    <vt:lpwstr/>
  </property>
</Properties>
</file>