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1"/>
  </p:notesMasterIdLst>
  <p:sldIdLst>
    <p:sldId id="256" r:id="rId5"/>
    <p:sldId id="260" r:id="rId6"/>
    <p:sldId id="262" r:id="rId7"/>
    <p:sldId id="264" r:id="rId8"/>
    <p:sldId id="265"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19" autoAdjust="0"/>
  </p:normalViewPr>
  <p:slideViewPr>
    <p:cSldViewPr snapToGrid="0">
      <p:cViewPr varScale="1">
        <p:scale>
          <a:sx n="110" d="100"/>
          <a:sy n="110" d="100"/>
        </p:scale>
        <p:origin x="576" y="102"/>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k Weaver" userId="2a784b32-00f5-41cc-a313-a1a53e443903" providerId="ADAL" clId="{A10B9436-E74F-4B9B-BEBA-1B8F0B10824B}"/>
    <pc:docChg chg="modSld">
      <pc:chgData name="Zack Weaver" userId="2a784b32-00f5-41cc-a313-a1a53e443903" providerId="ADAL" clId="{A10B9436-E74F-4B9B-BEBA-1B8F0B10824B}" dt="2021-02-26T19:34:54.218" v="5" actId="6549"/>
      <pc:docMkLst>
        <pc:docMk/>
      </pc:docMkLst>
      <pc:sldChg chg="modNotesTx">
        <pc:chgData name="Zack Weaver" userId="2a784b32-00f5-41cc-a313-a1a53e443903" providerId="ADAL" clId="{A10B9436-E74F-4B9B-BEBA-1B8F0B10824B}" dt="2021-02-26T19:34:28.165" v="0" actId="6549"/>
        <pc:sldMkLst>
          <pc:docMk/>
          <pc:sldMk cId="3361391515" sldId="256"/>
        </pc:sldMkLst>
      </pc:sldChg>
      <pc:sldChg chg="modNotesTx">
        <pc:chgData name="Zack Weaver" userId="2a784b32-00f5-41cc-a313-a1a53e443903" providerId="ADAL" clId="{A10B9436-E74F-4B9B-BEBA-1B8F0B10824B}" dt="2021-02-26T19:34:33.060" v="1" actId="6549"/>
        <pc:sldMkLst>
          <pc:docMk/>
          <pc:sldMk cId="2816005237" sldId="260"/>
        </pc:sldMkLst>
      </pc:sldChg>
      <pc:sldChg chg="modNotesTx">
        <pc:chgData name="Zack Weaver" userId="2a784b32-00f5-41cc-a313-a1a53e443903" providerId="ADAL" clId="{A10B9436-E74F-4B9B-BEBA-1B8F0B10824B}" dt="2021-02-26T19:34:54.218" v="5" actId="6549"/>
        <pc:sldMkLst>
          <pc:docMk/>
          <pc:sldMk cId="3929076309" sldId="261"/>
        </pc:sldMkLst>
      </pc:sldChg>
      <pc:sldChg chg="modNotesTx">
        <pc:chgData name="Zack Weaver" userId="2a784b32-00f5-41cc-a313-a1a53e443903" providerId="ADAL" clId="{A10B9436-E74F-4B9B-BEBA-1B8F0B10824B}" dt="2021-02-26T19:34:37.256" v="2" actId="6549"/>
        <pc:sldMkLst>
          <pc:docMk/>
          <pc:sldMk cId="2702579804" sldId="262"/>
        </pc:sldMkLst>
      </pc:sldChg>
      <pc:sldChg chg="modNotesTx">
        <pc:chgData name="Zack Weaver" userId="2a784b32-00f5-41cc-a313-a1a53e443903" providerId="ADAL" clId="{A10B9436-E74F-4B9B-BEBA-1B8F0B10824B}" dt="2021-02-26T19:34:40.788" v="3" actId="6549"/>
        <pc:sldMkLst>
          <pc:docMk/>
          <pc:sldMk cId="2145021697" sldId="264"/>
        </pc:sldMkLst>
      </pc:sldChg>
      <pc:sldChg chg="modNotesTx">
        <pc:chgData name="Zack Weaver" userId="2a784b32-00f5-41cc-a313-a1a53e443903" providerId="ADAL" clId="{A10B9436-E74F-4B9B-BEBA-1B8F0B10824B}" dt="2021-02-26T19:34:44.739" v="4" actId="20577"/>
        <pc:sldMkLst>
          <pc:docMk/>
          <pc:sldMk cId="270098990" sldId="2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F545C-9CDE-4BAF-8653-19809BDE7691}"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US"/>
        </a:p>
      </dgm:t>
    </dgm:pt>
    <dgm:pt modelId="{81EE35EE-A7B3-4C5B-A1CB-012DFAAC7A4F}">
      <dgm:prSet phldrT="[Text]" custT="1"/>
      <dgm:spPr/>
      <dgm:t>
        <a:bodyPr/>
        <a:lstStyle/>
        <a:p>
          <a:r>
            <a:rPr lang="en-US" sz="2000" dirty="0"/>
            <a:t>A report summarizing FY20 expenses (7/1/20 – 6/30/21) by month and account, with transactional expense detail.</a:t>
          </a:r>
        </a:p>
      </dgm:t>
    </dgm:pt>
    <dgm:pt modelId="{781D9BED-7AD1-4F4B-B851-11B38401AE97}" type="parTrans" cxnId="{EFEDB7A1-DB54-412F-806E-2057860C920A}">
      <dgm:prSet/>
      <dgm:spPr/>
      <dgm:t>
        <a:bodyPr/>
        <a:lstStyle/>
        <a:p>
          <a:endParaRPr lang="en-US"/>
        </a:p>
      </dgm:t>
    </dgm:pt>
    <dgm:pt modelId="{389D9D4C-AB67-4FAD-8113-1C094BFDC137}" type="sibTrans" cxnId="{EFEDB7A1-DB54-412F-806E-2057860C920A}">
      <dgm:prSet/>
      <dgm:spPr/>
      <dgm:t>
        <a:bodyPr/>
        <a:lstStyle/>
        <a:p>
          <a:endParaRPr lang="en-US"/>
        </a:p>
      </dgm:t>
    </dgm:pt>
    <dgm:pt modelId="{6F89D6EF-D620-451E-8FA4-E8BB7313516F}">
      <dgm:prSet phldrT="[Text]" custT="1"/>
      <dgm:spPr/>
      <dgm:t>
        <a:bodyPr/>
        <a:lstStyle/>
        <a:p>
          <a:r>
            <a:rPr lang="en-US" sz="2000" dirty="0"/>
            <a:t>For PIs to have visibility and transparency into the expenses on their project.</a:t>
          </a:r>
        </a:p>
        <a:p>
          <a:r>
            <a:rPr lang="en-US" sz="2000" dirty="0"/>
            <a:t>Ensure only correct and expected expenses have hit their projects.</a:t>
          </a:r>
        </a:p>
      </dgm:t>
    </dgm:pt>
    <dgm:pt modelId="{DEF57252-5AEB-4574-9B13-BEE07BFB33B0}" type="parTrans" cxnId="{37B69CE3-63C6-4A86-8206-0C9878C99270}">
      <dgm:prSet/>
      <dgm:spPr/>
      <dgm:t>
        <a:bodyPr/>
        <a:lstStyle/>
        <a:p>
          <a:endParaRPr lang="en-US"/>
        </a:p>
      </dgm:t>
    </dgm:pt>
    <dgm:pt modelId="{53C73DC4-4481-437C-BEC3-AD1F26F1015D}" type="sibTrans" cxnId="{37B69CE3-63C6-4A86-8206-0C9878C99270}">
      <dgm:prSet/>
      <dgm:spPr/>
      <dgm:t>
        <a:bodyPr/>
        <a:lstStyle/>
        <a:p>
          <a:endParaRPr lang="en-US"/>
        </a:p>
      </dgm:t>
    </dgm:pt>
    <dgm:pt modelId="{08B6976F-327E-4EE0-B069-D349EC768D85}">
      <dgm:prSet/>
      <dgm:spPr/>
      <dgm:t>
        <a:bodyPr/>
        <a:lstStyle/>
        <a:p>
          <a:r>
            <a:rPr lang="en-US" dirty="0"/>
            <a:t>Report will be sent quarterly, following the schedule below.</a:t>
          </a:r>
        </a:p>
      </dgm:t>
    </dgm:pt>
    <dgm:pt modelId="{AFCF6574-6B7C-4973-825E-440171A41050}" type="parTrans" cxnId="{D5E7B8A9-E947-45C3-A5C9-743C7791EA37}">
      <dgm:prSet/>
      <dgm:spPr/>
      <dgm:t>
        <a:bodyPr/>
        <a:lstStyle/>
        <a:p>
          <a:endParaRPr lang="en-US"/>
        </a:p>
      </dgm:t>
    </dgm:pt>
    <dgm:pt modelId="{8E2EC9E8-0DB0-46BE-845B-5974DA5BBAEC}" type="sibTrans" cxnId="{D5E7B8A9-E947-45C3-A5C9-743C7791EA37}">
      <dgm:prSet/>
      <dgm:spPr/>
      <dgm:t>
        <a:bodyPr/>
        <a:lstStyle/>
        <a:p>
          <a:endParaRPr lang="en-US"/>
        </a:p>
      </dgm:t>
    </dgm:pt>
    <dgm:pt modelId="{764A6EBE-B6BC-43B6-A5CC-BFCD201E94A7}" type="pres">
      <dgm:prSet presAssocID="{62DF545C-9CDE-4BAF-8653-19809BDE7691}" presName="Name0" presStyleCnt="0">
        <dgm:presLayoutVars>
          <dgm:chMax val="7"/>
          <dgm:chPref val="7"/>
          <dgm:dir/>
        </dgm:presLayoutVars>
      </dgm:prSet>
      <dgm:spPr/>
    </dgm:pt>
    <dgm:pt modelId="{E719E372-2C18-45D7-9F21-F6C0F54C74DE}" type="pres">
      <dgm:prSet presAssocID="{62DF545C-9CDE-4BAF-8653-19809BDE7691}" presName="Name1" presStyleCnt="0"/>
      <dgm:spPr/>
    </dgm:pt>
    <dgm:pt modelId="{1AE94BAA-0CA0-4803-BF8E-E75338FA8FFA}" type="pres">
      <dgm:prSet presAssocID="{62DF545C-9CDE-4BAF-8653-19809BDE7691}" presName="cycle" presStyleCnt="0"/>
      <dgm:spPr/>
    </dgm:pt>
    <dgm:pt modelId="{6CE41787-B14B-4157-B8BE-080F0C63F8CE}" type="pres">
      <dgm:prSet presAssocID="{62DF545C-9CDE-4BAF-8653-19809BDE7691}" presName="srcNode" presStyleLbl="node1" presStyleIdx="0" presStyleCnt="3"/>
      <dgm:spPr/>
    </dgm:pt>
    <dgm:pt modelId="{FCED047B-61E6-4DD1-85A1-F437BC7F8845}" type="pres">
      <dgm:prSet presAssocID="{62DF545C-9CDE-4BAF-8653-19809BDE7691}" presName="conn" presStyleLbl="parChTrans1D2" presStyleIdx="0" presStyleCnt="1"/>
      <dgm:spPr/>
    </dgm:pt>
    <dgm:pt modelId="{56D51C7A-8F1F-407B-A1EF-49DED79FE703}" type="pres">
      <dgm:prSet presAssocID="{62DF545C-9CDE-4BAF-8653-19809BDE7691}" presName="extraNode" presStyleLbl="node1" presStyleIdx="0" presStyleCnt="3"/>
      <dgm:spPr/>
    </dgm:pt>
    <dgm:pt modelId="{BA17A787-D5ED-46DF-B355-61135AEF96E1}" type="pres">
      <dgm:prSet presAssocID="{62DF545C-9CDE-4BAF-8653-19809BDE7691}" presName="dstNode" presStyleLbl="node1" presStyleIdx="0" presStyleCnt="3"/>
      <dgm:spPr/>
    </dgm:pt>
    <dgm:pt modelId="{ED1AD39D-3D4A-4633-9FC5-2CD3D01979E8}" type="pres">
      <dgm:prSet presAssocID="{81EE35EE-A7B3-4C5B-A1CB-012DFAAC7A4F}" presName="text_1" presStyleLbl="node1" presStyleIdx="0" presStyleCnt="3">
        <dgm:presLayoutVars>
          <dgm:bulletEnabled val="1"/>
        </dgm:presLayoutVars>
      </dgm:prSet>
      <dgm:spPr/>
    </dgm:pt>
    <dgm:pt modelId="{59F36890-46BC-4DFE-8560-222B325D05E9}" type="pres">
      <dgm:prSet presAssocID="{81EE35EE-A7B3-4C5B-A1CB-012DFAAC7A4F}" presName="accent_1" presStyleCnt="0"/>
      <dgm:spPr/>
    </dgm:pt>
    <dgm:pt modelId="{2E4D663D-AF31-4A00-96F2-FF9FEAB54EB5}" type="pres">
      <dgm:prSet presAssocID="{81EE35EE-A7B3-4C5B-A1CB-012DFAAC7A4F}" presName="accentRepeatNode" presStyleLbl="solidFgAcc1" presStyleIdx="0" presStyleCnt="3"/>
      <dgm:spPr/>
    </dgm:pt>
    <dgm:pt modelId="{79BE88BB-6D01-4EB3-B828-2F84C827D519}" type="pres">
      <dgm:prSet presAssocID="{6F89D6EF-D620-451E-8FA4-E8BB7313516F}" presName="text_2" presStyleLbl="node1" presStyleIdx="1" presStyleCnt="3">
        <dgm:presLayoutVars>
          <dgm:bulletEnabled val="1"/>
        </dgm:presLayoutVars>
      </dgm:prSet>
      <dgm:spPr/>
    </dgm:pt>
    <dgm:pt modelId="{493CD893-2BF1-45EB-9600-C8BFCFB25C98}" type="pres">
      <dgm:prSet presAssocID="{6F89D6EF-D620-451E-8FA4-E8BB7313516F}" presName="accent_2" presStyleCnt="0"/>
      <dgm:spPr/>
    </dgm:pt>
    <dgm:pt modelId="{264EBDBF-81F9-4B99-9007-765E016D330C}" type="pres">
      <dgm:prSet presAssocID="{6F89D6EF-D620-451E-8FA4-E8BB7313516F}" presName="accentRepeatNode" presStyleLbl="solidFgAcc1" presStyleIdx="1" presStyleCnt="3"/>
      <dgm:spPr/>
    </dgm:pt>
    <dgm:pt modelId="{C39089B4-9FA1-4BA1-874F-33444BC2E13E}" type="pres">
      <dgm:prSet presAssocID="{08B6976F-327E-4EE0-B069-D349EC768D85}" presName="text_3" presStyleLbl="node1" presStyleIdx="2" presStyleCnt="3">
        <dgm:presLayoutVars>
          <dgm:bulletEnabled val="1"/>
        </dgm:presLayoutVars>
      </dgm:prSet>
      <dgm:spPr/>
    </dgm:pt>
    <dgm:pt modelId="{37C9CCD2-7F79-40DC-B1F9-069B119C88C1}" type="pres">
      <dgm:prSet presAssocID="{08B6976F-327E-4EE0-B069-D349EC768D85}" presName="accent_3" presStyleCnt="0"/>
      <dgm:spPr/>
    </dgm:pt>
    <dgm:pt modelId="{FD2644AD-B27B-4798-A1DF-DB184B72C48F}" type="pres">
      <dgm:prSet presAssocID="{08B6976F-327E-4EE0-B069-D349EC768D85}" presName="accentRepeatNode" presStyleLbl="solidFgAcc1" presStyleIdx="2" presStyleCnt="3"/>
      <dgm:spPr/>
    </dgm:pt>
  </dgm:ptLst>
  <dgm:cxnLst>
    <dgm:cxn modelId="{6679CE1D-679B-4FBE-9D6F-151537DB64C8}" type="presOf" srcId="{389D9D4C-AB67-4FAD-8113-1C094BFDC137}" destId="{FCED047B-61E6-4DD1-85A1-F437BC7F8845}" srcOrd="0" destOrd="0" presId="urn:microsoft.com/office/officeart/2008/layout/VerticalCurvedList"/>
    <dgm:cxn modelId="{8D7ACC24-7A8C-40C1-A2F3-2DB859F071AD}" type="presOf" srcId="{08B6976F-327E-4EE0-B069-D349EC768D85}" destId="{C39089B4-9FA1-4BA1-874F-33444BC2E13E}" srcOrd="0" destOrd="0" presId="urn:microsoft.com/office/officeart/2008/layout/VerticalCurvedList"/>
    <dgm:cxn modelId="{D830955F-468B-46EA-8282-F8717CFAC157}" type="presOf" srcId="{6F89D6EF-D620-451E-8FA4-E8BB7313516F}" destId="{79BE88BB-6D01-4EB3-B828-2F84C827D519}" srcOrd="0" destOrd="0" presId="urn:microsoft.com/office/officeart/2008/layout/VerticalCurvedList"/>
    <dgm:cxn modelId="{C4E9DD92-DDBE-4A68-8FD4-8AEDABDD3C23}" type="presOf" srcId="{62DF545C-9CDE-4BAF-8653-19809BDE7691}" destId="{764A6EBE-B6BC-43B6-A5CC-BFCD201E94A7}" srcOrd="0" destOrd="0" presId="urn:microsoft.com/office/officeart/2008/layout/VerticalCurvedList"/>
    <dgm:cxn modelId="{0357A494-3944-453E-A721-F3A3682D4013}" type="presOf" srcId="{81EE35EE-A7B3-4C5B-A1CB-012DFAAC7A4F}" destId="{ED1AD39D-3D4A-4633-9FC5-2CD3D01979E8}" srcOrd="0" destOrd="0" presId="urn:microsoft.com/office/officeart/2008/layout/VerticalCurvedList"/>
    <dgm:cxn modelId="{EFEDB7A1-DB54-412F-806E-2057860C920A}" srcId="{62DF545C-9CDE-4BAF-8653-19809BDE7691}" destId="{81EE35EE-A7B3-4C5B-A1CB-012DFAAC7A4F}" srcOrd="0" destOrd="0" parTransId="{781D9BED-7AD1-4F4B-B851-11B38401AE97}" sibTransId="{389D9D4C-AB67-4FAD-8113-1C094BFDC137}"/>
    <dgm:cxn modelId="{D5E7B8A9-E947-45C3-A5C9-743C7791EA37}" srcId="{62DF545C-9CDE-4BAF-8653-19809BDE7691}" destId="{08B6976F-327E-4EE0-B069-D349EC768D85}" srcOrd="2" destOrd="0" parTransId="{AFCF6574-6B7C-4973-825E-440171A41050}" sibTransId="{8E2EC9E8-0DB0-46BE-845B-5974DA5BBAEC}"/>
    <dgm:cxn modelId="{37B69CE3-63C6-4A86-8206-0C9878C99270}" srcId="{62DF545C-9CDE-4BAF-8653-19809BDE7691}" destId="{6F89D6EF-D620-451E-8FA4-E8BB7313516F}" srcOrd="1" destOrd="0" parTransId="{DEF57252-5AEB-4574-9B13-BEE07BFB33B0}" sibTransId="{53C73DC4-4481-437C-BEC3-AD1F26F1015D}"/>
    <dgm:cxn modelId="{58F98067-DDDD-4BE7-B103-B0CCDA57F7C2}" type="presParOf" srcId="{764A6EBE-B6BC-43B6-A5CC-BFCD201E94A7}" destId="{E719E372-2C18-45D7-9F21-F6C0F54C74DE}" srcOrd="0" destOrd="0" presId="urn:microsoft.com/office/officeart/2008/layout/VerticalCurvedList"/>
    <dgm:cxn modelId="{68DC4F10-C541-4F55-B3C2-C5AB9C665A7A}" type="presParOf" srcId="{E719E372-2C18-45D7-9F21-F6C0F54C74DE}" destId="{1AE94BAA-0CA0-4803-BF8E-E75338FA8FFA}" srcOrd="0" destOrd="0" presId="urn:microsoft.com/office/officeart/2008/layout/VerticalCurvedList"/>
    <dgm:cxn modelId="{F7A661BF-1E13-4D24-BF79-61BB9A9C4C2D}" type="presParOf" srcId="{1AE94BAA-0CA0-4803-BF8E-E75338FA8FFA}" destId="{6CE41787-B14B-4157-B8BE-080F0C63F8CE}" srcOrd="0" destOrd="0" presId="urn:microsoft.com/office/officeart/2008/layout/VerticalCurvedList"/>
    <dgm:cxn modelId="{6FDE1FEC-DDF4-4056-B183-53A04F8D7F9E}" type="presParOf" srcId="{1AE94BAA-0CA0-4803-BF8E-E75338FA8FFA}" destId="{FCED047B-61E6-4DD1-85A1-F437BC7F8845}" srcOrd="1" destOrd="0" presId="urn:microsoft.com/office/officeart/2008/layout/VerticalCurvedList"/>
    <dgm:cxn modelId="{F230F6E8-6DAD-4688-AEEB-2DD0758A85F7}" type="presParOf" srcId="{1AE94BAA-0CA0-4803-BF8E-E75338FA8FFA}" destId="{56D51C7A-8F1F-407B-A1EF-49DED79FE703}" srcOrd="2" destOrd="0" presId="urn:microsoft.com/office/officeart/2008/layout/VerticalCurvedList"/>
    <dgm:cxn modelId="{1F9204F0-3A37-46B7-9F7A-F749CC8C759C}" type="presParOf" srcId="{1AE94BAA-0CA0-4803-BF8E-E75338FA8FFA}" destId="{BA17A787-D5ED-46DF-B355-61135AEF96E1}" srcOrd="3" destOrd="0" presId="urn:microsoft.com/office/officeart/2008/layout/VerticalCurvedList"/>
    <dgm:cxn modelId="{822531D4-D123-427A-9FCB-B70F69429F44}" type="presParOf" srcId="{E719E372-2C18-45D7-9F21-F6C0F54C74DE}" destId="{ED1AD39D-3D4A-4633-9FC5-2CD3D01979E8}" srcOrd="1" destOrd="0" presId="urn:microsoft.com/office/officeart/2008/layout/VerticalCurvedList"/>
    <dgm:cxn modelId="{AA0A44C7-DCFE-4EA1-9088-749AE92032E9}" type="presParOf" srcId="{E719E372-2C18-45D7-9F21-F6C0F54C74DE}" destId="{59F36890-46BC-4DFE-8560-222B325D05E9}" srcOrd="2" destOrd="0" presId="urn:microsoft.com/office/officeart/2008/layout/VerticalCurvedList"/>
    <dgm:cxn modelId="{AB81C808-6699-4EEA-99C2-A98CEBDA89A5}" type="presParOf" srcId="{59F36890-46BC-4DFE-8560-222B325D05E9}" destId="{2E4D663D-AF31-4A00-96F2-FF9FEAB54EB5}" srcOrd="0" destOrd="0" presId="urn:microsoft.com/office/officeart/2008/layout/VerticalCurvedList"/>
    <dgm:cxn modelId="{B93D8FF1-01C9-4ED6-808D-3B43FDFC8D55}" type="presParOf" srcId="{E719E372-2C18-45D7-9F21-F6C0F54C74DE}" destId="{79BE88BB-6D01-4EB3-B828-2F84C827D519}" srcOrd="3" destOrd="0" presId="urn:microsoft.com/office/officeart/2008/layout/VerticalCurvedList"/>
    <dgm:cxn modelId="{75F2B359-FFA3-45DE-A4BF-519A4E3D8305}" type="presParOf" srcId="{E719E372-2C18-45D7-9F21-F6C0F54C74DE}" destId="{493CD893-2BF1-45EB-9600-C8BFCFB25C98}" srcOrd="4" destOrd="0" presId="urn:microsoft.com/office/officeart/2008/layout/VerticalCurvedList"/>
    <dgm:cxn modelId="{61F84502-0F7A-467E-9F45-2C2BD616CA4E}" type="presParOf" srcId="{493CD893-2BF1-45EB-9600-C8BFCFB25C98}" destId="{264EBDBF-81F9-4B99-9007-765E016D330C}" srcOrd="0" destOrd="0" presId="urn:microsoft.com/office/officeart/2008/layout/VerticalCurvedList"/>
    <dgm:cxn modelId="{AE1DF0DF-DA44-4A7A-B3A1-6494B9D9C7E7}" type="presParOf" srcId="{E719E372-2C18-45D7-9F21-F6C0F54C74DE}" destId="{C39089B4-9FA1-4BA1-874F-33444BC2E13E}" srcOrd="5" destOrd="0" presId="urn:microsoft.com/office/officeart/2008/layout/VerticalCurvedList"/>
    <dgm:cxn modelId="{BE57D89F-2FE1-4815-80F6-EEB74A85031A}" type="presParOf" srcId="{E719E372-2C18-45D7-9F21-F6C0F54C74DE}" destId="{37C9CCD2-7F79-40DC-B1F9-069B119C88C1}" srcOrd="6" destOrd="0" presId="urn:microsoft.com/office/officeart/2008/layout/VerticalCurvedList"/>
    <dgm:cxn modelId="{941111D8-C1E3-4D30-B79A-872DAEE8F5A3}" type="presParOf" srcId="{37C9CCD2-7F79-40DC-B1F9-069B119C88C1}" destId="{FD2644AD-B27B-4798-A1DF-DB184B72C48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5196FC-B695-4124-9579-00E9140E2FCB}" type="doc">
      <dgm:prSet loTypeId="urn:microsoft.com/office/officeart/2005/8/layout/vList3" loCatId="list" qsTypeId="urn:microsoft.com/office/officeart/2005/8/quickstyle/simple1" qsCatId="simple" csTypeId="urn:microsoft.com/office/officeart/2005/8/colors/accent4_2" csCatId="accent4" phldr="1"/>
      <dgm:spPr/>
    </dgm:pt>
    <dgm:pt modelId="{E5AE868E-E1D4-4DDE-A0AD-25D163D4D078}">
      <dgm:prSet phldrT="[Text]" custT="1"/>
      <dgm:spPr/>
      <dgm:t>
        <a:bodyPr/>
        <a:lstStyle/>
        <a:p>
          <a:r>
            <a:rPr lang="en-US" sz="1700" dirty="0"/>
            <a:t>Summary of total project expenses, with current fiscal year expenses (FY20) displayed by month. </a:t>
          </a:r>
        </a:p>
      </dgm:t>
    </dgm:pt>
    <dgm:pt modelId="{7B93B3E6-0A7E-4D8F-B5EF-6991A5F0EA0C}" type="parTrans" cxnId="{06319D57-876E-4486-8280-8BED826CB67E}">
      <dgm:prSet/>
      <dgm:spPr/>
      <dgm:t>
        <a:bodyPr/>
        <a:lstStyle/>
        <a:p>
          <a:endParaRPr lang="en-US"/>
        </a:p>
      </dgm:t>
    </dgm:pt>
    <dgm:pt modelId="{53950F04-0326-4D14-ADD2-8588BD79F320}" type="sibTrans" cxnId="{06319D57-876E-4486-8280-8BED826CB67E}">
      <dgm:prSet/>
      <dgm:spPr/>
      <dgm:t>
        <a:bodyPr/>
        <a:lstStyle/>
        <a:p>
          <a:endParaRPr lang="en-US"/>
        </a:p>
      </dgm:t>
    </dgm:pt>
    <dgm:pt modelId="{6833D6E8-A831-424C-A518-A48D6F333D6D}">
      <dgm:prSet phldrT="[Text]"/>
      <dgm:spPr/>
      <dgm:t>
        <a:bodyPr/>
        <a:lstStyle/>
        <a:p>
          <a:r>
            <a:rPr lang="en-US" dirty="0"/>
            <a:t>Pre-filtered to ONLY display projects with FY20 expenses The Grand Total on the “Pivot” tab may not initially match the total expenses on the “Details” tab due to this. </a:t>
          </a:r>
        </a:p>
      </dgm:t>
    </dgm:pt>
    <dgm:pt modelId="{E11151FA-9B20-4059-939D-0A6BC0452698}" type="parTrans" cxnId="{1F40C916-FFBE-4FC5-9D9F-223631D0C318}">
      <dgm:prSet/>
      <dgm:spPr/>
      <dgm:t>
        <a:bodyPr/>
        <a:lstStyle/>
        <a:p>
          <a:endParaRPr lang="en-US"/>
        </a:p>
      </dgm:t>
    </dgm:pt>
    <dgm:pt modelId="{FEF59E28-6F23-4A47-AB0F-53739079FB27}" type="sibTrans" cxnId="{1F40C916-FFBE-4FC5-9D9F-223631D0C318}">
      <dgm:prSet/>
      <dgm:spPr/>
      <dgm:t>
        <a:bodyPr/>
        <a:lstStyle/>
        <a:p>
          <a:endParaRPr lang="en-US"/>
        </a:p>
      </dgm:t>
    </dgm:pt>
    <dgm:pt modelId="{B4700254-9D3D-4B35-B39C-6B561C5DE84F}">
      <dgm:prSet phldrT="[Text]"/>
      <dgm:spPr/>
      <dgm:t>
        <a:bodyPr/>
        <a:lstStyle/>
        <a:p>
          <a:r>
            <a:rPr lang="en-US" dirty="0"/>
            <a:t>If desired, the PI can change the filter to "No" to display ALL the PI's projects.  The Grand Total on the “Pivot” tab will then match the total expenses on the “Details” tab.</a:t>
          </a:r>
        </a:p>
      </dgm:t>
    </dgm:pt>
    <dgm:pt modelId="{AB17929C-37EB-4218-B27F-643916831411}" type="parTrans" cxnId="{0A8224ED-55A9-41C4-80F7-32349071D90C}">
      <dgm:prSet/>
      <dgm:spPr/>
      <dgm:t>
        <a:bodyPr/>
        <a:lstStyle/>
        <a:p>
          <a:endParaRPr lang="en-US"/>
        </a:p>
      </dgm:t>
    </dgm:pt>
    <dgm:pt modelId="{A093D3A7-3393-42F9-B0C2-3F2755F5489D}" type="sibTrans" cxnId="{0A8224ED-55A9-41C4-80F7-32349071D90C}">
      <dgm:prSet/>
      <dgm:spPr/>
      <dgm:t>
        <a:bodyPr/>
        <a:lstStyle/>
        <a:p>
          <a:endParaRPr lang="en-US"/>
        </a:p>
      </dgm:t>
    </dgm:pt>
    <dgm:pt modelId="{6ABEA0A4-9C85-48C6-8E63-E3F0111AC992}" type="pres">
      <dgm:prSet presAssocID="{155196FC-B695-4124-9579-00E9140E2FCB}" presName="linearFlow" presStyleCnt="0">
        <dgm:presLayoutVars>
          <dgm:dir/>
          <dgm:resizeHandles val="exact"/>
        </dgm:presLayoutVars>
      </dgm:prSet>
      <dgm:spPr/>
    </dgm:pt>
    <dgm:pt modelId="{9E504CFE-78C2-4DCC-A527-6309027B5AF4}" type="pres">
      <dgm:prSet presAssocID="{E5AE868E-E1D4-4DDE-A0AD-25D163D4D078}" presName="composite" presStyleCnt="0"/>
      <dgm:spPr/>
    </dgm:pt>
    <dgm:pt modelId="{F933AC8D-F04A-4C51-8ADC-27061DFE7CD9}" type="pres">
      <dgm:prSet presAssocID="{E5AE868E-E1D4-4DDE-A0AD-25D163D4D078}" presName="imgShp" presStyleLbl="fgImgPlace1" presStyleIdx="0" presStyleCnt="3" custLinFactX="-10154" custLinFactNeighborX="-100000" custLinFactNeighborY="-339"/>
      <dgm:spPr>
        <a:noFill/>
        <a:ln>
          <a:noFill/>
        </a:ln>
      </dgm:spPr>
    </dgm:pt>
    <dgm:pt modelId="{AEDA2183-B51A-44E8-A8EC-9F6236302108}" type="pres">
      <dgm:prSet presAssocID="{E5AE868E-E1D4-4DDE-A0AD-25D163D4D078}" presName="txShp" presStyleLbl="node1" presStyleIdx="0" presStyleCnt="3" custScaleX="150376">
        <dgm:presLayoutVars>
          <dgm:bulletEnabled val="1"/>
        </dgm:presLayoutVars>
      </dgm:prSet>
      <dgm:spPr/>
    </dgm:pt>
    <dgm:pt modelId="{5038498D-177E-47AF-86CB-13BBE16FF7B3}" type="pres">
      <dgm:prSet presAssocID="{53950F04-0326-4D14-ADD2-8588BD79F320}" presName="spacing" presStyleCnt="0"/>
      <dgm:spPr/>
    </dgm:pt>
    <dgm:pt modelId="{7CBD44C9-264B-426B-BAB8-FBF07E912557}" type="pres">
      <dgm:prSet presAssocID="{6833D6E8-A831-424C-A518-A48D6F333D6D}" presName="composite" presStyleCnt="0"/>
      <dgm:spPr/>
    </dgm:pt>
    <dgm:pt modelId="{0BBD902B-3664-4C71-8498-C221AF9382D8}" type="pres">
      <dgm:prSet presAssocID="{6833D6E8-A831-424C-A518-A48D6F333D6D}" presName="imgShp" presStyleLbl="fgImgPlace1" presStyleIdx="1" presStyleCnt="3"/>
      <dgm:spPr>
        <a:noFill/>
        <a:ln>
          <a:noFill/>
        </a:ln>
      </dgm:spPr>
    </dgm:pt>
    <dgm:pt modelId="{22C2CB00-C886-4120-983C-5BA2951A7B69}" type="pres">
      <dgm:prSet presAssocID="{6833D6E8-A831-424C-A518-A48D6F333D6D}" presName="txShp" presStyleLbl="node1" presStyleIdx="1" presStyleCnt="3" custScaleX="146351">
        <dgm:presLayoutVars>
          <dgm:bulletEnabled val="1"/>
        </dgm:presLayoutVars>
      </dgm:prSet>
      <dgm:spPr/>
    </dgm:pt>
    <dgm:pt modelId="{D4B5C45C-7C89-4625-802B-9A2F6AAC063C}" type="pres">
      <dgm:prSet presAssocID="{FEF59E28-6F23-4A47-AB0F-53739079FB27}" presName="spacing" presStyleCnt="0"/>
      <dgm:spPr/>
    </dgm:pt>
    <dgm:pt modelId="{234C3B48-6D52-4C89-B6C6-9C74D73C50E6}" type="pres">
      <dgm:prSet presAssocID="{B4700254-9D3D-4B35-B39C-6B561C5DE84F}" presName="composite" presStyleCnt="0"/>
      <dgm:spPr/>
    </dgm:pt>
    <dgm:pt modelId="{BF0725FC-42EC-4408-9691-E7091C9009B7}" type="pres">
      <dgm:prSet presAssocID="{B4700254-9D3D-4B35-B39C-6B561C5DE84F}" presName="imgShp" presStyleLbl="fgImgPlace1" presStyleIdx="2" presStyleCnt="3"/>
      <dgm:spPr>
        <a:noFill/>
        <a:ln>
          <a:noFill/>
        </a:ln>
      </dgm:spPr>
    </dgm:pt>
    <dgm:pt modelId="{A97EAB71-8291-412D-A21B-63D16856A20C}" type="pres">
      <dgm:prSet presAssocID="{B4700254-9D3D-4B35-B39C-6B561C5DE84F}" presName="txShp" presStyleLbl="node1" presStyleIdx="2" presStyleCnt="3" custScaleX="150376">
        <dgm:presLayoutVars>
          <dgm:bulletEnabled val="1"/>
        </dgm:presLayoutVars>
      </dgm:prSet>
      <dgm:spPr/>
    </dgm:pt>
  </dgm:ptLst>
  <dgm:cxnLst>
    <dgm:cxn modelId="{1F40C916-FFBE-4FC5-9D9F-223631D0C318}" srcId="{155196FC-B695-4124-9579-00E9140E2FCB}" destId="{6833D6E8-A831-424C-A518-A48D6F333D6D}" srcOrd="1" destOrd="0" parTransId="{E11151FA-9B20-4059-939D-0A6BC0452698}" sibTransId="{FEF59E28-6F23-4A47-AB0F-53739079FB27}"/>
    <dgm:cxn modelId="{54F58021-4C13-41FD-8102-1655B99C21B0}" type="presOf" srcId="{6833D6E8-A831-424C-A518-A48D6F333D6D}" destId="{22C2CB00-C886-4120-983C-5BA2951A7B69}" srcOrd="0" destOrd="0" presId="urn:microsoft.com/office/officeart/2005/8/layout/vList3"/>
    <dgm:cxn modelId="{9CA4993E-2AE5-49C1-AD9C-934E46EDE446}" type="presOf" srcId="{B4700254-9D3D-4B35-B39C-6B561C5DE84F}" destId="{A97EAB71-8291-412D-A21B-63D16856A20C}" srcOrd="0" destOrd="0" presId="urn:microsoft.com/office/officeart/2005/8/layout/vList3"/>
    <dgm:cxn modelId="{06319D57-876E-4486-8280-8BED826CB67E}" srcId="{155196FC-B695-4124-9579-00E9140E2FCB}" destId="{E5AE868E-E1D4-4DDE-A0AD-25D163D4D078}" srcOrd="0" destOrd="0" parTransId="{7B93B3E6-0A7E-4D8F-B5EF-6991A5F0EA0C}" sibTransId="{53950F04-0326-4D14-ADD2-8588BD79F320}"/>
    <dgm:cxn modelId="{7107D49F-9B49-41BD-A7D4-7A628ECD7E20}" type="presOf" srcId="{155196FC-B695-4124-9579-00E9140E2FCB}" destId="{6ABEA0A4-9C85-48C6-8E63-E3F0111AC992}" srcOrd="0" destOrd="0" presId="urn:microsoft.com/office/officeart/2005/8/layout/vList3"/>
    <dgm:cxn modelId="{961BE2B0-3EE7-42B6-99C7-19ED00F0F2C6}" type="presOf" srcId="{E5AE868E-E1D4-4DDE-A0AD-25D163D4D078}" destId="{AEDA2183-B51A-44E8-A8EC-9F6236302108}" srcOrd="0" destOrd="0" presId="urn:microsoft.com/office/officeart/2005/8/layout/vList3"/>
    <dgm:cxn modelId="{0A8224ED-55A9-41C4-80F7-32349071D90C}" srcId="{155196FC-B695-4124-9579-00E9140E2FCB}" destId="{B4700254-9D3D-4B35-B39C-6B561C5DE84F}" srcOrd="2" destOrd="0" parTransId="{AB17929C-37EB-4218-B27F-643916831411}" sibTransId="{A093D3A7-3393-42F9-B0C2-3F2755F5489D}"/>
    <dgm:cxn modelId="{D7D34C66-EF2C-439B-A471-549CB3572CBC}" type="presParOf" srcId="{6ABEA0A4-9C85-48C6-8E63-E3F0111AC992}" destId="{9E504CFE-78C2-4DCC-A527-6309027B5AF4}" srcOrd="0" destOrd="0" presId="urn:microsoft.com/office/officeart/2005/8/layout/vList3"/>
    <dgm:cxn modelId="{CAD89A5C-9423-4109-9E78-42ABF0FF757C}" type="presParOf" srcId="{9E504CFE-78C2-4DCC-A527-6309027B5AF4}" destId="{F933AC8D-F04A-4C51-8ADC-27061DFE7CD9}" srcOrd="0" destOrd="0" presId="urn:microsoft.com/office/officeart/2005/8/layout/vList3"/>
    <dgm:cxn modelId="{1317A010-1251-48C3-93D8-681E8B470C8B}" type="presParOf" srcId="{9E504CFE-78C2-4DCC-A527-6309027B5AF4}" destId="{AEDA2183-B51A-44E8-A8EC-9F6236302108}" srcOrd="1" destOrd="0" presId="urn:microsoft.com/office/officeart/2005/8/layout/vList3"/>
    <dgm:cxn modelId="{715B444A-5AB7-47F0-B118-459A752567B7}" type="presParOf" srcId="{6ABEA0A4-9C85-48C6-8E63-E3F0111AC992}" destId="{5038498D-177E-47AF-86CB-13BBE16FF7B3}" srcOrd="1" destOrd="0" presId="urn:microsoft.com/office/officeart/2005/8/layout/vList3"/>
    <dgm:cxn modelId="{A5D8D2AB-CD08-4F69-9D92-3B74FB3749CD}" type="presParOf" srcId="{6ABEA0A4-9C85-48C6-8E63-E3F0111AC992}" destId="{7CBD44C9-264B-426B-BAB8-FBF07E912557}" srcOrd="2" destOrd="0" presId="urn:microsoft.com/office/officeart/2005/8/layout/vList3"/>
    <dgm:cxn modelId="{9CB24C39-9AFC-4FD4-BA94-17702B8A7F93}" type="presParOf" srcId="{7CBD44C9-264B-426B-BAB8-FBF07E912557}" destId="{0BBD902B-3664-4C71-8498-C221AF9382D8}" srcOrd="0" destOrd="0" presId="urn:microsoft.com/office/officeart/2005/8/layout/vList3"/>
    <dgm:cxn modelId="{CA3120E9-DDB3-4AD9-85E7-16FE28026EAD}" type="presParOf" srcId="{7CBD44C9-264B-426B-BAB8-FBF07E912557}" destId="{22C2CB00-C886-4120-983C-5BA2951A7B69}" srcOrd="1" destOrd="0" presId="urn:microsoft.com/office/officeart/2005/8/layout/vList3"/>
    <dgm:cxn modelId="{7D92AAC9-B706-4202-8BD4-3D91D3704739}" type="presParOf" srcId="{6ABEA0A4-9C85-48C6-8E63-E3F0111AC992}" destId="{D4B5C45C-7C89-4625-802B-9A2F6AAC063C}" srcOrd="3" destOrd="0" presId="urn:microsoft.com/office/officeart/2005/8/layout/vList3"/>
    <dgm:cxn modelId="{104CF620-CB86-4FA3-85C6-E265C396A458}" type="presParOf" srcId="{6ABEA0A4-9C85-48C6-8E63-E3F0111AC992}" destId="{234C3B48-6D52-4C89-B6C6-9C74D73C50E6}" srcOrd="4" destOrd="0" presId="urn:microsoft.com/office/officeart/2005/8/layout/vList3"/>
    <dgm:cxn modelId="{D975D287-18EC-40A6-B16F-48B8070A7B3D}" type="presParOf" srcId="{234C3B48-6D52-4C89-B6C6-9C74D73C50E6}" destId="{BF0725FC-42EC-4408-9691-E7091C9009B7}" srcOrd="0" destOrd="0" presId="urn:microsoft.com/office/officeart/2005/8/layout/vList3"/>
    <dgm:cxn modelId="{1F70189A-539C-4D66-B19F-AADA14024D72}" type="presParOf" srcId="{234C3B48-6D52-4C89-B6C6-9C74D73C50E6}" destId="{A97EAB71-8291-412D-A21B-63D16856A20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5EA9FC-BF4F-4C54-BAB5-89178090B39C}" type="doc">
      <dgm:prSet loTypeId="urn:microsoft.com/office/officeart/2005/8/layout/vList6" loCatId="list" qsTypeId="urn:microsoft.com/office/officeart/2005/8/quickstyle/simple1" qsCatId="simple" csTypeId="urn:microsoft.com/office/officeart/2005/8/colors/colorful4" csCatId="colorful" phldr="1"/>
      <dgm:spPr/>
      <dgm:t>
        <a:bodyPr/>
        <a:lstStyle/>
        <a:p>
          <a:endParaRPr lang="en-US"/>
        </a:p>
      </dgm:t>
    </dgm:pt>
    <dgm:pt modelId="{792984F2-650F-475F-93E5-8E27F60D96B5}">
      <dgm:prSet phldrT="[Text]" custT="1"/>
      <dgm:spPr/>
      <dgm:t>
        <a:bodyPr/>
        <a:lstStyle/>
        <a:p>
          <a:r>
            <a:rPr lang="en-US" sz="2100" u="sng" dirty="0"/>
            <a:t>Review Monthly Amounts by Project by Month</a:t>
          </a:r>
        </a:p>
        <a:p>
          <a:r>
            <a:rPr lang="en-US" sz="1600" u="none" dirty="0"/>
            <a:t>If expenses in a particular month or category don’t sound familiar, drill into the details by double-clicking that particular number in the Pivot Table.</a:t>
          </a:r>
        </a:p>
      </dgm:t>
    </dgm:pt>
    <dgm:pt modelId="{8C0DE641-389E-45F9-8185-EACE50B61FF5}" type="parTrans" cxnId="{65E9CE35-BF97-430C-A98E-C3382DAB03F7}">
      <dgm:prSet/>
      <dgm:spPr/>
      <dgm:t>
        <a:bodyPr/>
        <a:lstStyle/>
        <a:p>
          <a:endParaRPr lang="en-US"/>
        </a:p>
      </dgm:t>
    </dgm:pt>
    <dgm:pt modelId="{725ADEAC-2A2E-4EAD-B495-66E771654142}" type="sibTrans" cxnId="{65E9CE35-BF97-430C-A98E-C3382DAB03F7}">
      <dgm:prSet/>
      <dgm:spPr/>
      <dgm:t>
        <a:bodyPr/>
        <a:lstStyle/>
        <a:p>
          <a:endParaRPr lang="en-US"/>
        </a:p>
      </dgm:t>
    </dgm:pt>
    <dgm:pt modelId="{AF8CDC6A-1C57-4175-ACAB-2E64D13CD2AF}">
      <dgm:prSet phldrT="[Text]" custT="1"/>
      <dgm:spPr/>
      <dgm:t>
        <a:bodyPr/>
        <a:lstStyle/>
        <a:p>
          <a:r>
            <a:rPr lang="en-US" sz="2100" u="sng" dirty="0"/>
            <a:t>Expense Details</a:t>
          </a:r>
        </a:p>
        <a:p>
          <a:r>
            <a:rPr lang="en-US" sz="1600" u="none" dirty="0"/>
            <a:t>All the details that comprise the particular amount will then appear on a new tab.  If the expense(s) do not look familiar or appear mis-coded, reach out to your assigned SPA.</a:t>
          </a:r>
        </a:p>
      </dgm:t>
    </dgm:pt>
    <dgm:pt modelId="{6967D466-E18B-41DC-96C1-A37102C2FC19}" type="parTrans" cxnId="{F5934CD4-B1E3-4F92-A778-67997396B797}">
      <dgm:prSet/>
      <dgm:spPr/>
      <dgm:t>
        <a:bodyPr/>
        <a:lstStyle/>
        <a:p>
          <a:endParaRPr lang="en-US"/>
        </a:p>
      </dgm:t>
    </dgm:pt>
    <dgm:pt modelId="{8F423A4D-1BC8-4C72-A3F8-1EB8E1C6B63A}" type="sibTrans" cxnId="{F5934CD4-B1E3-4F92-A778-67997396B797}">
      <dgm:prSet/>
      <dgm:spPr/>
      <dgm:t>
        <a:bodyPr/>
        <a:lstStyle/>
        <a:p>
          <a:endParaRPr lang="en-US"/>
        </a:p>
      </dgm:t>
    </dgm:pt>
    <dgm:pt modelId="{4745813E-42F2-47F9-BA8D-6A3730572724}" type="pres">
      <dgm:prSet presAssocID="{A85EA9FC-BF4F-4C54-BAB5-89178090B39C}" presName="Name0" presStyleCnt="0">
        <dgm:presLayoutVars>
          <dgm:dir/>
          <dgm:animLvl val="lvl"/>
          <dgm:resizeHandles/>
        </dgm:presLayoutVars>
      </dgm:prSet>
      <dgm:spPr/>
    </dgm:pt>
    <dgm:pt modelId="{85771AD0-54CA-4A95-AE44-3F2A5D5AF8C5}" type="pres">
      <dgm:prSet presAssocID="{792984F2-650F-475F-93E5-8E27F60D96B5}" presName="linNode" presStyleCnt="0"/>
      <dgm:spPr/>
    </dgm:pt>
    <dgm:pt modelId="{6B472E73-2513-4A67-B2F5-CDC1BF76C2EB}" type="pres">
      <dgm:prSet presAssocID="{792984F2-650F-475F-93E5-8E27F60D96B5}" presName="parentShp" presStyleLbl="node1" presStyleIdx="0" presStyleCnt="2" custScaleX="869270">
        <dgm:presLayoutVars>
          <dgm:bulletEnabled val="1"/>
        </dgm:presLayoutVars>
      </dgm:prSet>
      <dgm:spPr/>
    </dgm:pt>
    <dgm:pt modelId="{D63D726F-69D8-47CA-85C5-051156D433FE}" type="pres">
      <dgm:prSet presAssocID="{792984F2-650F-475F-93E5-8E27F60D96B5}" presName="childShp" presStyleLbl="bgAccFollowNode1" presStyleIdx="0" presStyleCnt="2">
        <dgm:presLayoutVars>
          <dgm:bulletEnabled val="1"/>
        </dgm:presLayoutVars>
      </dgm:prSet>
      <dgm:spPr/>
    </dgm:pt>
    <dgm:pt modelId="{1D458FEF-C1EE-4847-8B77-49CDAD5B994D}" type="pres">
      <dgm:prSet presAssocID="{725ADEAC-2A2E-4EAD-B495-66E771654142}" presName="spacing" presStyleCnt="0"/>
      <dgm:spPr/>
    </dgm:pt>
    <dgm:pt modelId="{EC4AFD81-E3A9-4371-97BA-F654C4773F4E}" type="pres">
      <dgm:prSet presAssocID="{AF8CDC6A-1C57-4175-ACAB-2E64D13CD2AF}" presName="linNode" presStyleCnt="0"/>
      <dgm:spPr/>
    </dgm:pt>
    <dgm:pt modelId="{9A7AFFED-DA34-4E84-A779-DBA221EC044A}" type="pres">
      <dgm:prSet presAssocID="{AF8CDC6A-1C57-4175-ACAB-2E64D13CD2AF}" presName="parentShp" presStyleLbl="node1" presStyleIdx="1" presStyleCnt="2" custScaleX="909414">
        <dgm:presLayoutVars>
          <dgm:bulletEnabled val="1"/>
        </dgm:presLayoutVars>
      </dgm:prSet>
      <dgm:spPr/>
    </dgm:pt>
    <dgm:pt modelId="{2D91F800-F8F3-4290-9A96-1B4EDA06E08D}" type="pres">
      <dgm:prSet presAssocID="{AF8CDC6A-1C57-4175-ACAB-2E64D13CD2AF}" presName="childShp" presStyleLbl="bgAccFollowNode1" presStyleIdx="1" presStyleCnt="2">
        <dgm:presLayoutVars>
          <dgm:bulletEnabled val="1"/>
        </dgm:presLayoutVars>
      </dgm:prSet>
      <dgm:spPr/>
    </dgm:pt>
  </dgm:ptLst>
  <dgm:cxnLst>
    <dgm:cxn modelId="{B666C309-D3C3-4E0A-A476-1CEA8BF0E3B3}" type="presOf" srcId="{A85EA9FC-BF4F-4C54-BAB5-89178090B39C}" destId="{4745813E-42F2-47F9-BA8D-6A3730572724}" srcOrd="0" destOrd="0" presId="urn:microsoft.com/office/officeart/2005/8/layout/vList6"/>
    <dgm:cxn modelId="{65E9CE35-BF97-430C-A98E-C3382DAB03F7}" srcId="{A85EA9FC-BF4F-4C54-BAB5-89178090B39C}" destId="{792984F2-650F-475F-93E5-8E27F60D96B5}" srcOrd="0" destOrd="0" parTransId="{8C0DE641-389E-45F9-8185-EACE50B61FF5}" sibTransId="{725ADEAC-2A2E-4EAD-B495-66E771654142}"/>
    <dgm:cxn modelId="{C4055A5C-36C0-4F7A-BB61-8079C795E786}" type="presOf" srcId="{792984F2-650F-475F-93E5-8E27F60D96B5}" destId="{6B472E73-2513-4A67-B2F5-CDC1BF76C2EB}" srcOrd="0" destOrd="0" presId="urn:microsoft.com/office/officeart/2005/8/layout/vList6"/>
    <dgm:cxn modelId="{D78FBA99-9D02-456E-822F-A232DAC53648}" type="presOf" srcId="{AF8CDC6A-1C57-4175-ACAB-2E64D13CD2AF}" destId="{9A7AFFED-DA34-4E84-A779-DBA221EC044A}" srcOrd="0" destOrd="0" presId="urn:microsoft.com/office/officeart/2005/8/layout/vList6"/>
    <dgm:cxn modelId="{F5934CD4-B1E3-4F92-A778-67997396B797}" srcId="{A85EA9FC-BF4F-4C54-BAB5-89178090B39C}" destId="{AF8CDC6A-1C57-4175-ACAB-2E64D13CD2AF}" srcOrd="1" destOrd="0" parTransId="{6967D466-E18B-41DC-96C1-A37102C2FC19}" sibTransId="{8F423A4D-1BC8-4C72-A3F8-1EB8E1C6B63A}"/>
    <dgm:cxn modelId="{9FCD1271-F2D4-4081-BF2E-5C4D6A8662DE}" type="presParOf" srcId="{4745813E-42F2-47F9-BA8D-6A3730572724}" destId="{85771AD0-54CA-4A95-AE44-3F2A5D5AF8C5}" srcOrd="0" destOrd="0" presId="urn:microsoft.com/office/officeart/2005/8/layout/vList6"/>
    <dgm:cxn modelId="{3035C472-73CA-4A7F-892A-3CD237A94EEA}" type="presParOf" srcId="{85771AD0-54CA-4A95-AE44-3F2A5D5AF8C5}" destId="{6B472E73-2513-4A67-B2F5-CDC1BF76C2EB}" srcOrd="0" destOrd="0" presId="urn:microsoft.com/office/officeart/2005/8/layout/vList6"/>
    <dgm:cxn modelId="{E4BBE112-A26C-446F-BB56-03BC95C7DA45}" type="presParOf" srcId="{85771AD0-54CA-4A95-AE44-3F2A5D5AF8C5}" destId="{D63D726F-69D8-47CA-85C5-051156D433FE}" srcOrd="1" destOrd="0" presId="urn:microsoft.com/office/officeart/2005/8/layout/vList6"/>
    <dgm:cxn modelId="{7BA9AC26-47B5-4C08-84AC-0DDBE12042CD}" type="presParOf" srcId="{4745813E-42F2-47F9-BA8D-6A3730572724}" destId="{1D458FEF-C1EE-4847-8B77-49CDAD5B994D}" srcOrd="1" destOrd="0" presId="urn:microsoft.com/office/officeart/2005/8/layout/vList6"/>
    <dgm:cxn modelId="{91DFCDFC-0727-4B85-BAF8-9751F17407BD}" type="presParOf" srcId="{4745813E-42F2-47F9-BA8D-6A3730572724}" destId="{EC4AFD81-E3A9-4371-97BA-F654C4773F4E}" srcOrd="2" destOrd="0" presId="urn:microsoft.com/office/officeart/2005/8/layout/vList6"/>
    <dgm:cxn modelId="{BFB21968-C4D5-4303-8A5E-2DC0C5844386}" type="presParOf" srcId="{EC4AFD81-E3A9-4371-97BA-F654C4773F4E}" destId="{9A7AFFED-DA34-4E84-A779-DBA221EC044A}" srcOrd="0" destOrd="0" presId="urn:microsoft.com/office/officeart/2005/8/layout/vList6"/>
    <dgm:cxn modelId="{009F436C-2815-4E12-9FE2-FE97B8C1E908}" type="presParOf" srcId="{EC4AFD81-E3A9-4371-97BA-F654C4773F4E}" destId="{2D91F800-F8F3-4290-9A96-1B4EDA06E08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D047B-61E6-4DD1-85A1-F437BC7F8845}">
      <dsp:nvSpPr>
        <dsp:cNvPr id="0" name=""/>
        <dsp:cNvSpPr/>
      </dsp:nvSpPr>
      <dsp:spPr>
        <a:xfrm>
          <a:off x="-4282332" y="-656975"/>
          <a:ext cx="5102178" cy="5102178"/>
        </a:xfrm>
        <a:prstGeom prst="blockArc">
          <a:avLst>
            <a:gd name="adj1" fmla="val 18900000"/>
            <a:gd name="adj2" fmla="val 2700000"/>
            <a:gd name="adj3" fmla="val 423"/>
          </a:avLst>
        </a:pr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1AD39D-3D4A-4633-9FC5-2CD3D01979E8}">
      <dsp:nvSpPr>
        <dsp:cNvPr id="0" name=""/>
        <dsp:cNvSpPr/>
      </dsp:nvSpPr>
      <dsp:spPr>
        <a:xfrm>
          <a:off x="527252" y="378822"/>
          <a:ext cx="9227404" cy="75764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381"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A report summarizing FY20 expenses (7/1/20 – 6/30/21) by month and account, with transactional expense detail.</a:t>
          </a:r>
        </a:p>
      </dsp:txBody>
      <dsp:txXfrm>
        <a:off x="527252" y="378822"/>
        <a:ext cx="9227404" cy="757645"/>
      </dsp:txXfrm>
    </dsp:sp>
    <dsp:sp modelId="{2E4D663D-AF31-4A00-96F2-FF9FEAB54EB5}">
      <dsp:nvSpPr>
        <dsp:cNvPr id="0" name=""/>
        <dsp:cNvSpPr/>
      </dsp:nvSpPr>
      <dsp:spPr>
        <a:xfrm>
          <a:off x="53724" y="284117"/>
          <a:ext cx="947057" cy="947057"/>
        </a:xfrm>
        <a:prstGeom prst="ellipse">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BE88BB-6D01-4EB3-B828-2F84C827D519}">
      <dsp:nvSpPr>
        <dsp:cNvPr id="0" name=""/>
        <dsp:cNvSpPr/>
      </dsp:nvSpPr>
      <dsp:spPr>
        <a:xfrm>
          <a:off x="802656" y="1515291"/>
          <a:ext cx="8952000" cy="757645"/>
        </a:xfrm>
        <a:prstGeom prst="rect">
          <a:avLst/>
        </a:prstGeom>
        <a:solidFill>
          <a:schemeClr val="accent4">
            <a:hueOff val="667507"/>
            <a:satOff val="8922"/>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381"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For PIs to have visibility and transparency into the expenses on their project.</a:t>
          </a:r>
        </a:p>
        <a:p>
          <a:pPr marL="0" lvl="0" indent="0" algn="l" defTabSz="889000">
            <a:lnSpc>
              <a:spcPct val="90000"/>
            </a:lnSpc>
            <a:spcBef>
              <a:spcPct val="0"/>
            </a:spcBef>
            <a:spcAft>
              <a:spcPct val="35000"/>
            </a:spcAft>
            <a:buNone/>
          </a:pPr>
          <a:r>
            <a:rPr lang="en-US" sz="2000" kern="1200" dirty="0"/>
            <a:t>Ensure only correct and expected expenses have hit their projects.</a:t>
          </a:r>
        </a:p>
      </dsp:txBody>
      <dsp:txXfrm>
        <a:off x="802656" y="1515291"/>
        <a:ext cx="8952000" cy="757645"/>
      </dsp:txXfrm>
    </dsp:sp>
    <dsp:sp modelId="{264EBDBF-81F9-4B99-9007-765E016D330C}">
      <dsp:nvSpPr>
        <dsp:cNvPr id="0" name=""/>
        <dsp:cNvSpPr/>
      </dsp:nvSpPr>
      <dsp:spPr>
        <a:xfrm>
          <a:off x="329128" y="1420585"/>
          <a:ext cx="947057" cy="947057"/>
        </a:xfrm>
        <a:prstGeom prst="ellipse">
          <a:avLst/>
        </a:prstGeom>
        <a:solidFill>
          <a:schemeClr val="lt1">
            <a:hueOff val="0"/>
            <a:satOff val="0"/>
            <a:lumOff val="0"/>
            <a:alphaOff val="0"/>
          </a:schemeClr>
        </a:solidFill>
        <a:ln w="15875" cap="flat" cmpd="sng" algn="ctr">
          <a:solidFill>
            <a:schemeClr val="accent4">
              <a:hueOff val="667507"/>
              <a:satOff val="8922"/>
              <a:lumOff val="4314"/>
              <a:alphaOff val="0"/>
            </a:schemeClr>
          </a:solidFill>
          <a:prstDash val="solid"/>
        </a:ln>
        <a:effectLst/>
      </dsp:spPr>
      <dsp:style>
        <a:lnRef idx="2">
          <a:scrgbClr r="0" g="0" b="0"/>
        </a:lnRef>
        <a:fillRef idx="1">
          <a:scrgbClr r="0" g="0" b="0"/>
        </a:fillRef>
        <a:effectRef idx="0">
          <a:scrgbClr r="0" g="0" b="0"/>
        </a:effectRef>
        <a:fontRef idx="minor"/>
      </dsp:style>
    </dsp:sp>
    <dsp:sp modelId="{C39089B4-9FA1-4BA1-874F-33444BC2E13E}">
      <dsp:nvSpPr>
        <dsp:cNvPr id="0" name=""/>
        <dsp:cNvSpPr/>
      </dsp:nvSpPr>
      <dsp:spPr>
        <a:xfrm>
          <a:off x="527252" y="2651759"/>
          <a:ext cx="9227404" cy="757645"/>
        </a:xfrm>
        <a:prstGeom prst="rect">
          <a:avLst/>
        </a:prstGeom>
        <a:solidFill>
          <a:schemeClr val="accent4">
            <a:hueOff val="1335015"/>
            <a:satOff val="17844"/>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1381" tIns="73660" rIns="73660" bIns="73660" numCol="1" spcCol="1270" anchor="ctr" anchorCtr="0">
          <a:noAutofit/>
        </a:bodyPr>
        <a:lstStyle/>
        <a:p>
          <a:pPr marL="0" lvl="0" indent="0" algn="l" defTabSz="1289050">
            <a:lnSpc>
              <a:spcPct val="90000"/>
            </a:lnSpc>
            <a:spcBef>
              <a:spcPct val="0"/>
            </a:spcBef>
            <a:spcAft>
              <a:spcPct val="35000"/>
            </a:spcAft>
            <a:buNone/>
          </a:pPr>
          <a:r>
            <a:rPr lang="en-US" sz="2900" kern="1200" dirty="0"/>
            <a:t>Report will be sent quarterly, following the schedule below.</a:t>
          </a:r>
        </a:p>
      </dsp:txBody>
      <dsp:txXfrm>
        <a:off x="527252" y="2651759"/>
        <a:ext cx="9227404" cy="757645"/>
      </dsp:txXfrm>
    </dsp:sp>
    <dsp:sp modelId="{FD2644AD-B27B-4798-A1DF-DB184B72C48F}">
      <dsp:nvSpPr>
        <dsp:cNvPr id="0" name=""/>
        <dsp:cNvSpPr/>
      </dsp:nvSpPr>
      <dsp:spPr>
        <a:xfrm>
          <a:off x="53724" y="2557053"/>
          <a:ext cx="947057" cy="947057"/>
        </a:xfrm>
        <a:prstGeom prst="ellipse">
          <a:avLst/>
        </a:prstGeom>
        <a:solidFill>
          <a:schemeClr val="lt1">
            <a:hueOff val="0"/>
            <a:satOff val="0"/>
            <a:lumOff val="0"/>
            <a:alphaOff val="0"/>
          </a:schemeClr>
        </a:solidFill>
        <a:ln w="15875" cap="flat" cmpd="sng" algn="ctr">
          <a:solidFill>
            <a:schemeClr val="accent4">
              <a:hueOff val="1335015"/>
              <a:satOff val="17844"/>
              <a:lumOff val="862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A2183-B51A-44E8-A8EC-9F6236302108}">
      <dsp:nvSpPr>
        <dsp:cNvPr id="0" name=""/>
        <dsp:cNvSpPr/>
      </dsp:nvSpPr>
      <dsp:spPr>
        <a:xfrm rot="10800000">
          <a:off x="0" y="468"/>
          <a:ext cx="4156167" cy="78317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5360"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Summary of total project expenses, with current fiscal year expenses (FY20) displayed by month. </a:t>
          </a:r>
        </a:p>
      </dsp:txBody>
      <dsp:txXfrm rot="10800000">
        <a:off x="195794" y="468"/>
        <a:ext cx="3960373" cy="783177"/>
      </dsp:txXfrm>
    </dsp:sp>
    <dsp:sp modelId="{F933AC8D-F04A-4C51-8ADC-27061DFE7CD9}">
      <dsp:nvSpPr>
        <dsp:cNvPr id="0" name=""/>
        <dsp:cNvSpPr/>
      </dsp:nvSpPr>
      <dsp:spPr>
        <a:xfrm>
          <a:off x="0" y="0"/>
          <a:ext cx="783177" cy="78317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22C2CB00-C886-4120-983C-5BA2951A7B69}">
      <dsp:nvSpPr>
        <dsp:cNvPr id="0" name=""/>
        <dsp:cNvSpPr/>
      </dsp:nvSpPr>
      <dsp:spPr>
        <a:xfrm rot="10800000">
          <a:off x="55621" y="1017430"/>
          <a:ext cx="4044922" cy="78317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5360"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dirty="0"/>
            <a:t>Pre-filtered to ONLY display projects with FY20 expenses The Grand Total on the “Pivot” tab may not initially match the total expenses on the “Details” tab due to this. </a:t>
          </a:r>
        </a:p>
      </dsp:txBody>
      <dsp:txXfrm rot="10800000">
        <a:off x="251415" y="1017430"/>
        <a:ext cx="3849128" cy="783177"/>
      </dsp:txXfrm>
    </dsp:sp>
    <dsp:sp modelId="{0BBD902B-3664-4C71-8498-C221AF9382D8}">
      <dsp:nvSpPr>
        <dsp:cNvPr id="0" name=""/>
        <dsp:cNvSpPr/>
      </dsp:nvSpPr>
      <dsp:spPr>
        <a:xfrm>
          <a:off x="304569" y="1017430"/>
          <a:ext cx="783177" cy="78317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 modelId="{A97EAB71-8291-412D-A21B-63D16856A20C}">
      <dsp:nvSpPr>
        <dsp:cNvPr id="0" name=""/>
        <dsp:cNvSpPr/>
      </dsp:nvSpPr>
      <dsp:spPr>
        <a:xfrm rot="10800000">
          <a:off x="0" y="2034392"/>
          <a:ext cx="4156167" cy="783177"/>
        </a:xfrm>
        <a:prstGeom prst="homePlat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5360" tIns="41910" rIns="78232" bIns="41910" numCol="1" spcCol="1270" anchor="ctr" anchorCtr="0">
          <a:noAutofit/>
        </a:bodyPr>
        <a:lstStyle/>
        <a:p>
          <a:pPr marL="0" lvl="0" indent="0" algn="ctr" defTabSz="488950">
            <a:lnSpc>
              <a:spcPct val="90000"/>
            </a:lnSpc>
            <a:spcBef>
              <a:spcPct val="0"/>
            </a:spcBef>
            <a:spcAft>
              <a:spcPct val="35000"/>
            </a:spcAft>
            <a:buNone/>
          </a:pPr>
          <a:r>
            <a:rPr lang="en-US" sz="1100" kern="1200" dirty="0"/>
            <a:t>If desired, the PI can change the filter to "No" to display ALL the PI's projects.  The Grand Total on the “Pivot” tab will then match the total expenses on the “Details” tab.</a:t>
          </a:r>
        </a:p>
      </dsp:txBody>
      <dsp:txXfrm rot="10800000">
        <a:off x="195794" y="2034392"/>
        <a:ext cx="3960373" cy="783177"/>
      </dsp:txXfrm>
    </dsp:sp>
    <dsp:sp modelId="{BF0725FC-42EC-4408-9691-E7091C9009B7}">
      <dsp:nvSpPr>
        <dsp:cNvPr id="0" name=""/>
        <dsp:cNvSpPr/>
      </dsp:nvSpPr>
      <dsp:spPr>
        <a:xfrm>
          <a:off x="304569" y="2034392"/>
          <a:ext cx="783177" cy="783177"/>
        </a:xfrm>
        <a:prstGeom prst="ellipse">
          <a:avLst/>
        </a:prstGeom>
        <a:noFill/>
        <a:ln w="15875"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D726F-69D8-47CA-85C5-051156D433FE}">
      <dsp:nvSpPr>
        <dsp:cNvPr id="0" name=""/>
        <dsp:cNvSpPr/>
      </dsp:nvSpPr>
      <dsp:spPr>
        <a:xfrm>
          <a:off x="2563302" y="587"/>
          <a:ext cx="442154" cy="2293141"/>
        </a:xfrm>
        <a:prstGeom prst="rightArrow">
          <a:avLst>
            <a:gd name="adj1" fmla="val 75000"/>
            <a:gd name="adj2" fmla="val 50000"/>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472E73-2513-4A67-B2F5-CDC1BF76C2EB}">
      <dsp:nvSpPr>
        <dsp:cNvPr id="0" name=""/>
        <dsp:cNvSpPr/>
      </dsp:nvSpPr>
      <dsp:spPr>
        <a:xfrm>
          <a:off x="958" y="587"/>
          <a:ext cx="2562344" cy="229314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u="sng" kern="1200" dirty="0"/>
            <a:t>Review Monthly Amounts by Project by Month</a:t>
          </a:r>
        </a:p>
        <a:p>
          <a:pPr marL="0" lvl="0" indent="0" algn="ctr" defTabSz="933450">
            <a:lnSpc>
              <a:spcPct val="90000"/>
            </a:lnSpc>
            <a:spcBef>
              <a:spcPct val="0"/>
            </a:spcBef>
            <a:spcAft>
              <a:spcPct val="35000"/>
            </a:spcAft>
            <a:buNone/>
          </a:pPr>
          <a:r>
            <a:rPr lang="en-US" sz="1600" u="none" kern="1200" dirty="0"/>
            <a:t>If expenses in a particular month or category don’t sound familiar, drill into the details by double-clicking that particular number in the Pivot Table.</a:t>
          </a:r>
        </a:p>
      </dsp:txBody>
      <dsp:txXfrm>
        <a:off x="112900" y="112529"/>
        <a:ext cx="2338460" cy="2069257"/>
      </dsp:txXfrm>
    </dsp:sp>
    <dsp:sp modelId="{2D91F800-F8F3-4290-9A96-1B4EDA06E08D}">
      <dsp:nvSpPr>
        <dsp:cNvPr id="0" name=""/>
        <dsp:cNvSpPr/>
      </dsp:nvSpPr>
      <dsp:spPr>
        <a:xfrm>
          <a:off x="2580106" y="2523044"/>
          <a:ext cx="425419" cy="2293141"/>
        </a:xfrm>
        <a:prstGeom prst="rightArrow">
          <a:avLst>
            <a:gd name="adj1" fmla="val 75000"/>
            <a:gd name="adj2" fmla="val 50000"/>
          </a:avLst>
        </a:prstGeom>
        <a:solidFill>
          <a:schemeClr val="accent4">
            <a:tint val="40000"/>
            <a:alpha val="90000"/>
            <a:hueOff val="826286"/>
            <a:satOff val="32959"/>
            <a:lumOff val="3168"/>
            <a:alphaOff val="0"/>
          </a:schemeClr>
        </a:solidFill>
        <a:ln w="15875" cap="flat" cmpd="sng" algn="ctr">
          <a:solidFill>
            <a:schemeClr val="accent4">
              <a:tint val="40000"/>
              <a:alpha val="90000"/>
              <a:hueOff val="826286"/>
              <a:satOff val="32959"/>
              <a:lumOff val="3168"/>
              <a:alphaOff val="0"/>
            </a:schemeClr>
          </a:solidFill>
          <a:prstDash val="solid"/>
        </a:ln>
        <a:effectLst/>
      </dsp:spPr>
      <dsp:style>
        <a:lnRef idx="2">
          <a:scrgbClr r="0" g="0" b="0"/>
        </a:lnRef>
        <a:fillRef idx="1">
          <a:scrgbClr r="0" g="0" b="0"/>
        </a:fillRef>
        <a:effectRef idx="0">
          <a:scrgbClr r="0" g="0" b="0"/>
        </a:effectRef>
        <a:fontRef idx="minor"/>
      </dsp:style>
    </dsp:sp>
    <dsp:sp modelId="{9A7AFFED-DA34-4E84-A779-DBA221EC044A}">
      <dsp:nvSpPr>
        <dsp:cNvPr id="0" name=""/>
        <dsp:cNvSpPr/>
      </dsp:nvSpPr>
      <dsp:spPr>
        <a:xfrm>
          <a:off x="889" y="2523044"/>
          <a:ext cx="2579216" cy="2293141"/>
        </a:xfrm>
        <a:prstGeom prst="roundRect">
          <a:avLst/>
        </a:prstGeom>
        <a:solidFill>
          <a:schemeClr val="accent4">
            <a:hueOff val="1335015"/>
            <a:satOff val="17844"/>
            <a:lumOff val="8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u="sng" kern="1200" dirty="0"/>
            <a:t>Expense Details</a:t>
          </a:r>
        </a:p>
        <a:p>
          <a:pPr marL="0" lvl="0" indent="0" algn="ctr" defTabSz="933450">
            <a:lnSpc>
              <a:spcPct val="90000"/>
            </a:lnSpc>
            <a:spcBef>
              <a:spcPct val="0"/>
            </a:spcBef>
            <a:spcAft>
              <a:spcPct val="35000"/>
            </a:spcAft>
            <a:buNone/>
          </a:pPr>
          <a:r>
            <a:rPr lang="en-US" sz="1600" u="none" kern="1200" dirty="0"/>
            <a:t>All the details that comprise the particular amount will then appear on a new tab.  If the expense(s) do not look familiar or appear mis-coded, reach out to your assigned SPA.</a:t>
          </a:r>
        </a:p>
      </dsp:txBody>
      <dsp:txXfrm>
        <a:off x="112831" y="2634986"/>
        <a:ext cx="2355332" cy="2069257"/>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3E1A50-5965-4329-91FB-417AAACF2B4E}" type="datetimeFigureOut">
              <a:rPr lang="en-US" smtClean="0"/>
              <a:t>2/26/2021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7E9335-7126-415D-B258-84EA19459F54}" type="slidenum">
              <a:rPr lang="en-US" smtClean="0"/>
              <a:t>‹#›</a:t>
            </a:fld>
            <a:endParaRPr lang="en-US"/>
          </a:p>
        </p:txBody>
      </p:sp>
    </p:spTree>
    <p:extLst>
      <p:ext uri="{BB962C8B-B14F-4D97-AF65-F5344CB8AC3E}">
        <p14:creationId xmlns:p14="http://schemas.microsoft.com/office/powerpoint/2010/main" val="245479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
        <p:nvSpPr>
          <p:cNvPr id="4" name="Slide Number Placeholder 3"/>
          <p:cNvSpPr>
            <a:spLocks noGrp="1"/>
          </p:cNvSpPr>
          <p:nvPr>
            <p:ph type="sldNum" sz="quarter" idx="5"/>
          </p:nvPr>
        </p:nvSpPr>
        <p:spPr/>
        <p:txBody>
          <a:bodyPr/>
          <a:lstStyle/>
          <a:p>
            <a:fld id="{AE7E9335-7126-415D-B258-84EA19459F54}" type="slidenum">
              <a:rPr lang="en-US" smtClean="0"/>
              <a:t>1</a:t>
            </a:fld>
            <a:endParaRPr lang="en-US"/>
          </a:p>
        </p:txBody>
      </p:sp>
    </p:spTree>
    <p:extLst>
      <p:ext uri="{BB962C8B-B14F-4D97-AF65-F5344CB8AC3E}">
        <p14:creationId xmlns:p14="http://schemas.microsoft.com/office/powerpoint/2010/main" val="791224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2</a:t>
            </a:fld>
            <a:endParaRPr lang="en-US"/>
          </a:p>
        </p:txBody>
      </p:sp>
    </p:spTree>
    <p:extLst>
      <p:ext uri="{BB962C8B-B14F-4D97-AF65-F5344CB8AC3E}">
        <p14:creationId xmlns:p14="http://schemas.microsoft.com/office/powerpoint/2010/main" val="889006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7F40685-E958-488E-82FA-50B79D3C64C6}" type="slidenum">
              <a:rPr lang="en-US" smtClean="0"/>
              <a:t>3</a:t>
            </a:fld>
            <a:endParaRPr lang="en-US"/>
          </a:p>
        </p:txBody>
      </p:sp>
    </p:spTree>
    <p:extLst>
      <p:ext uri="{BB962C8B-B14F-4D97-AF65-F5344CB8AC3E}">
        <p14:creationId xmlns:p14="http://schemas.microsoft.com/office/powerpoint/2010/main" val="4176851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7E9335-7126-415D-B258-84EA19459F54}" type="slidenum">
              <a:rPr lang="en-US" smtClean="0"/>
              <a:t>4</a:t>
            </a:fld>
            <a:endParaRPr lang="en-US"/>
          </a:p>
        </p:txBody>
      </p:sp>
    </p:spTree>
    <p:extLst>
      <p:ext uri="{BB962C8B-B14F-4D97-AF65-F5344CB8AC3E}">
        <p14:creationId xmlns:p14="http://schemas.microsoft.com/office/powerpoint/2010/main" val="58762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7E9335-7126-415D-B258-84EA19459F54}" type="slidenum">
              <a:rPr lang="en-US" smtClean="0"/>
              <a:t>5</a:t>
            </a:fld>
            <a:endParaRPr lang="en-US"/>
          </a:p>
        </p:txBody>
      </p:sp>
    </p:spTree>
    <p:extLst>
      <p:ext uri="{BB962C8B-B14F-4D97-AF65-F5344CB8AC3E}">
        <p14:creationId xmlns:p14="http://schemas.microsoft.com/office/powerpoint/2010/main" val="212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F40685-E958-488E-82FA-50B79D3C64C6}" type="slidenum">
              <a:rPr lang="en-US" smtClean="0"/>
              <a:t>6</a:t>
            </a:fld>
            <a:endParaRPr lang="en-US"/>
          </a:p>
        </p:txBody>
      </p:sp>
    </p:spTree>
    <p:extLst>
      <p:ext uri="{BB962C8B-B14F-4D97-AF65-F5344CB8AC3E}">
        <p14:creationId xmlns:p14="http://schemas.microsoft.com/office/powerpoint/2010/main" val="3750061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2/26/2021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E0379-02FE-4E16-9CE1-EECC63406E42}"/>
              </a:ext>
            </a:extLst>
          </p:cNvPr>
          <p:cNvSpPr>
            <a:spLocks noGrp="1"/>
          </p:cNvSpPr>
          <p:nvPr>
            <p:ph type="ctrTitle"/>
          </p:nvPr>
        </p:nvSpPr>
        <p:spPr/>
        <p:txBody>
          <a:bodyPr/>
          <a:lstStyle/>
          <a:p>
            <a:r>
              <a:rPr lang="en-US" sz="4400" dirty="0"/>
              <a:t>PI Expenditure Detail Report</a:t>
            </a:r>
          </a:p>
        </p:txBody>
      </p:sp>
      <p:sp>
        <p:nvSpPr>
          <p:cNvPr id="3" name="Subtitle 2">
            <a:extLst>
              <a:ext uri="{FF2B5EF4-FFF2-40B4-BE49-F238E27FC236}">
                <a16:creationId xmlns:a16="http://schemas.microsoft.com/office/drawing/2014/main" id="{D5D24A9D-D91C-48A0-AF3C-581FED4D30C4}"/>
              </a:ext>
            </a:extLst>
          </p:cNvPr>
          <p:cNvSpPr>
            <a:spLocks noGrp="1"/>
          </p:cNvSpPr>
          <p:nvPr>
            <p:ph type="subTitle" idx="1"/>
          </p:nvPr>
        </p:nvSpPr>
        <p:spPr/>
        <p:txBody>
          <a:bodyPr/>
          <a:lstStyle/>
          <a:p>
            <a:r>
              <a:rPr lang="en-US" dirty="0"/>
              <a:t>As explained by your friendly neighborhood OSP Team</a:t>
            </a:r>
          </a:p>
          <a:p>
            <a:endParaRPr lang="en-US" dirty="0"/>
          </a:p>
        </p:txBody>
      </p:sp>
    </p:spTree>
    <p:extLst>
      <p:ext uri="{BB962C8B-B14F-4D97-AF65-F5344CB8AC3E}">
        <p14:creationId xmlns:p14="http://schemas.microsoft.com/office/powerpoint/2010/main" val="3361391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8A5465C-8D87-4803-9E4A-7300B498E241}"/>
              </a:ext>
            </a:extLst>
          </p:cNvPr>
          <p:cNvGraphicFramePr/>
          <p:nvPr>
            <p:extLst>
              <p:ext uri="{D42A27DB-BD31-4B8C-83A1-F6EECF244321}">
                <p14:modId xmlns:p14="http://schemas.microsoft.com/office/powerpoint/2010/main" val="3432321228"/>
              </p:ext>
            </p:extLst>
          </p:nvPr>
        </p:nvGraphicFramePr>
        <p:xfrm>
          <a:off x="1193256" y="562429"/>
          <a:ext cx="9805488" cy="37882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5E22771-16A9-456E-92E7-4010A4856BD0}"/>
              </a:ext>
            </a:extLst>
          </p:cNvPr>
          <p:cNvSpPr txBox="1"/>
          <p:nvPr/>
        </p:nvSpPr>
        <p:spPr>
          <a:xfrm>
            <a:off x="1486075" y="2041044"/>
            <a:ext cx="984069" cy="830997"/>
          </a:xfrm>
          <a:prstGeom prst="rect">
            <a:avLst/>
          </a:prstGeom>
          <a:noFill/>
        </p:spPr>
        <p:txBody>
          <a:bodyPr wrap="square" rtlCol="0">
            <a:spAutoFit/>
          </a:bodyPr>
          <a:lstStyle/>
          <a:p>
            <a:pPr algn="ctr"/>
            <a:r>
              <a:rPr lang="en-US" sz="2400" dirty="0"/>
              <a:t>The Why</a:t>
            </a:r>
          </a:p>
        </p:txBody>
      </p:sp>
      <p:sp>
        <p:nvSpPr>
          <p:cNvPr id="5" name="TextBox 4">
            <a:extLst>
              <a:ext uri="{FF2B5EF4-FFF2-40B4-BE49-F238E27FC236}">
                <a16:creationId xmlns:a16="http://schemas.microsoft.com/office/drawing/2014/main" id="{87C9F88C-3E30-4288-AEB6-B37597951BA2}"/>
              </a:ext>
            </a:extLst>
          </p:cNvPr>
          <p:cNvSpPr txBox="1"/>
          <p:nvPr/>
        </p:nvSpPr>
        <p:spPr>
          <a:xfrm>
            <a:off x="1069887" y="3149394"/>
            <a:ext cx="1253436" cy="830997"/>
          </a:xfrm>
          <a:prstGeom prst="rect">
            <a:avLst/>
          </a:prstGeom>
          <a:noFill/>
        </p:spPr>
        <p:txBody>
          <a:bodyPr wrap="square" rtlCol="0">
            <a:spAutoFit/>
          </a:bodyPr>
          <a:lstStyle/>
          <a:p>
            <a:pPr algn="ctr"/>
            <a:r>
              <a:rPr lang="en-US" sz="2400" dirty="0"/>
              <a:t>The When</a:t>
            </a:r>
          </a:p>
        </p:txBody>
      </p:sp>
      <p:graphicFrame>
        <p:nvGraphicFramePr>
          <p:cNvPr id="3" name="Table 5">
            <a:extLst>
              <a:ext uri="{FF2B5EF4-FFF2-40B4-BE49-F238E27FC236}">
                <a16:creationId xmlns:a16="http://schemas.microsoft.com/office/drawing/2014/main" id="{405D2E13-7490-4F1F-A07F-246D8D8F4DA3}"/>
              </a:ext>
            </a:extLst>
          </p:cNvPr>
          <p:cNvGraphicFramePr>
            <a:graphicFrameLocks noGrp="1"/>
          </p:cNvGraphicFramePr>
          <p:nvPr>
            <p:extLst>
              <p:ext uri="{D42A27DB-BD31-4B8C-83A1-F6EECF244321}">
                <p14:modId xmlns:p14="http://schemas.microsoft.com/office/powerpoint/2010/main" val="1093653193"/>
              </p:ext>
            </p:extLst>
          </p:nvPr>
        </p:nvGraphicFramePr>
        <p:xfrm>
          <a:off x="3231293" y="4252190"/>
          <a:ext cx="6171476" cy="1854200"/>
        </p:xfrm>
        <a:graphic>
          <a:graphicData uri="http://schemas.openxmlformats.org/drawingml/2006/table">
            <a:tbl>
              <a:tblPr firstRow="1" bandRow="1">
                <a:tableStyleId>{00A15C55-8517-42AA-B614-E9B94910E393}</a:tableStyleId>
              </a:tblPr>
              <a:tblGrid>
                <a:gridCol w="3085738">
                  <a:extLst>
                    <a:ext uri="{9D8B030D-6E8A-4147-A177-3AD203B41FA5}">
                      <a16:colId xmlns:a16="http://schemas.microsoft.com/office/drawing/2014/main" val="757428021"/>
                    </a:ext>
                  </a:extLst>
                </a:gridCol>
                <a:gridCol w="3085738">
                  <a:extLst>
                    <a:ext uri="{9D8B030D-6E8A-4147-A177-3AD203B41FA5}">
                      <a16:colId xmlns:a16="http://schemas.microsoft.com/office/drawing/2014/main" val="3421484787"/>
                    </a:ext>
                  </a:extLst>
                </a:gridCol>
              </a:tblGrid>
              <a:tr h="370840">
                <a:tc>
                  <a:txBody>
                    <a:bodyPr/>
                    <a:lstStyle/>
                    <a:p>
                      <a:r>
                        <a:rPr lang="en-US" dirty="0"/>
                        <a:t>Report Sent By:</a:t>
                      </a:r>
                    </a:p>
                  </a:txBody>
                  <a:tcPr/>
                </a:tc>
                <a:tc>
                  <a:txBody>
                    <a:bodyPr/>
                    <a:lstStyle/>
                    <a:p>
                      <a:r>
                        <a:rPr lang="en-US" dirty="0"/>
                        <a:t>Expenses Included Through:</a:t>
                      </a:r>
                    </a:p>
                  </a:txBody>
                  <a:tcPr/>
                </a:tc>
                <a:extLst>
                  <a:ext uri="{0D108BD9-81ED-4DB2-BD59-A6C34878D82A}">
                    <a16:rowId xmlns:a16="http://schemas.microsoft.com/office/drawing/2014/main" val="1106168929"/>
                  </a:ext>
                </a:extLst>
              </a:tr>
              <a:tr h="370840">
                <a:tc>
                  <a:txBody>
                    <a:bodyPr/>
                    <a:lstStyle/>
                    <a:p>
                      <a:r>
                        <a:rPr lang="en-US" dirty="0"/>
                        <a:t>01/31/2021</a:t>
                      </a:r>
                    </a:p>
                  </a:txBody>
                  <a:tcPr/>
                </a:tc>
                <a:tc>
                  <a:txBody>
                    <a:bodyPr/>
                    <a:lstStyle/>
                    <a:p>
                      <a:r>
                        <a:rPr lang="en-US" dirty="0"/>
                        <a:t>12/30/2020</a:t>
                      </a:r>
                    </a:p>
                  </a:txBody>
                  <a:tcPr/>
                </a:tc>
                <a:extLst>
                  <a:ext uri="{0D108BD9-81ED-4DB2-BD59-A6C34878D82A}">
                    <a16:rowId xmlns:a16="http://schemas.microsoft.com/office/drawing/2014/main" val="1209619249"/>
                  </a:ext>
                </a:extLst>
              </a:tr>
              <a:tr h="370840">
                <a:tc>
                  <a:txBody>
                    <a:bodyPr/>
                    <a:lstStyle/>
                    <a:p>
                      <a:r>
                        <a:rPr lang="en-US" dirty="0"/>
                        <a:t>4/30/2021</a:t>
                      </a:r>
                    </a:p>
                  </a:txBody>
                  <a:tcPr/>
                </a:tc>
                <a:tc>
                  <a:txBody>
                    <a:bodyPr/>
                    <a:lstStyle/>
                    <a:p>
                      <a:r>
                        <a:rPr lang="en-US" dirty="0"/>
                        <a:t>3/31/2021</a:t>
                      </a:r>
                    </a:p>
                  </a:txBody>
                  <a:tcPr/>
                </a:tc>
                <a:extLst>
                  <a:ext uri="{0D108BD9-81ED-4DB2-BD59-A6C34878D82A}">
                    <a16:rowId xmlns:a16="http://schemas.microsoft.com/office/drawing/2014/main" val="2791008850"/>
                  </a:ext>
                </a:extLst>
              </a:tr>
              <a:tr h="370840">
                <a:tc>
                  <a:txBody>
                    <a:bodyPr/>
                    <a:lstStyle/>
                    <a:p>
                      <a:r>
                        <a:rPr lang="en-US" dirty="0"/>
                        <a:t>7/31/2021</a:t>
                      </a:r>
                    </a:p>
                  </a:txBody>
                  <a:tcPr/>
                </a:tc>
                <a:tc>
                  <a:txBody>
                    <a:bodyPr/>
                    <a:lstStyle/>
                    <a:p>
                      <a:r>
                        <a:rPr lang="en-US" dirty="0"/>
                        <a:t>6/30/2021</a:t>
                      </a:r>
                    </a:p>
                  </a:txBody>
                  <a:tcPr/>
                </a:tc>
                <a:extLst>
                  <a:ext uri="{0D108BD9-81ED-4DB2-BD59-A6C34878D82A}">
                    <a16:rowId xmlns:a16="http://schemas.microsoft.com/office/drawing/2014/main" val="212182566"/>
                  </a:ext>
                </a:extLst>
              </a:tr>
              <a:tr h="370840">
                <a:tc>
                  <a:txBody>
                    <a:bodyPr/>
                    <a:lstStyle/>
                    <a:p>
                      <a:r>
                        <a:rPr lang="en-US" dirty="0"/>
                        <a:t>10/31/2021</a:t>
                      </a:r>
                    </a:p>
                  </a:txBody>
                  <a:tcPr/>
                </a:tc>
                <a:tc>
                  <a:txBody>
                    <a:bodyPr/>
                    <a:lstStyle/>
                    <a:p>
                      <a:r>
                        <a:rPr lang="en-US" dirty="0"/>
                        <a:t>9/30/2021</a:t>
                      </a:r>
                    </a:p>
                  </a:txBody>
                  <a:tcPr/>
                </a:tc>
                <a:extLst>
                  <a:ext uri="{0D108BD9-81ED-4DB2-BD59-A6C34878D82A}">
                    <a16:rowId xmlns:a16="http://schemas.microsoft.com/office/drawing/2014/main" val="298489255"/>
                  </a:ext>
                </a:extLst>
              </a:tr>
            </a:tbl>
          </a:graphicData>
        </a:graphic>
      </p:graphicFrame>
      <p:sp>
        <p:nvSpPr>
          <p:cNvPr id="7" name="TextBox 6">
            <a:extLst>
              <a:ext uri="{FF2B5EF4-FFF2-40B4-BE49-F238E27FC236}">
                <a16:creationId xmlns:a16="http://schemas.microsoft.com/office/drawing/2014/main" id="{A965F7A1-EF30-4B44-A0EF-859267E2AB21}"/>
              </a:ext>
            </a:extLst>
          </p:cNvPr>
          <p:cNvSpPr txBox="1"/>
          <p:nvPr/>
        </p:nvSpPr>
        <p:spPr>
          <a:xfrm>
            <a:off x="1204570" y="886238"/>
            <a:ext cx="984069" cy="830997"/>
          </a:xfrm>
          <a:prstGeom prst="rect">
            <a:avLst/>
          </a:prstGeom>
          <a:noFill/>
        </p:spPr>
        <p:txBody>
          <a:bodyPr wrap="square" rtlCol="0">
            <a:spAutoFit/>
          </a:bodyPr>
          <a:lstStyle/>
          <a:p>
            <a:pPr algn="ctr"/>
            <a:r>
              <a:rPr lang="en-US" sz="2400" dirty="0"/>
              <a:t>The What</a:t>
            </a:r>
          </a:p>
        </p:txBody>
      </p:sp>
    </p:spTree>
    <p:extLst>
      <p:ext uri="{BB962C8B-B14F-4D97-AF65-F5344CB8AC3E}">
        <p14:creationId xmlns:p14="http://schemas.microsoft.com/office/powerpoint/2010/main" val="2816005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EF580-4A02-480C-9A27-8F84F4E26730}"/>
              </a:ext>
            </a:extLst>
          </p:cNvPr>
          <p:cNvSpPr>
            <a:spLocks noGrp="1"/>
          </p:cNvSpPr>
          <p:nvPr>
            <p:ph type="title"/>
          </p:nvPr>
        </p:nvSpPr>
        <p:spPr>
          <a:xfrm>
            <a:off x="1213106" y="747001"/>
            <a:ext cx="9601196" cy="1277741"/>
          </a:xfrm>
        </p:spPr>
        <p:txBody>
          <a:bodyPr>
            <a:normAutofit fontScale="90000"/>
          </a:bodyPr>
          <a:lstStyle/>
          <a:p>
            <a:r>
              <a:rPr lang="en-US" sz="7200" dirty="0"/>
              <a:t>The How </a:t>
            </a:r>
            <a:r>
              <a:rPr lang="en-US" dirty="0"/>
              <a:t>(to use)</a:t>
            </a:r>
            <a:br>
              <a:rPr lang="en-US" sz="3600" dirty="0"/>
            </a:br>
            <a:endParaRPr lang="en-US" sz="1600" dirty="0"/>
          </a:p>
        </p:txBody>
      </p:sp>
      <p:sp>
        <p:nvSpPr>
          <p:cNvPr id="3" name="Text Placeholder 2">
            <a:extLst>
              <a:ext uri="{FF2B5EF4-FFF2-40B4-BE49-F238E27FC236}">
                <a16:creationId xmlns:a16="http://schemas.microsoft.com/office/drawing/2014/main" id="{00F00BB2-9287-40EB-A63B-FC52F00B13D6}"/>
              </a:ext>
            </a:extLst>
          </p:cNvPr>
          <p:cNvSpPr>
            <a:spLocks noGrp="1"/>
          </p:cNvSpPr>
          <p:nvPr>
            <p:ph type="body" idx="1"/>
          </p:nvPr>
        </p:nvSpPr>
        <p:spPr>
          <a:xfrm>
            <a:off x="7556645" y="2633594"/>
            <a:ext cx="3479293" cy="492783"/>
          </a:xfrm>
        </p:spPr>
        <p:txBody>
          <a:bodyPr/>
          <a:lstStyle/>
          <a:p>
            <a:pPr algn="ctr"/>
            <a:r>
              <a:rPr lang="en-US" dirty="0">
                <a:solidFill>
                  <a:schemeClr val="accent4">
                    <a:lumMod val="75000"/>
                  </a:schemeClr>
                </a:solidFill>
              </a:rPr>
              <a:t>Pivot Tab</a:t>
            </a:r>
          </a:p>
        </p:txBody>
      </p:sp>
      <p:graphicFrame>
        <p:nvGraphicFramePr>
          <p:cNvPr id="7" name="Content Placeholder 6">
            <a:extLst>
              <a:ext uri="{FF2B5EF4-FFF2-40B4-BE49-F238E27FC236}">
                <a16:creationId xmlns:a16="http://schemas.microsoft.com/office/drawing/2014/main" id="{9EE79788-F3B4-40F0-98DD-628EDA26DB11}"/>
              </a:ext>
            </a:extLst>
          </p:cNvPr>
          <p:cNvGraphicFramePr>
            <a:graphicFrameLocks noGrp="1"/>
          </p:cNvGraphicFramePr>
          <p:nvPr>
            <p:ph sz="half" idx="2"/>
            <p:extLst>
              <p:ext uri="{D42A27DB-BD31-4B8C-83A1-F6EECF244321}">
                <p14:modId xmlns:p14="http://schemas.microsoft.com/office/powerpoint/2010/main" val="580719904"/>
              </p:ext>
            </p:extLst>
          </p:nvPr>
        </p:nvGraphicFramePr>
        <p:xfrm>
          <a:off x="7162858" y="3220165"/>
          <a:ext cx="4156166" cy="2818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A468B201-EA0B-4F6B-91CC-61190AEF9B01}"/>
              </a:ext>
            </a:extLst>
          </p:cNvPr>
          <p:cNvPicPr>
            <a:picLocks noChangeAspect="1"/>
          </p:cNvPicPr>
          <p:nvPr/>
        </p:nvPicPr>
        <p:blipFill>
          <a:blip r:embed="rId8"/>
          <a:stretch>
            <a:fillRect/>
          </a:stretch>
        </p:blipFill>
        <p:spPr>
          <a:xfrm>
            <a:off x="861441" y="2721367"/>
            <a:ext cx="6301417" cy="2895664"/>
          </a:xfrm>
          <a:prstGeom prst="rect">
            <a:avLst/>
          </a:prstGeom>
        </p:spPr>
      </p:pic>
    </p:spTree>
    <p:extLst>
      <p:ext uri="{BB962C8B-B14F-4D97-AF65-F5344CB8AC3E}">
        <p14:creationId xmlns:p14="http://schemas.microsoft.com/office/powerpoint/2010/main" val="2702579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E8BD69-528E-45F5-A4B1-DF5D0994988A}"/>
              </a:ext>
            </a:extLst>
          </p:cNvPr>
          <p:cNvPicPr>
            <a:picLocks noChangeAspect="1"/>
          </p:cNvPicPr>
          <p:nvPr/>
        </p:nvPicPr>
        <p:blipFill>
          <a:blip r:embed="rId3"/>
          <a:stretch>
            <a:fillRect/>
          </a:stretch>
        </p:blipFill>
        <p:spPr>
          <a:xfrm>
            <a:off x="849258" y="1382581"/>
            <a:ext cx="6385113" cy="4258890"/>
          </a:xfrm>
          <a:prstGeom prst="rect">
            <a:avLst/>
          </a:prstGeom>
        </p:spPr>
      </p:pic>
      <p:grpSp>
        <p:nvGrpSpPr>
          <p:cNvPr id="7" name="Group 6">
            <a:extLst>
              <a:ext uri="{FF2B5EF4-FFF2-40B4-BE49-F238E27FC236}">
                <a16:creationId xmlns:a16="http://schemas.microsoft.com/office/drawing/2014/main" id="{210C1096-CB2A-4488-9634-647D37057058}"/>
              </a:ext>
            </a:extLst>
          </p:cNvPr>
          <p:cNvGrpSpPr/>
          <p:nvPr/>
        </p:nvGrpSpPr>
        <p:grpSpPr>
          <a:xfrm>
            <a:off x="3218539" y="1360667"/>
            <a:ext cx="7847568" cy="239047"/>
            <a:chOff x="0" y="2034392"/>
            <a:chExt cx="4156167" cy="783177"/>
          </a:xfrm>
        </p:grpSpPr>
        <p:sp>
          <p:nvSpPr>
            <p:cNvPr id="8" name="Arrow: Pentagon 7">
              <a:extLst>
                <a:ext uri="{FF2B5EF4-FFF2-40B4-BE49-F238E27FC236}">
                  <a16:creationId xmlns:a16="http://schemas.microsoft.com/office/drawing/2014/main" id="{A0FBF66F-8A5C-4EBC-8068-F7F04954C004}"/>
                </a:ext>
              </a:extLst>
            </p:cNvPr>
            <p:cNvSpPr/>
            <p:nvPr/>
          </p:nvSpPr>
          <p:spPr>
            <a:xfrm rot="10800000">
              <a:off x="0" y="2034392"/>
              <a:ext cx="4156167" cy="783177"/>
            </a:xfrm>
            <a:prstGeom prst="homePlat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Arrow: Pentagon 4">
              <a:extLst>
                <a:ext uri="{FF2B5EF4-FFF2-40B4-BE49-F238E27FC236}">
                  <a16:creationId xmlns:a16="http://schemas.microsoft.com/office/drawing/2014/main" id="{C2E3D0AF-679B-46DB-89E2-D69A9048868D}"/>
                </a:ext>
              </a:extLst>
            </p:cNvPr>
            <p:cNvSpPr txBox="1"/>
            <p:nvPr/>
          </p:nvSpPr>
          <p:spPr>
            <a:xfrm rot="21600000">
              <a:off x="195794" y="2034392"/>
              <a:ext cx="3960373" cy="783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5360" tIns="41910" rIns="78232" bIns="41910" numCol="1" spcCol="1270" anchor="ctr" anchorCtr="0">
              <a:noAutofit/>
            </a:bodyPr>
            <a:lstStyle/>
            <a:p>
              <a:pPr marL="0" lvl="0" indent="0" algn="ctr" defTabSz="488950">
                <a:lnSpc>
                  <a:spcPct val="90000"/>
                </a:lnSpc>
                <a:spcBef>
                  <a:spcPct val="0"/>
                </a:spcBef>
                <a:spcAft>
                  <a:spcPct val="35000"/>
                </a:spcAft>
                <a:buNone/>
              </a:pPr>
              <a:r>
                <a:rPr lang="en-US" sz="1600" kern="1200" dirty="0"/>
                <a:t>If desired, the PI can change the filter to "No" to display ALL the PI's projects.  </a:t>
              </a:r>
            </a:p>
          </p:txBody>
        </p:sp>
      </p:grpSp>
      <p:grpSp>
        <p:nvGrpSpPr>
          <p:cNvPr id="10" name="Group 9">
            <a:extLst>
              <a:ext uri="{FF2B5EF4-FFF2-40B4-BE49-F238E27FC236}">
                <a16:creationId xmlns:a16="http://schemas.microsoft.com/office/drawing/2014/main" id="{531A9B2E-CA5E-4B35-8751-133A6DE335D8}"/>
              </a:ext>
            </a:extLst>
          </p:cNvPr>
          <p:cNvGrpSpPr/>
          <p:nvPr/>
        </p:nvGrpSpPr>
        <p:grpSpPr>
          <a:xfrm>
            <a:off x="7479112" y="2246727"/>
            <a:ext cx="2989685" cy="677533"/>
            <a:chOff x="0" y="2034391"/>
            <a:chExt cx="4156167" cy="783178"/>
          </a:xfrm>
        </p:grpSpPr>
        <p:sp>
          <p:nvSpPr>
            <p:cNvPr id="11" name="Arrow: Pentagon 10">
              <a:extLst>
                <a:ext uri="{FF2B5EF4-FFF2-40B4-BE49-F238E27FC236}">
                  <a16:creationId xmlns:a16="http://schemas.microsoft.com/office/drawing/2014/main" id="{82D6290C-2153-4774-8B82-E7C45D80E95A}"/>
                </a:ext>
              </a:extLst>
            </p:cNvPr>
            <p:cNvSpPr/>
            <p:nvPr/>
          </p:nvSpPr>
          <p:spPr>
            <a:xfrm rot="10800000">
              <a:off x="0" y="2034392"/>
              <a:ext cx="4156167" cy="783177"/>
            </a:xfrm>
            <a:prstGeom prst="homePlat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2" name="Arrow: Pentagon 4">
              <a:extLst>
                <a:ext uri="{FF2B5EF4-FFF2-40B4-BE49-F238E27FC236}">
                  <a16:creationId xmlns:a16="http://schemas.microsoft.com/office/drawing/2014/main" id="{37C88341-24A2-46B1-98AB-946709C571EA}"/>
                </a:ext>
              </a:extLst>
            </p:cNvPr>
            <p:cNvSpPr txBox="1"/>
            <p:nvPr/>
          </p:nvSpPr>
          <p:spPr>
            <a:xfrm>
              <a:off x="195794" y="2034391"/>
              <a:ext cx="3960373" cy="783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5360" tIns="41910" rIns="78232" bIns="41910" numCol="1" spcCol="1270" anchor="ctr" anchorCtr="0">
              <a:noAutofit/>
            </a:bodyPr>
            <a:lstStyle/>
            <a:p>
              <a:pPr marL="0" lvl="0" indent="0" algn="ctr" defTabSz="488950">
                <a:lnSpc>
                  <a:spcPct val="90000"/>
                </a:lnSpc>
                <a:spcBef>
                  <a:spcPct val="0"/>
                </a:spcBef>
                <a:spcAft>
                  <a:spcPct val="35000"/>
                </a:spcAft>
                <a:buNone/>
              </a:pPr>
              <a:r>
                <a:rPr lang="en-US" sz="1600" kern="1200" dirty="0"/>
                <a:t>All old/closed projects will then show up….</a:t>
              </a:r>
            </a:p>
          </p:txBody>
        </p:sp>
      </p:grpSp>
      <p:sp>
        <p:nvSpPr>
          <p:cNvPr id="13" name="Rectangle 12">
            <a:extLst>
              <a:ext uri="{FF2B5EF4-FFF2-40B4-BE49-F238E27FC236}">
                <a16:creationId xmlns:a16="http://schemas.microsoft.com/office/drawing/2014/main" id="{450B24C0-0B90-4D4A-AECF-09FD47E4FCC7}"/>
              </a:ext>
            </a:extLst>
          </p:cNvPr>
          <p:cNvSpPr/>
          <p:nvPr/>
        </p:nvSpPr>
        <p:spPr>
          <a:xfrm>
            <a:off x="3048000" y="3105835"/>
            <a:ext cx="6096000" cy="369332"/>
          </a:xfrm>
          <a:prstGeom prst="rect">
            <a:avLst/>
          </a:prstGeom>
        </p:spPr>
        <p:txBody>
          <a:bodyPr>
            <a:spAutoFit/>
          </a:bodyPr>
          <a:lstStyle/>
          <a:p>
            <a:r>
              <a:rPr lang="en-US" dirty="0"/>
              <a:t> </a:t>
            </a:r>
          </a:p>
        </p:txBody>
      </p:sp>
      <p:grpSp>
        <p:nvGrpSpPr>
          <p:cNvPr id="14" name="Group 13">
            <a:extLst>
              <a:ext uri="{FF2B5EF4-FFF2-40B4-BE49-F238E27FC236}">
                <a16:creationId xmlns:a16="http://schemas.microsoft.com/office/drawing/2014/main" id="{D5829A07-04F1-428F-AF02-5709EAF19E24}"/>
              </a:ext>
            </a:extLst>
          </p:cNvPr>
          <p:cNvGrpSpPr/>
          <p:nvPr/>
        </p:nvGrpSpPr>
        <p:grpSpPr>
          <a:xfrm>
            <a:off x="7479113" y="4799712"/>
            <a:ext cx="2989685" cy="1134558"/>
            <a:chOff x="0" y="2034391"/>
            <a:chExt cx="4156167" cy="783178"/>
          </a:xfrm>
        </p:grpSpPr>
        <p:sp>
          <p:nvSpPr>
            <p:cNvPr id="15" name="Arrow: Pentagon 14">
              <a:extLst>
                <a:ext uri="{FF2B5EF4-FFF2-40B4-BE49-F238E27FC236}">
                  <a16:creationId xmlns:a16="http://schemas.microsoft.com/office/drawing/2014/main" id="{DEBBFF98-0257-466D-ADE3-7CE980C37274}"/>
                </a:ext>
              </a:extLst>
            </p:cNvPr>
            <p:cNvSpPr/>
            <p:nvPr/>
          </p:nvSpPr>
          <p:spPr>
            <a:xfrm rot="10800000">
              <a:off x="0" y="2034392"/>
              <a:ext cx="4156167" cy="783177"/>
            </a:xfrm>
            <a:prstGeom prst="homePlat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6" name="Arrow: Pentagon 4">
              <a:extLst>
                <a:ext uri="{FF2B5EF4-FFF2-40B4-BE49-F238E27FC236}">
                  <a16:creationId xmlns:a16="http://schemas.microsoft.com/office/drawing/2014/main" id="{EF6B176C-BE37-4509-B0C9-FB04CD766640}"/>
                </a:ext>
              </a:extLst>
            </p:cNvPr>
            <p:cNvSpPr txBox="1"/>
            <p:nvPr/>
          </p:nvSpPr>
          <p:spPr>
            <a:xfrm>
              <a:off x="195794" y="2034391"/>
              <a:ext cx="3960373" cy="78317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5360" tIns="41910" rIns="78232" bIns="41910" numCol="1" spcCol="1270" anchor="ctr" anchorCtr="0">
              <a:noAutofit/>
            </a:bodyPr>
            <a:lstStyle/>
            <a:p>
              <a:r>
                <a:rPr lang="en-US" sz="1600" dirty="0"/>
                <a:t>…and the Grand Total on the “Pivot” tab will then match the total expenses on the “Details” tab.</a:t>
              </a:r>
            </a:p>
          </p:txBody>
        </p:sp>
      </p:grpSp>
    </p:spTree>
    <p:extLst>
      <p:ext uri="{BB962C8B-B14F-4D97-AF65-F5344CB8AC3E}">
        <p14:creationId xmlns:p14="http://schemas.microsoft.com/office/powerpoint/2010/main" val="2145021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1D823411-A002-46BC-BBDF-973F4655F97D}"/>
              </a:ext>
            </a:extLst>
          </p:cNvPr>
          <p:cNvSpPr txBox="1">
            <a:spLocks/>
          </p:cNvSpPr>
          <p:nvPr/>
        </p:nvSpPr>
        <p:spPr>
          <a:xfrm>
            <a:off x="6178296" y="385440"/>
            <a:ext cx="5802210" cy="1051474"/>
          </a:xfrm>
          <a:prstGeom prst="rect">
            <a:avLst/>
          </a:prstGeom>
        </p:spPr>
        <p:txBody>
          <a:bodyPr vert="horz" lIns="91440" tIns="45720" rIns="91440" bIns="45720" rtlCol="0" anchor="b">
            <a:noAutofit/>
          </a:bodyPr>
          <a:lstStyle>
            <a:lvl1pPr marL="0" indent="0" algn="l" defTabSz="457200" rtl="0" eaLnBrk="1" latinLnBrk="0" hangingPunct="1">
              <a:spcBef>
                <a:spcPts val="672"/>
              </a:spcBef>
              <a:spcAft>
                <a:spcPts val="600"/>
              </a:spcAft>
              <a:buClr>
                <a:schemeClr val="accent1"/>
              </a:buClr>
              <a:buSzPct val="115000"/>
              <a:buFont typeface="Arial"/>
              <a:buNone/>
              <a:defRPr sz="2800" b="0" kern="1200" cap="none">
                <a:solidFill>
                  <a:schemeClr val="accent1"/>
                </a:solidFill>
                <a:effectLst/>
                <a:latin typeface="+mn-lt"/>
                <a:ea typeface="+mn-ea"/>
                <a:cs typeface="+mn-cs"/>
              </a:defRPr>
            </a:lvl1pPr>
            <a:lvl2pPr marL="457200" indent="0" algn="l" defTabSz="457200" rtl="0" eaLnBrk="1" latinLnBrk="0" hangingPunct="1">
              <a:spcBef>
                <a:spcPct val="20000"/>
              </a:spcBef>
              <a:spcAft>
                <a:spcPts val="600"/>
              </a:spcAft>
              <a:buClr>
                <a:schemeClr val="accent1"/>
              </a:buClr>
              <a:buSzPct val="115000"/>
              <a:buFont typeface="Arial"/>
              <a:buNone/>
              <a:defRPr sz="2000" b="1" kern="1200" cap="none">
                <a:solidFill>
                  <a:schemeClr val="tx1">
                    <a:lumMod val="85000"/>
                    <a:lumOff val="15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accent1"/>
              </a:buClr>
              <a:buSzPct val="115000"/>
              <a:buFont typeface="Arial"/>
              <a:buNone/>
              <a:defRPr sz="1800" b="1" kern="1200" cap="none">
                <a:solidFill>
                  <a:schemeClr val="tx1">
                    <a:lumMod val="85000"/>
                    <a:lumOff val="15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accent1"/>
              </a:buClr>
              <a:buSzPct val="115000"/>
              <a:buFont typeface="Arial"/>
              <a:buNone/>
              <a:defRPr sz="1600" b="1" kern="1200" cap="none">
                <a:solidFill>
                  <a:schemeClr val="tx1">
                    <a:lumMod val="85000"/>
                    <a:lumOff val="15000"/>
                  </a:schemeClr>
                </a:solidFill>
                <a:effectLst/>
                <a:latin typeface="+mn-lt"/>
                <a:ea typeface="+mn-ea"/>
                <a:cs typeface="+mn-cs"/>
              </a:defRPr>
            </a:lvl9pPr>
          </a:lstStyle>
          <a:p>
            <a:pPr algn="ctr"/>
            <a:r>
              <a:rPr lang="en-US" dirty="0">
                <a:solidFill>
                  <a:schemeClr val="accent5">
                    <a:lumMod val="75000"/>
                  </a:schemeClr>
                </a:solidFill>
              </a:rPr>
              <a:t>Details Tab</a:t>
            </a:r>
          </a:p>
        </p:txBody>
      </p:sp>
      <p:grpSp>
        <p:nvGrpSpPr>
          <p:cNvPr id="3" name="Group 2">
            <a:extLst>
              <a:ext uri="{FF2B5EF4-FFF2-40B4-BE49-F238E27FC236}">
                <a16:creationId xmlns:a16="http://schemas.microsoft.com/office/drawing/2014/main" id="{46D17177-BA63-401D-A4F3-A8A94BEC0131}"/>
              </a:ext>
            </a:extLst>
          </p:cNvPr>
          <p:cNvGrpSpPr/>
          <p:nvPr/>
        </p:nvGrpSpPr>
        <p:grpSpPr>
          <a:xfrm>
            <a:off x="6420293" y="1487127"/>
            <a:ext cx="4718051" cy="1200089"/>
            <a:chOff x="0" y="603"/>
            <a:chExt cx="4718051" cy="1514115"/>
          </a:xfrm>
        </p:grpSpPr>
        <p:sp>
          <p:nvSpPr>
            <p:cNvPr id="4" name="Arrow: Pentagon 3">
              <a:extLst>
                <a:ext uri="{FF2B5EF4-FFF2-40B4-BE49-F238E27FC236}">
                  <a16:creationId xmlns:a16="http://schemas.microsoft.com/office/drawing/2014/main" id="{7C6BAFF5-838C-4280-837B-582B626C7457}"/>
                </a:ext>
              </a:extLst>
            </p:cNvPr>
            <p:cNvSpPr/>
            <p:nvPr/>
          </p:nvSpPr>
          <p:spPr>
            <a:xfrm rot="10800000">
              <a:off x="0" y="603"/>
              <a:ext cx="4718051" cy="1514115"/>
            </a:xfrm>
            <a:prstGeom prst="homePlat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5" name="Arrow: Pentagon 4">
              <a:extLst>
                <a:ext uri="{FF2B5EF4-FFF2-40B4-BE49-F238E27FC236}">
                  <a16:creationId xmlns:a16="http://schemas.microsoft.com/office/drawing/2014/main" id="{9255CFE1-8AAA-4D0F-AB26-734770700450}"/>
                </a:ext>
              </a:extLst>
            </p:cNvPr>
            <p:cNvSpPr txBox="1"/>
            <p:nvPr/>
          </p:nvSpPr>
          <p:spPr>
            <a:xfrm rot="21600000">
              <a:off x="378529" y="603"/>
              <a:ext cx="4339522" cy="1514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678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Details of ALL project expenses posted to ALL the PI's projects. </a:t>
              </a:r>
            </a:p>
          </p:txBody>
        </p:sp>
      </p:grpSp>
      <p:grpSp>
        <p:nvGrpSpPr>
          <p:cNvPr id="6" name="Group 5">
            <a:extLst>
              <a:ext uri="{FF2B5EF4-FFF2-40B4-BE49-F238E27FC236}">
                <a16:creationId xmlns:a16="http://schemas.microsoft.com/office/drawing/2014/main" id="{72FCDEC8-CDC3-4D30-9CA2-A40640A28367}"/>
              </a:ext>
            </a:extLst>
          </p:cNvPr>
          <p:cNvGrpSpPr/>
          <p:nvPr/>
        </p:nvGrpSpPr>
        <p:grpSpPr>
          <a:xfrm>
            <a:off x="6420293" y="3014100"/>
            <a:ext cx="4718051" cy="1200090"/>
            <a:chOff x="63141" y="1749469"/>
            <a:chExt cx="4591767" cy="1355818"/>
          </a:xfrm>
        </p:grpSpPr>
        <p:sp>
          <p:nvSpPr>
            <p:cNvPr id="7" name="Arrow: Pentagon 6">
              <a:extLst>
                <a:ext uri="{FF2B5EF4-FFF2-40B4-BE49-F238E27FC236}">
                  <a16:creationId xmlns:a16="http://schemas.microsoft.com/office/drawing/2014/main" id="{80243501-E511-41F9-BDAB-FA16AA59D9CC}"/>
                </a:ext>
              </a:extLst>
            </p:cNvPr>
            <p:cNvSpPr/>
            <p:nvPr/>
          </p:nvSpPr>
          <p:spPr>
            <a:xfrm rot="10800000">
              <a:off x="63141" y="1749469"/>
              <a:ext cx="4591767" cy="1355818"/>
            </a:xfrm>
            <a:prstGeom prst="homePlat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8" name="Arrow: Pentagon 4">
              <a:extLst>
                <a:ext uri="{FF2B5EF4-FFF2-40B4-BE49-F238E27FC236}">
                  <a16:creationId xmlns:a16="http://schemas.microsoft.com/office/drawing/2014/main" id="{5E355BB2-03A9-47A5-B157-5787E1762A46}"/>
                </a:ext>
              </a:extLst>
            </p:cNvPr>
            <p:cNvSpPr txBox="1"/>
            <p:nvPr/>
          </p:nvSpPr>
          <p:spPr>
            <a:xfrm rot="21600000">
              <a:off x="402095" y="1749469"/>
              <a:ext cx="4252813" cy="13558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6787"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Expenses posted pre-FY20 (before 7/1/20) are SUMMARIZED VY ACCOUNT WITH A DEFAULT DATE LISTED AS 8/8/1988 (</a:t>
              </a:r>
              <a:r>
                <a:rPr lang="en-US" sz="1700" dirty="0"/>
                <a:t>Data Warehouse </a:t>
              </a:r>
              <a:r>
                <a:rPr lang="en-US" sz="1700" kern="1200" dirty="0"/>
                <a:t>system limitation</a:t>
              </a:r>
              <a:r>
                <a:rPr lang="en-US" sz="1700" dirty="0"/>
                <a:t>)</a:t>
              </a:r>
              <a:endParaRPr lang="en-US" sz="1700" kern="1200" dirty="0"/>
            </a:p>
          </p:txBody>
        </p:sp>
      </p:grpSp>
      <p:pic>
        <p:nvPicPr>
          <p:cNvPr id="9" name="Picture 8">
            <a:extLst>
              <a:ext uri="{FF2B5EF4-FFF2-40B4-BE49-F238E27FC236}">
                <a16:creationId xmlns:a16="http://schemas.microsoft.com/office/drawing/2014/main" id="{D4BFA473-C905-4505-98C7-B4F94304AF90}"/>
              </a:ext>
            </a:extLst>
          </p:cNvPr>
          <p:cNvPicPr>
            <a:picLocks noChangeAspect="1"/>
          </p:cNvPicPr>
          <p:nvPr/>
        </p:nvPicPr>
        <p:blipFill>
          <a:blip r:embed="rId3"/>
          <a:stretch>
            <a:fillRect/>
          </a:stretch>
        </p:blipFill>
        <p:spPr>
          <a:xfrm>
            <a:off x="924248" y="1321724"/>
            <a:ext cx="5389711" cy="4509909"/>
          </a:xfrm>
          <a:prstGeom prst="rect">
            <a:avLst/>
          </a:prstGeom>
        </p:spPr>
      </p:pic>
      <p:grpSp>
        <p:nvGrpSpPr>
          <p:cNvPr id="10" name="Group 9">
            <a:extLst>
              <a:ext uri="{FF2B5EF4-FFF2-40B4-BE49-F238E27FC236}">
                <a16:creationId xmlns:a16="http://schemas.microsoft.com/office/drawing/2014/main" id="{D4020DB0-6663-4DCB-BDA4-60B087D4F720}"/>
              </a:ext>
            </a:extLst>
          </p:cNvPr>
          <p:cNvGrpSpPr/>
          <p:nvPr/>
        </p:nvGrpSpPr>
        <p:grpSpPr>
          <a:xfrm>
            <a:off x="6420293" y="4581326"/>
            <a:ext cx="4718051" cy="1297267"/>
            <a:chOff x="0" y="603"/>
            <a:chExt cx="4718051" cy="1514115"/>
          </a:xfrm>
        </p:grpSpPr>
        <p:sp>
          <p:nvSpPr>
            <p:cNvPr id="11" name="Arrow: Pentagon 10">
              <a:extLst>
                <a:ext uri="{FF2B5EF4-FFF2-40B4-BE49-F238E27FC236}">
                  <a16:creationId xmlns:a16="http://schemas.microsoft.com/office/drawing/2014/main" id="{7B7540E3-BD33-40C7-93DD-0387421ABC16}"/>
                </a:ext>
              </a:extLst>
            </p:cNvPr>
            <p:cNvSpPr/>
            <p:nvPr/>
          </p:nvSpPr>
          <p:spPr>
            <a:xfrm rot="10800000">
              <a:off x="0" y="603"/>
              <a:ext cx="4718051" cy="1514115"/>
            </a:xfrm>
            <a:prstGeom prst="homePlate">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Arrow: Pentagon 4">
              <a:extLst>
                <a:ext uri="{FF2B5EF4-FFF2-40B4-BE49-F238E27FC236}">
                  <a16:creationId xmlns:a16="http://schemas.microsoft.com/office/drawing/2014/main" id="{0E3E0B98-880A-43E7-A210-DB382B97D11E}"/>
                </a:ext>
              </a:extLst>
            </p:cNvPr>
            <p:cNvSpPr txBox="1"/>
            <p:nvPr/>
          </p:nvSpPr>
          <p:spPr>
            <a:xfrm rot="21600000">
              <a:off x="378529" y="603"/>
              <a:ext cx="4339522" cy="15141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6787" tIns="64770" rIns="120904" bIns="64770" numCol="1" spcCol="1270" anchor="ctr" anchorCtr="0">
              <a:noAutofit/>
            </a:bodyPr>
            <a:lstStyle/>
            <a:p>
              <a:pPr lvl="0" algn="ctr" defTabSz="755650">
                <a:lnSpc>
                  <a:spcPct val="90000"/>
                </a:lnSpc>
                <a:spcBef>
                  <a:spcPct val="0"/>
                </a:spcBef>
                <a:spcAft>
                  <a:spcPct val="35000"/>
                </a:spcAft>
              </a:pPr>
              <a:r>
                <a:rPr lang="en-US" sz="1700" dirty="0"/>
                <a:t>If details are needed for any of these legacy expenses, please request from your assigned Sponsored Projects Analyst (SPA).</a:t>
              </a:r>
              <a:endParaRPr lang="en-US" sz="1700" kern="1200" dirty="0"/>
            </a:p>
          </p:txBody>
        </p:sp>
      </p:grpSp>
    </p:spTree>
    <p:extLst>
      <p:ext uri="{BB962C8B-B14F-4D97-AF65-F5344CB8AC3E}">
        <p14:creationId xmlns:p14="http://schemas.microsoft.com/office/powerpoint/2010/main" val="27009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CE7F131-8D3B-4CCC-9A84-4EFC09F74407}"/>
              </a:ext>
            </a:extLst>
          </p:cNvPr>
          <p:cNvGraphicFramePr/>
          <p:nvPr>
            <p:extLst>
              <p:ext uri="{D42A27DB-BD31-4B8C-83A1-F6EECF244321}">
                <p14:modId xmlns:p14="http://schemas.microsoft.com/office/powerpoint/2010/main" val="3245398699"/>
              </p:ext>
            </p:extLst>
          </p:nvPr>
        </p:nvGraphicFramePr>
        <p:xfrm>
          <a:off x="799231" y="1261809"/>
          <a:ext cx="3006416" cy="4816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65B004DC-19DA-48F2-9350-6A4C22303B0E}"/>
              </a:ext>
            </a:extLst>
          </p:cNvPr>
          <p:cNvPicPr>
            <a:picLocks noChangeAspect="1"/>
          </p:cNvPicPr>
          <p:nvPr/>
        </p:nvPicPr>
        <p:blipFill>
          <a:blip r:embed="rId8"/>
          <a:stretch>
            <a:fillRect/>
          </a:stretch>
        </p:blipFill>
        <p:spPr>
          <a:xfrm>
            <a:off x="4022381" y="1159484"/>
            <a:ext cx="7230073" cy="3026790"/>
          </a:xfrm>
          <a:prstGeom prst="rect">
            <a:avLst/>
          </a:prstGeom>
        </p:spPr>
      </p:pic>
      <p:pic>
        <p:nvPicPr>
          <p:cNvPr id="9" name="Picture 8">
            <a:extLst>
              <a:ext uri="{FF2B5EF4-FFF2-40B4-BE49-F238E27FC236}">
                <a16:creationId xmlns:a16="http://schemas.microsoft.com/office/drawing/2014/main" id="{A108EE09-8F00-42B3-BFEB-39770A35C9DC}"/>
              </a:ext>
            </a:extLst>
          </p:cNvPr>
          <p:cNvPicPr>
            <a:picLocks noChangeAspect="1"/>
          </p:cNvPicPr>
          <p:nvPr/>
        </p:nvPicPr>
        <p:blipFill>
          <a:blip r:embed="rId9"/>
          <a:stretch>
            <a:fillRect/>
          </a:stretch>
        </p:blipFill>
        <p:spPr>
          <a:xfrm>
            <a:off x="3899467" y="4875552"/>
            <a:ext cx="7584645" cy="332174"/>
          </a:xfrm>
          <a:prstGeom prst="rect">
            <a:avLst/>
          </a:prstGeom>
        </p:spPr>
      </p:pic>
    </p:spTree>
    <p:extLst>
      <p:ext uri="{BB962C8B-B14F-4D97-AF65-F5344CB8AC3E}">
        <p14:creationId xmlns:p14="http://schemas.microsoft.com/office/powerpoint/2010/main" val="39290763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roval xmlns="b423c0bc-62e0-4ed3-b71f-7e79ffd06d2f" xsi:nil="true"/>
    <ApprovalDate xmlns="b423c0bc-62e0-4ed3-b71f-7e79ffd06d2f" xsi:nil="true"/>
    <ApprovalComments xmlns="b423c0bc-62e0-4ed3-b71f-7e79ffd06d2f" xsi:nil="true"/>
    <_Flow_SignoffStatus xmlns="b423c0bc-62e0-4ed3-b71f-7e79ffd06d2f" xsi:nil="true"/>
    <Approver xmlns="b423c0bc-62e0-4ed3-b71f-7e79ffd06d2f">
      <UserInfo>
        <DisplayName/>
        <AccountId xsi:nil="true"/>
        <AccountType/>
      </UserInfo>
    </Approv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6C74FDD94D7847AF9A42310A7EF8E0" ma:contentTypeVersion="17" ma:contentTypeDescription="Create a new document." ma:contentTypeScope="" ma:versionID="5a4ddf31e441041b6afbd01db109a65c">
  <xsd:schema xmlns:xsd="http://www.w3.org/2001/XMLSchema" xmlns:xs="http://www.w3.org/2001/XMLSchema" xmlns:p="http://schemas.microsoft.com/office/2006/metadata/properties" xmlns:ns2="b423c0bc-62e0-4ed3-b71f-7e79ffd06d2f" xmlns:ns3="fd9fc90a-e4cb-428b-ac22-4209fc13e3ae" targetNamespace="http://schemas.microsoft.com/office/2006/metadata/properties" ma:root="true" ma:fieldsID="867e1e89ff72ddac0926c2a8c7f2bba6" ns2:_="" ns3:_="">
    <xsd:import namespace="b423c0bc-62e0-4ed3-b71f-7e79ffd06d2f"/>
    <xsd:import namespace="fd9fc90a-e4cb-428b-ac22-4209fc13e3ae"/>
    <xsd:element name="properties">
      <xsd:complexType>
        <xsd:sequence>
          <xsd:element name="documentManagement">
            <xsd:complexType>
              <xsd:all>
                <xsd:element ref="ns2:Approver" minOccurs="0"/>
                <xsd:element ref="ns2:Approval" minOccurs="0"/>
                <xsd:element ref="ns2:ApprovalDate" minOccurs="0"/>
                <xsd:element ref="ns2:ApprovalComment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3c0bc-62e0-4ed3-b71f-7e79ffd06d2f" elementFormDefault="qualified">
    <xsd:import namespace="http://schemas.microsoft.com/office/2006/documentManagement/types"/>
    <xsd:import namespace="http://schemas.microsoft.com/office/infopath/2007/PartnerControls"/>
    <xsd:element name="Approver" ma:index="1" nillable="true" ma:displayName="Approver" ma:format="Dropdown" ma:list="UserInfo" ma:SharePointGroup="0" ma:internalName="Approv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al" ma:index="2" nillable="true" ma:displayName="Approval" ma:format="Dropdown" ma:internalName="Approval" ma:readOnly="false">
      <xsd:simpleType>
        <xsd:restriction base="dms:Choice">
          <xsd:enumeration value="Approved"/>
          <xsd:enumeration value="Disapproved"/>
          <xsd:enumeration value="Approval Needed"/>
        </xsd:restriction>
      </xsd:simpleType>
    </xsd:element>
    <xsd:element name="ApprovalDate" ma:index="10" nillable="true" ma:displayName="Approval Date" ma:format="DateTime" ma:hidden="true" ma:internalName="ApprovalDate" ma:readOnly="false">
      <xsd:simpleType>
        <xsd:restriction base="dms:DateTime"/>
      </xsd:simpleType>
    </xsd:element>
    <xsd:element name="ApprovalComments" ma:index="11" nillable="true" ma:displayName="Approval Comments" ma:format="Dropdown" ma:hidden="true" ma:internalName="ApprovalComments"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ature Needed" ma:format="Dropdown" ma:internalName="Sign_x002d_off_x0020_status">
      <xsd:simpleType>
        <xsd:restriction base="dms:Choice">
          <xsd:enumeration value="Yes"/>
          <xsd:enumeration value="No"/>
          <xsd:enumeration value="Signed"/>
        </xsd:restriction>
      </xsd:simpleType>
    </xsd:element>
  </xsd:schema>
  <xsd:schema xmlns:xsd="http://www.w3.org/2001/XMLSchema" xmlns:xs="http://www.w3.org/2001/XMLSchema" xmlns:dms="http://schemas.microsoft.com/office/2006/documentManagement/types" xmlns:pc="http://schemas.microsoft.com/office/infopath/2007/PartnerControls" targetNamespace="fd9fc90a-e4cb-428b-ac22-4209fc13e3a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7808DC-8B67-4042-A52F-CC6A0216FE30}">
  <ds:schemaRefs>
    <ds:schemaRef ds:uri="b423c0bc-62e0-4ed3-b71f-7e79ffd06d2f"/>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fd9fc90a-e4cb-428b-ac22-4209fc13e3ae"/>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7DA7C84-0F87-4E31-A0E9-FD439B8DFE9B}">
  <ds:schemaRefs>
    <ds:schemaRef ds:uri="http://schemas.microsoft.com/sharepoint/v3/contenttype/forms"/>
  </ds:schemaRefs>
</ds:datastoreItem>
</file>

<file path=customXml/itemProps3.xml><?xml version="1.0" encoding="utf-8"?>
<ds:datastoreItem xmlns:ds="http://schemas.openxmlformats.org/officeDocument/2006/customXml" ds:itemID="{ACF74521-9C1B-4790-96FB-3AFBC49672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23c0bc-62e0-4ed3-b71f-7e79ffd06d2f"/>
    <ds:schemaRef ds:uri="fd9fc90a-e4cb-428b-ac22-4209fc13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134</TotalTime>
  <Words>385</Words>
  <Application>Microsoft Office PowerPoint</Application>
  <PresentationFormat>Widescreen</PresentationFormat>
  <Paragraphs>42</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Garamond</vt:lpstr>
      <vt:lpstr>Organic</vt:lpstr>
      <vt:lpstr>PI Expenditure Detail Report</vt:lpstr>
      <vt:lpstr>PowerPoint Presentation</vt:lpstr>
      <vt:lpstr>The How (to use)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 Expenditure Detail Report</dc:title>
  <dc:creator>Zack Weaver</dc:creator>
  <cp:lastModifiedBy>Zack Weaver</cp:lastModifiedBy>
  <cp:revision>1</cp:revision>
  <dcterms:created xsi:type="dcterms:W3CDTF">2021-02-25T18:58:57Z</dcterms:created>
  <dcterms:modified xsi:type="dcterms:W3CDTF">2021-02-26T19:35:03Z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0x0101001B6C74FDD94D7847AF9A42310A7EF8E0</vt:lpwstr>
  </property>
</Properties>
</file>