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956"/>
    <p:restoredTop sz="96310"/>
  </p:normalViewPr>
  <p:slideViewPr>
    <p:cSldViewPr snapToGrid="0" snapToObjects="1">
      <p:cViewPr varScale="1">
        <p:scale>
          <a:sx n="22" d="100"/>
          <a:sy n="22" d="100"/>
        </p:scale>
        <p:origin x="232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736C3-675D-EC40-ADE7-4DE99D7FCB85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D7CFE-AC05-7F4E-B192-F11F187726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D7CFE-AC05-7F4E-B192-F11F187726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89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2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1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3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8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56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5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54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8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47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031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71367-1829-9E4E-937E-137CAF4F2068}" type="datetimeFigureOut">
              <a:rPr lang="en-US" smtClean="0"/>
              <a:t>6/3/2025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6E32-AE3D-B445-B3EC-59DFA1BCE9E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9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hyperlink" Target="http://www.assist.org/" TargetMode="External"/><Relationship Id="rId7" Type="http://schemas.openxmlformats.org/officeDocument/2006/relationships/image" Target="../media/image4.svg"/><Relationship Id="rId12" Type="http://schemas.openxmlformats.org/officeDocument/2006/relationships/image" Target="../media/image8.svg"/><Relationship Id="rId1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5" Type="http://schemas.openxmlformats.org/officeDocument/2006/relationships/image" Target="../media/image11.png"/><Relationship Id="rId10" Type="http://schemas.openxmlformats.org/officeDocument/2006/relationships/hyperlink" Target="https://courses.lumenlearning.com/wmopen-lifespandevelopment/chapter/human-development/" TargetMode="External"/><Relationship Id="rId19" Type="http://schemas.openxmlformats.org/officeDocument/2006/relationships/image" Target="../media/image15.svg"/><Relationship Id="rId4" Type="http://schemas.openxmlformats.org/officeDocument/2006/relationships/image" Target="../media/image1.png"/><Relationship Id="rId9" Type="http://schemas.openxmlformats.org/officeDocument/2006/relationships/image" Target="../media/image6.jp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8F874-87CD-F94B-478A-911A4E73A3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4982" y="831381"/>
            <a:ext cx="27640280" cy="31798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0000" dirty="0">
                <a:latin typeface="Cambria" panose="02040503050406030204" pitchFamily="18" charset="0"/>
              </a:rPr>
              <a:t>Information for </a:t>
            </a:r>
            <a:br>
              <a:rPr lang="en-US" sz="10000" dirty="0">
                <a:latin typeface="Cambria" panose="02040503050406030204" pitchFamily="18" charset="0"/>
              </a:rPr>
            </a:br>
            <a:r>
              <a:rPr lang="en-US" sz="10000" dirty="0">
                <a:latin typeface="Cambria" panose="02040503050406030204" pitchFamily="18" charset="0"/>
              </a:rPr>
              <a:t>Child &amp; Adolescent Development Majors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1027-3230-F959-F024-8F0E8FD8F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2665" y="4769271"/>
            <a:ext cx="37260867" cy="317989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0"/>
              </a:spcBef>
            </a:pPr>
            <a:r>
              <a:rPr lang="en-US" sz="10300" dirty="0">
                <a:latin typeface="Cambria" panose="02040503050406030204" pitchFamily="18" charset="0"/>
              </a:rPr>
              <a:t>Child &amp; Adolescent Development (CHAD) Program at CSUSM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500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Cambria" panose="02040503050406030204" pitchFamily="18" charset="0"/>
              </a:rPr>
              <a:t>The CHAD major in the Psychology Department focuses on the scientific study of developmental processes that occur from conception through the end of adolescence.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Cambria" panose="02040503050406030204" pitchFamily="18" charset="0"/>
              </a:rPr>
              <a:t>CHAD classes focus on research in developmental science.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6400" dirty="0">
                <a:latin typeface="Cambria" panose="02040503050406030204" pitchFamily="18" charset="0"/>
              </a:rPr>
              <a:t>CHAD graduates receive an excellent foundation for subsequent careers working with children, adolescents, and their families in various fields.</a:t>
            </a:r>
          </a:p>
          <a:p>
            <a:endParaRPr lang="en-US" sz="8000" dirty="0">
              <a:latin typeface="Cambria" panose="020405030504060302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B289464-AB02-C479-F9F5-BBF40DD4F049}"/>
              </a:ext>
            </a:extLst>
          </p:cNvPr>
          <p:cNvSpPr txBox="1">
            <a:spLocks/>
          </p:cNvSpPr>
          <p:nvPr/>
        </p:nvSpPr>
        <p:spPr>
          <a:xfrm>
            <a:off x="547056" y="8418287"/>
            <a:ext cx="42716132" cy="12195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8000" dirty="0">
                <a:latin typeface="Cambria" panose="02040503050406030204" pitchFamily="18" charset="0"/>
              </a:rPr>
              <a:t>Major Requirements</a:t>
            </a:r>
          </a:p>
          <a:p>
            <a:endParaRPr lang="en-US" sz="8000" dirty="0">
              <a:latin typeface="Cambria" panose="02040503050406030204" pitchFamily="18" charset="0"/>
            </a:endParaRPr>
          </a:p>
        </p:txBody>
      </p:sp>
      <p:graphicFrame>
        <p:nvGraphicFramePr>
          <p:cNvPr id="30" name="Table 30">
            <a:extLst>
              <a:ext uri="{FF2B5EF4-FFF2-40B4-BE49-F238E27FC236}">
                <a16:creationId xmlns:a16="http://schemas.microsoft.com/office/drawing/2014/main" id="{A19FB6BF-DB83-F3DF-0629-2CB488B1C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474543"/>
              </p:ext>
            </p:extLst>
          </p:nvPr>
        </p:nvGraphicFramePr>
        <p:xfrm>
          <a:off x="15446500" y="10172454"/>
          <a:ext cx="12508105" cy="53557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05649">
                  <a:extLst>
                    <a:ext uri="{9D8B030D-6E8A-4147-A177-3AD203B41FA5}">
                      <a16:colId xmlns:a16="http://schemas.microsoft.com/office/drawing/2014/main" val="2568506295"/>
                    </a:ext>
                  </a:extLst>
                </a:gridCol>
                <a:gridCol w="10002456">
                  <a:extLst>
                    <a:ext uri="{9D8B030D-6E8A-4147-A177-3AD203B41FA5}">
                      <a16:colId xmlns:a16="http://schemas.microsoft.com/office/drawing/2014/main" val="989091595"/>
                    </a:ext>
                  </a:extLst>
                </a:gridCol>
              </a:tblGrid>
              <a:tr h="892629">
                <a:tc gridSpan="2">
                  <a:txBody>
                    <a:bodyPr/>
                    <a:lstStyle/>
                    <a:p>
                      <a:r>
                        <a:rPr lang="en-US" sz="5000" dirty="0">
                          <a:latin typeface="Cambria" panose="02040503050406030204" pitchFamily="18" charset="0"/>
                        </a:rPr>
                        <a:t>Lower Division Requirements (15 units)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596190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Introduction to Psychology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8274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Child Growth &amp;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17540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Child, Family, &amp; Community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78922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Introduction to Statistics in Psychology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51245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Research Methods in Psychology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27326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3B50857A-E907-5F3A-6FF9-BF0DE68DF34B}"/>
              </a:ext>
            </a:extLst>
          </p:cNvPr>
          <p:cNvSpPr txBox="1"/>
          <p:nvPr/>
        </p:nvSpPr>
        <p:spPr>
          <a:xfrm>
            <a:off x="15446500" y="16260944"/>
            <a:ext cx="12508105" cy="35240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500" b="1" u="sng" dirty="0">
                <a:latin typeface="Cambria" panose="02040503050406030204" pitchFamily="18" charset="0"/>
              </a:rPr>
              <a:t>Minimum Grade of “C”</a:t>
            </a:r>
          </a:p>
          <a:p>
            <a:pPr algn="ctr"/>
            <a:r>
              <a:rPr lang="en-US" sz="4000" dirty="0">
                <a:latin typeface="Cambria" panose="02040503050406030204" pitchFamily="18" charset="0"/>
              </a:rPr>
              <a:t>You must earn a grade of “C” or higher in every course</a:t>
            </a:r>
          </a:p>
          <a:p>
            <a:pPr algn="ctr"/>
            <a:r>
              <a:rPr lang="en-US" sz="4000" dirty="0">
                <a:latin typeface="Cambria" panose="02040503050406030204" pitchFamily="18" charset="0"/>
              </a:rPr>
              <a:t> in order to count it toward the major.  </a:t>
            </a:r>
          </a:p>
          <a:p>
            <a:pPr algn="ctr"/>
            <a:r>
              <a:rPr lang="en-US" sz="4000" dirty="0">
                <a:latin typeface="Cambria" panose="02040503050406030204" pitchFamily="18" charset="0"/>
              </a:rPr>
              <a:t>If you earn a “C-” or lower, you will have to repeat </a:t>
            </a:r>
          </a:p>
          <a:p>
            <a:pPr algn="ctr"/>
            <a:r>
              <a:rPr lang="en-US" sz="4000" dirty="0">
                <a:latin typeface="Cambria" panose="02040503050406030204" pitchFamily="18" charset="0"/>
              </a:rPr>
              <a:t>the course.</a:t>
            </a:r>
          </a:p>
          <a:p>
            <a:endParaRPr lang="en-US" dirty="0"/>
          </a:p>
        </p:txBody>
      </p:sp>
      <p:graphicFrame>
        <p:nvGraphicFramePr>
          <p:cNvPr id="34" name="Table 30">
            <a:extLst>
              <a:ext uri="{FF2B5EF4-FFF2-40B4-BE49-F238E27FC236}">
                <a16:creationId xmlns:a16="http://schemas.microsoft.com/office/drawing/2014/main" id="{8DBD0566-F695-3502-2D6A-C40D0EA50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774030"/>
              </p:ext>
            </p:extLst>
          </p:nvPr>
        </p:nvGraphicFramePr>
        <p:xfrm>
          <a:off x="1184436" y="9009245"/>
          <a:ext cx="13801091" cy="62685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29243">
                  <a:extLst>
                    <a:ext uri="{9D8B030D-6E8A-4147-A177-3AD203B41FA5}">
                      <a16:colId xmlns:a16="http://schemas.microsoft.com/office/drawing/2014/main" val="2568506295"/>
                    </a:ext>
                  </a:extLst>
                </a:gridCol>
                <a:gridCol w="10971848">
                  <a:extLst>
                    <a:ext uri="{9D8B030D-6E8A-4147-A177-3AD203B41FA5}">
                      <a16:colId xmlns:a16="http://schemas.microsoft.com/office/drawing/2014/main" val="989091595"/>
                    </a:ext>
                  </a:extLst>
                </a:gridCol>
              </a:tblGrid>
              <a:tr h="1028548">
                <a:tc gridSpan="2">
                  <a:txBody>
                    <a:bodyPr/>
                    <a:lstStyle/>
                    <a:p>
                      <a:r>
                        <a:rPr lang="en-US" sz="5000" dirty="0">
                          <a:latin typeface="Cambria" panose="02040503050406030204" pitchFamily="18" charset="0"/>
                        </a:rPr>
                        <a:t>Required Core Courses (15 units)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596190"/>
                  </a:ext>
                </a:extLst>
              </a:tr>
              <a:tr h="1028548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Infancy &amp; Childhood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8274"/>
                  </a:ext>
                </a:extLst>
              </a:tr>
              <a:tr h="1028548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PSYC 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Adolescence: Theories &amp;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17540"/>
                  </a:ext>
                </a:extLst>
              </a:tr>
              <a:tr h="1125811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CHAD 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Risk &amp; Resiliency in Childhood/Adolescence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78922"/>
                  </a:ext>
                </a:extLst>
              </a:tr>
              <a:tr h="1028548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CHAD 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Children, Adolescents, &amp; Social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51245"/>
                  </a:ext>
                </a:extLst>
              </a:tr>
              <a:tr h="1028548">
                <a:tc gridSpan="2"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Laboratory Course (CHAD 496 or PSYC 395)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351055"/>
                  </a:ext>
                </a:extLst>
              </a:tr>
            </a:tbl>
          </a:graphicData>
        </a:graphic>
      </p:graphicFrame>
      <p:graphicFrame>
        <p:nvGraphicFramePr>
          <p:cNvPr id="35" name="Table 30">
            <a:extLst>
              <a:ext uri="{FF2B5EF4-FFF2-40B4-BE49-F238E27FC236}">
                <a16:creationId xmlns:a16="http://schemas.microsoft.com/office/drawing/2014/main" id="{E8567DC1-F3C7-6FA3-D51F-C7F39053F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540988"/>
              </p:ext>
            </p:extLst>
          </p:nvPr>
        </p:nvGraphicFramePr>
        <p:xfrm>
          <a:off x="28415578" y="9009245"/>
          <a:ext cx="14234015" cy="82818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51389">
                  <a:extLst>
                    <a:ext uri="{9D8B030D-6E8A-4147-A177-3AD203B41FA5}">
                      <a16:colId xmlns:a16="http://schemas.microsoft.com/office/drawing/2014/main" val="2568506295"/>
                    </a:ext>
                  </a:extLst>
                </a:gridCol>
                <a:gridCol w="11382626">
                  <a:extLst>
                    <a:ext uri="{9D8B030D-6E8A-4147-A177-3AD203B41FA5}">
                      <a16:colId xmlns:a16="http://schemas.microsoft.com/office/drawing/2014/main" val="989091595"/>
                    </a:ext>
                  </a:extLst>
                </a:gridCol>
              </a:tblGrid>
              <a:tr h="892629">
                <a:tc gridSpan="2">
                  <a:txBody>
                    <a:bodyPr/>
                    <a:lstStyle/>
                    <a:p>
                      <a:r>
                        <a:rPr lang="en-US" sz="5000" dirty="0">
                          <a:latin typeface="Cambria" panose="02040503050406030204" pitchFamily="18" charset="0"/>
                        </a:rPr>
                        <a:t>Upper Division Requirements (18 units)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596190"/>
                  </a:ext>
                </a:extLst>
              </a:tr>
              <a:tr h="892629">
                <a:tc gridSpan="2">
                  <a:txBody>
                    <a:bodyPr/>
                    <a:lstStyle/>
                    <a:p>
                      <a:r>
                        <a:rPr lang="en-US" sz="4500" i="1" dirty="0">
                          <a:latin typeface="Cambria" panose="02040503050406030204" pitchFamily="18" charset="0"/>
                        </a:rPr>
                        <a:t>Select 1 course to fulfill </a:t>
                      </a:r>
                      <a:r>
                        <a:rPr lang="en-US" sz="4500" i="1" u="sng" dirty="0">
                          <a:latin typeface="Cambria" panose="02040503050406030204" pitchFamily="18" charset="0"/>
                        </a:rPr>
                        <a:t>each</a:t>
                      </a:r>
                      <a:r>
                        <a:rPr lang="en-US" sz="4500" i="1" dirty="0">
                          <a:latin typeface="Cambria" panose="02040503050406030204" pitchFamily="18" charset="0"/>
                        </a:rPr>
                        <a:t> of the clusters: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83652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Cluster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Atypical Child &amp; Adolescent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8274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Cluster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Contexts of Child &amp; Adolescent Development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17540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Cluster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Understanding Others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78922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Cluster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Intrapersonal Development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51245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Cluster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Research/Working with Children &amp; Adolescents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27326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Elective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CHAD 496, PSYC 395, or any Cluster A-E course not already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15576"/>
                  </a:ext>
                </a:extLst>
              </a:tr>
            </a:tbl>
          </a:graphicData>
        </a:graphic>
      </p:graphicFrame>
      <p:graphicFrame>
        <p:nvGraphicFramePr>
          <p:cNvPr id="36" name="Table 30">
            <a:extLst>
              <a:ext uri="{FF2B5EF4-FFF2-40B4-BE49-F238E27FC236}">
                <a16:creationId xmlns:a16="http://schemas.microsoft.com/office/drawing/2014/main" id="{8A000C71-7976-3776-FE2D-CDC3C2891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186389"/>
              </p:ext>
            </p:extLst>
          </p:nvPr>
        </p:nvGraphicFramePr>
        <p:xfrm>
          <a:off x="28415578" y="17836672"/>
          <a:ext cx="14234015" cy="2316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234015">
                  <a:extLst>
                    <a:ext uri="{9D8B030D-6E8A-4147-A177-3AD203B41FA5}">
                      <a16:colId xmlns:a16="http://schemas.microsoft.com/office/drawing/2014/main" val="2568506295"/>
                    </a:ext>
                  </a:extLst>
                </a:gridCol>
              </a:tblGrid>
              <a:tr h="673738">
                <a:tc>
                  <a:txBody>
                    <a:bodyPr/>
                    <a:lstStyle/>
                    <a:p>
                      <a:r>
                        <a:rPr lang="en-US" sz="5000" dirty="0">
                          <a:latin typeface="Cambria" panose="02040503050406030204" pitchFamily="18" charset="0"/>
                        </a:rPr>
                        <a:t>Language Proficiency (0-9 units)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96190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This requirement can be met in one of eight ways. See CHAD Major Worksheet on website.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8274"/>
                  </a:ext>
                </a:extLst>
              </a:tr>
            </a:tbl>
          </a:graphicData>
        </a:graphic>
      </p:graphicFrame>
      <p:graphicFrame>
        <p:nvGraphicFramePr>
          <p:cNvPr id="37" name="Table 30">
            <a:extLst>
              <a:ext uri="{FF2B5EF4-FFF2-40B4-BE49-F238E27FC236}">
                <a16:creationId xmlns:a16="http://schemas.microsoft.com/office/drawing/2014/main" id="{4C687645-5AC6-5E23-518B-BD806C460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769635"/>
              </p:ext>
            </p:extLst>
          </p:nvPr>
        </p:nvGraphicFramePr>
        <p:xfrm>
          <a:off x="1137126" y="15791538"/>
          <a:ext cx="13895709" cy="4373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895709">
                  <a:extLst>
                    <a:ext uri="{9D8B030D-6E8A-4147-A177-3AD203B41FA5}">
                      <a16:colId xmlns:a16="http://schemas.microsoft.com/office/drawing/2014/main" val="2568506295"/>
                    </a:ext>
                  </a:extLst>
                </a:gridCol>
              </a:tblGrid>
              <a:tr h="673738">
                <a:tc>
                  <a:txBody>
                    <a:bodyPr/>
                    <a:lstStyle/>
                    <a:p>
                      <a:r>
                        <a:rPr lang="en-US" sz="5000" dirty="0">
                          <a:latin typeface="Cambria" panose="02040503050406030204" pitchFamily="18" charset="0"/>
                        </a:rPr>
                        <a:t>Breadth Requirement (3 units)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96190"/>
                  </a:ext>
                </a:extLst>
              </a:tr>
              <a:tr h="892629">
                <a:tc>
                  <a:txBody>
                    <a:bodyPr/>
                    <a:lstStyle/>
                    <a:p>
                      <a:r>
                        <a:rPr lang="en-US" sz="4500" dirty="0">
                          <a:latin typeface="Cambria" panose="02040503050406030204" pitchFamily="18" charset="0"/>
                        </a:rPr>
                        <a:t>Select an upper-division Social Science (DD designated) course outside of the major and in a discipline other than Child &amp; Adolescent Development or Psychological Science. This course may be used to meet the UDGE DD requirement.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8274"/>
                  </a:ext>
                </a:extLst>
              </a:tr>
            </a:tbl>
          </a:graphicData>
        </a:graphic>
      </p:graphicFrame>
      <p:grpSp>
        <p:nvGrpSpPr>
          <p:cNvPr id="42" name="Group 41">
            <a:extLst>
              <a:ext uri="{FF2B5EF4-FFF2-40B4-BE49-F238E27FC236}">
                <a16:creationId xmlns:a16="http://schemas.microsoft.com/office/drawing/2014/main" id="{67A7E34A-5B0F-025D-C3BA-FF583E6E5723}"/>
              </a:ext>
            </a:extLst>
          </p:cNvPr>
          <p:cNvGrpSpPr/>
          <p:nvPr/>
        </p:nvGrpSpPr>
        <p:grpSpPr>
          <a:xfrm>
            <a:off x="1358667" y="21013688"/>
            <a:ext cx="11219891" cy="5016758"/>
            <a:chOff x="587534" y="21698829"/>
            <a:chExt cx="11219891" cy="5729572"/>
          </a:xfrm>
        </p:grpSpPr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DAF4187F-04FC-4765-063A-C9A6F126C3C2}"/>
                </a:ext>
              </a:extLst>
            </p:cNvPr>
            <p:cNvSpPr txBox="1">
              <a:spLocks/>
            </p:cNvSpPr>
            <p:nvPr/>
          </p:nvSpPr>
          <p:spPr>
            <a:xfrm>
              <a:off x="587534" y="21698830"/>
              <a:ext cx="11219891" cy="5729571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lIns="91440" tIns="45720" rIns="91440" bIns="45720" rtlCol="0">
              <a:normAutofit lnSpcReduction="10000"/>
            </a:bodyPr>
            <a:lstStyle>
              <a:lvl1pPr marL="0" indent="0" algn="ctr" defTabSz="4389120" rtl="0" eaLnBrk="1" latinLnBrk="0" hangingPunct="1">
                <a:lnSpc>
                  <a:spcPct val="90000"/>
                </a:lnSpc>
                <a:spcBef>
                  <a:spcPts val="4800"/>
                </a:spcBef>
                <a:buFont typeface="Arial" panose="020B0604020202020204" pitchFamily="34" charset="0"/>
                <a:buNone/>
                <a:defRPr sz="1152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21945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96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43891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864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65836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877824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1097280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131673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153619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175564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40000"/>
                </a:lnSpc>
                <a:spcBef>
                  <a:spcPts val="5400"/>
                </a:spcBef>
              </a:pPr>
              <a:r>
                <a:rPr lang="en-US" sz="60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Transfer Students!</a:t>
              </a:r>
            </a:p>
            <a:p>
              <a:pPr marL="211138">
                <a:lnSpc>
                  <a:spcPct val="100000"/>
                </a:lnSpc>
                <a:spcBef>
                  <a:spcPts val="3000"/>
                </a:spcBef>
              </a:pPr>
              <a:r>
                <a:rPr lang="en-US" sz="4500" dirty="0">
                  <a:solidFill>
                    <a:schemeClr val="bg1"/>
                  </a:solidFill>
                  <a:latin typeface="Cambria" panose="02040503050406030204" pitchFamily="18" charset="0"/>
                </a:rPr>
                <a:t>Will your transfer courses meet the lower-division requirements for the major? </a:t>
              </a:r>
            </a:p>
            <a:p>
              <a:pPr marL="211138">
                <a:lnSpc>
                  <a:spcPct val="100000"/>
                </a:lnSpc>
              </a:pPr>
              <a:r>
                <a:rPr lang="en-US" sz="4500" dirty="0">
                  <a:solidFill>
                    <a:schemeClr val="bg1"/>
                  </a:solidFill>
                  <a:latin typeface="Cambria" panose="02040503050406030204" pitchFamily="18" charset="0"/>
                </a:rPr>
                <a:t>For articulation with community colleges, visit </a:t>
              </a:r>
              <a:r>
                <a:rPr lang="en-US" sz="4500" u="sng" dirty="0">
                  <a:solidFill>
                    <a:srgbClr val="0432FF"/>
                  </a:solidFill>
                  <a:highlight>
                    <a:srgbClr val="FFFF00"/>
                  </a:highlight>
                  <a:latin typeface="Cambria" panose="02040503050406030204" pitchFamily="18" charset="0"/>
                  <a:hlinkClick r:id="rId3"/>
                </a:rPr>
                <a:t>www.assist.org</a:t>
              </a:r>
              <a:endParaRPr lang="en-US" sz="4500" dirty="0">
                <a:solidFill>
                  <a:srgbClr val="0432FF"/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40" name="Graphic 39" descr="Megaphone1 with solid fill">
              <a:extLst>
                <a:ext uri="{FF2B5EF4-FFF2-40B4-BE49-F238E27FC236}">
                  <a16:creationId xmlns:a16="http://schemas.microsoft.com/office/drawing/2014/main" id="{D7081110-B0B4-4E57-FB2A-68D1915C4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11890" y="21698829"/>
              <a:ext cx="1407993" cy="1407993"/>
            </a:xfrm>
            <a:prstGeom prst="rect">
              <a:avLst/>
            </a:prstGeom>
          </p:spPr>
        </p:pic>
        <p:pic>
          <p:nvPicPr>
            <p:cNvPr id="41" name="Graphic 40" descr="Megaphone1 with solid fill">
              <a:extLst>
                <a:ext uri="{FF2B5EF4-FFF2-40B4-BE49-F238E27FC236}">
                  <a16:creationId xmlns:a16="http://schemas.microsoft.com/office/drawing/2014/main" id="{59CA48FB-939C-221B-8AD3-66F4E7DFE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67967" y="21698829"/>
              <a:ext cx="1407993" cy="1407993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28CC347-B300-7C57-0D82-5C4D381E9FB1}"/>
              </a:ext>
            </a:extLst>
          </p:cNvPr>
          <p:cNvGrpSpPr/>
          <p:nvPr/>
        </p:nvGrpSpPr>
        <p:grpSpPr>
          <a:xfrm>
            <a:off x="13371301" y="21112529"/>
            <a:ext cx="29801736" cy="4298362"/>
            <a:chOff x="13501930" y="21852760"/>
            <a:chExt cx="29801736" cy="4298362"/>
          </a:xfrm>
        </p:grpSpPr>
        <p:sp>
          <p:nvSpPr>
            <p:cNvPr id="53" name="Subtitle 2">
              <a:extLst>
                <a:ext uri="{FF2B5EF4-FFF2-40B4-BE49-F238E27FC236}">
                  <a16:creationId xmlns:a16="http://schemas.microsoft.com/office/drawing/2014/main" id="{8B2C123E-406F-0F96-20E4-A460369EDE32}"/>
                </a:ext>
              </a:extLst>
            </p:cNvPr>
            <p:cNvSpPr txBox="1">
              <a:spLocks/>
            </p:cNvSpPr>
            <p:nvPr/>
          </p:nvSpPr>
          <p:spPr>
            <a:xfrm>
              <a:off x="13629682" y="21852760"/>
              <a:ext cx="29673984" cy="429836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lIns="91440" tIns="45720" rIns="91440" bIns="45720" rtlCol="0">
              <a:normAutofit/>
            </a:bodyPr>
            <a:lstStyle>
              <a:lvl1pPr marL="0" indent="0" algn="ctr" defTabSz="4389120" rtl="0" eaLnBrk="1" latinLnBrk="0" hangingPunct="1">
                <a:lnSpc>
                  <a:spcPct val="90000"/>
                </a:lnSpc>
                <a:spcBef>
                  <a:spcPts val="4800"/>
                </a:spcBef>
                <a:buFont typeface="Arial" panose="020B0604020202020204" pitchFamily="34" charset="0"/>
                <a:buNone/>
                <a:defRPr sz="1152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21945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96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43891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864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65836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877824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1097280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131673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153619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175564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921000" indent="-2582863" algn="l">
                <a:lnSpc>
                  <a:spcPct val="140000"/>
                </a:lnSpc>
                <a:spcBef>
                  <a:spcPts val="5400"/>
                </a:spcBef>
              </a:pPr>
              <a:r>
                <a:rPr lang="en-US" sz="60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Background Check Requirement</a:t>
              </a:r>
            </a:p>
            <a:p>
              <a:pPr marL="3089275" indent="-41275" algn="l">
                <a:spcBef>
                  <a:spcPts val="2400"/>
                </a:spcBef>
              </a:pPr>
              <a:r>
                <a:rPr lang="en-US" sz="4500" dirty="0">
                  <a:solidFill>
                    <a:schemeClr val="bg1"/>
                  </a:solidFill>
                  <a:latin typeface="Cambria" panose="02040503050406030204" pitchFamily="18" charset="0"/>
                </a:rPr>
                <a:t>CHAD 496 will take place at a setting that requires background checks including: (1) fingerprinting and background check through LIVESCAN, (2) Tuberculosis test, (3) Proof of MMR immunity, (4), Tdap immunization, (5) Flu shot. This process must be completed no later than </a:t>
              </a:r>
              <a:r>
                <a:rPr lang="en-US" sz="4500" u="sng" dirty="0">
                  <a:solidFill>
                    <a:schemeClr val="bg1"/>
                  </a:solidFill>
                  <a:latin typeface="Cambria" panose="02040503050406030204" pitchFamily="18" charset="0"/>
                </a:rPr>
                <a:t>6 weeks </a:t>
              </a:r>
              <a:r>
                <a:rPr lang="en-US" sz="4500" dirty="0">
                  <a:solidFill>
                    <a:schemeClr val="bg1"/>
                  </a:solidFill>
                  <a:latin typeface="Cambria" panose="02040503050406030204" pitchFamily="18" charset="0"/>
                </a:rPr>
                <a:t>before the start of the semester in which a student enrolls in CHAD 496.</a:t>
              </a:r>
              <a:endParaRPr lang="en-US" sz="4500" dirty="0">
                <a:latin typeface="Cambria" panose="02040503050406030204" pitchFamily="18" charset="0"/>
              </a:endParaRPr>
            </a:p>
          </p:txBody>
        </p:sp>
        <p:pic>
          <p:nvPicPr>
            <p:cNvPr id="57" name="Graphic 56" descr="Clipboard Partially Checked with solid fill">
              <a:extLst>
                <a:ext uri="{FF2B5EF4-FFF2-40B4-BE49-F238E27FC236}">
                  <a16:creationId xmlns:a16="http://schemas.microsoft.com/office/drawing/2014/main" id="{2A4389F9-1BFC-15B9-D740-873E8510D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501930" y="22988749"/>
              <a:ext cx="3041697" cy="3041697"/>
            </a:xfrm>
            <a:prstGeom prst="rect">
              <a:avLst/>
            </a:prstGeom>
          </p:spPr>
        </p:pic>
      </p:grpSp>
      <p:pic>
        <p:nvPicPr>
          <p:cNvPr id="59" name="Picture 58" descr="Logo, company name&#10;&#10;Description automatically generated">
            <a:extLst>
              <a:ext uri="{FF2B5EF4-FFF2-40B4-BE49-F238E27FC236}">
                <a16:creationId xmlns:a16="http://schemas.microsoft.com/office/drawing/2014/main" id="{113AB342-CF11-9E68-35F0-EBFCD0DA8D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056" y="831381"/>
            <a:ext cx="6757266" cy="3179890"/>
          </a:xfrm>
          <a:prstGeom prst="rect">
            <a:avLst/>
          </a:prstGeom>
        </p:spPr>
      </p:pic>
      <p:pic>
        <p:nvPicPr>
          <p:cNvPr id="61" name="Picture 60" descr="Icon&#10;&#10;Description automatically generated with medium confidence">
            <a:extLst>
              <a:ext uri="{FF2B5EF4-FFF2-40B4-BE49-F238E27FC236}">
                <a16:creationId xmlns:a16="http://schemas.microsoft.com/office/drawing/2014/main" id="{2C8954F9-95F4-2D3E-6B67-83487E10DA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6177142" y="581974"/>
            <a:ext cx="7177378" cy="40372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3E66B14-5B56-8858-1B8A-49A4A0A641EE}"/>
              </a:ext>
            </a:extLst>
          </p:cNvPr>
          <p:cNvGrpSpPr/>
          <p:nvPr/>
        </p:nvGrpSpPr>
        <p:grpSpPr>
          <a:xfrm>
            <a:off x="2352907" y="26426204"/>
            <a:ext cx="18419414" cy="6012484"/>
            <a:chOff x="420598" y="26426205"/>
            <a:chExt cx="18419414" cy="6012484"/>
          </a:xfrm>
        </p:grpSpPr>
        <p:sp>
          <p:nvSpPr>
            <p:cNvPr id="64" name="Subtitle 2">
              <a:extLst>
                <a:ext uri="{FF2B5EF4-FFF2-40B4-BE49-F238E27FC236}">
                  <a16:creationId xmlns:a16="http://schemas.microsoft.com/office/drawing/2014/main" id="{E9BF838A-B6D6-5756-69B8-7304B6721EA5}"/>
                </a:ext>
              </a:extLst>
            </p:cNvPr>
            <p:cNvSpPr txBox="1">
              <a:spLocks/>
            </p:cNvSpPr>
            <p:nvPr/>
          </p:nvSpPr>
          <p:spPr>
            <a:xfrm>
              <a:off x="420598" y="26426205"/>
              <a:ext cx="18419414" cy="6012484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lIns="91440" tIns="45720" rIns="91440" bIns="45720" rtlCol="0">
              <a:normAutofit fontScale="25000" lnSpcReduction="20000"/>
            </a:bodyPr>
            <a:lstStyle>
              <a:lvl1pPr marL="0" indent="0" algn="ctr" defTabSz="4389120" rtl="0" eaLnBrk="1" latinLnBrk="0" hangingPunct="1">
                <a:lnSpc>
                  <a:spcPct val="90000"/>
                </a:lnSpc>
                <a:spcBef>
                  <a:spcPts val="4800"/>
                </a:spcBef>
                <a:buFont typeface="Arial" panose="020B0604020202020204" pitchFamily="34" charset="0"/>
                <a:buNone/>
                <a:defRPr sz="1152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21945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96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43891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864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65836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877824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1097280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1316736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1536192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17556480" indent="0" algn="ctr" defTabSz="4389120" rtl="0" eaLnBrk="1" latinLnBrk="0" hangingPunct="1">
                <a:lnSpc>
                  <a:spcPct val="90000"/>
                </a:lnSpc>
                <a:spcBef>
                  <a:spcPts val="2400"/>
                </a:spcBef>
                <a:buFont typeface="Arial" panose="020B0604020202020204" pitchFamily="34" charset="0"/>
                <a:buNone/>
                <a:defRPr sz="768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91440" algn="l">
                <a:lnSpc>
                  <a:spcPct val="120000"/>
                </a:lnSpc>
                <a:spcBef>
                  <a:spcPts val="1800"/>
                </a:spcBef>
              </a:pPr>
              <a:r>
                <a:rPr lang="en-US" sz="240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Setting Yourself Up for Success</a:t>
              </a:r>
              <a:endParaRPr lang="en-US" sz="185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  <a:p>
              <a:pPr marL="2984500" indent="-466725" algn="l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0" dirty="0">
                  <a:solidFill>
                    <a:schemeClr val="bg1"/>
                  </a:solidFill>
                  <a:latin typeface="Cambria" panose="02040503050406030204" pitchFamily="18" charset="0"/>
                </a:rPr>
                <a:t>Plan to spend at least 8 hours per week for each 3-unit course. For a full load of 5 classes, this is a minimum of 40 hours per week devoted to school. Consider taking 4 classes for school-work-life balance and staying on track to graduate by taking courses in summer sessions. </a:t>
              </a:r>
            </a:p>
            <a:p>
              <a:pPr marL="2984500" indent="-466725" algn="l">
                <a:lnSpc>
                  <a:spcPct val="12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0" dirty="0">
                  <a:solidFill>
                    <a:schemeClr val="bg1"/>
                  </a:solidFill>
                  <a:latin typeface="Cambria" panose="02040503050406030204" pitchFamily="18" charset="0"/>
                </a:rPr>
                <a:t>Stay connected and gain assistance by visiting your professors’ office hours, get assistance with statistics or research by visiting </a:t>
              </a:r>
              <a:r>
                <a:rPr lang="en-US" sz="16000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PARL, </a:t>
              </a:r>
              <a:r>
                <a:rPr lang="en-US" sz="16000" dirty="0">
                  <a:solidFill>
                    <a:schemeClr val="bg1"/>
                  </a:solidFill>
                  <a:latin typeface="Cambria" panose="02040503050406030204" pitchFamily="18" charset="0"/>
                </a:rPr>
                <a:t>and get involved in university and department activities.  </a:t>
              </a:r>
            </a:p>
          </p:txBody>
        </p:sp>
        <p:pic>
          <p:nvPicPr>
            <p:cNvPr id="68" name="Graphic 67" descr="Excellent outline">
              <a:extLst>
                <a:ext uri="{FF2B5EF4-FFF2-40B4-BE49-F238E27FC236}">
                  <a16:creationId xmlns:a16="http://schemas.microsoft.com/office/drawing/2014/main" id="{E6E3A0A4-3B78-2472-E8F9-B5D73DEA5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47910" y="28059343"/>
              <a:ext cx="2453545" cy="2453545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944DD73-9E15-DB34-4DE1-093E4AA32752}"/>
              </a:ext>
            </a:extLst>
          </p:cNvPr>
          <p:cNvSpPr/>
          <p:nvPr/>
        </p:nvSpPr>
        <p:spPr>
          <a:xfrm>
            <a:off x="21632651" y="25916726"/>
            <a:ext cx="21540386" cy="6419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502A738-F15E-BB54-FAFB-7E501BF7172E}"/>
              </a:ext>
            </a:extLst>
          </p:cNvPr>
          <p:cNvGrpSpPr/>
          <p:nvPr/>
        </p:nvGrpSpPr>
        <p:grpSpPr>
          <a:xfrm>
            <a:off x="22496588" y="27079665"/>
            <a:ext cx="20583257" cy="4895910"/>
            <a:chOff x="22263412" y="26911836"/>
            <a:chExt cx="20583257" cy="48959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1ACF334-7CC4-DEC0-5E51-69471B43E735}"/>
                </a:ext>
              </a:extLst>
            </p:cNvPr>
            <p:cNvSpPr txBox="1"/>
            <p:nvPr/>
          </p:nvSpPr>
          <p:spPr>
            <a:xfrm>
              <a:off x="26258503" y="30340228"/>
              <a:ext cx="279059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Psychology </a:t>
              </a:r>
            </a:p>
            <a:p>
              <a:pPr algn="ctr"/>
              <a:r>
                <a:rPr lang="en-US" sz="4400" dirty="0"/>
                <a:t>Website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0521A-036F-9F89-C65A-2538B6E9B0F5}"/>
                </a:ext>
              </a:extLst>
            </p:cNvPr>
            <p:cNvSpPr txBox="1"/>
            <p:nvPr/>
          </p:nvSpPr>
          <p:spPr>
            <a:xfrm>
              <a:off x="30260495" y="30247493"/>
              <a:ext cx="279059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PARL</a:t>
              </a:r>
            </a:p>
            <a:p>
              <a:pPr algn="ctr"/>
              <a:r>
                <a:rPr lang="en-US" sz="4400" dirty="0"/>
                <a:t>Website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08F2CE-74FD-B093-91C6-19AFC780188A}"/>
                </a:ext>
              </a:extLst>
            </p:cNvPr>
            <p:cNvSpPr txBox="1"/>
            <p:nvPr/>
          </p:nvSpPr>
          <p:spPr>
            <a:xfrm>
              <a:off x="32919605" y="30305403"/>
              <a:ext cx="563273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Student Services &amp; Resources Website</a:t>
              </a:r>
            </a:p>
          </p:txBody>
        </p:sp>
        <p:pic>
          <p:nvPicPr>
            <p:cNvPr id="17" name="Picture 16" descr="A qr code on a white background&#10;&#10;AI-generated content may be incorrect.">
              <a:extLst>
                <a:ext uri="{FF2B5EF4-FFF2-40B4-BE49-F238E27FC236}">
                  <a16:creationId xmlns:a16="http://schemas.microsoft.com/office/drawing/2014/main" id="{41435409-948F-24F5-1CEE-7648C590F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258503" y="27389007"/>
              <a:ext cx="2956429" cy="2956429"/>
            </a:xfrm>
            <a:prstGeom prst="rect">
              <a:avLst/>
            </a:prstGeom>
          </p:spPr>
        </p:pic>
        <p:pic>
          <p:nvPicPr>
            <p:cNvPr id="18" name="Picture 17" descr="A qr code on a white background&#10;&#10;AI-generated content may be incorrect.">
              <a:extLst>
                <a:ext uri="{FF2B5EF4-FFF2-40B4-BE49-F238E27FC236}">
                  <a16:creationId xmlns:a16="http://schemas.microsoft.com/office/drawing/2014/main" id="{B11A9873-F17E-7592-8001-534154761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0259500" y="27304725"/>
              <a:ext cx="2953512" cy="2953512"/>
            </a:xfrm>
            <a:prstGeom prst="rect">
              <a:avLst/>
            </a:prstGeom>
          </p:spPr>
        </p:pic>
        <p:pic>
          <p:nvPicPr>
            <p:cNvPr id="19" name="Picture 18" descr="A qr code with black squares&#10;&#10;AI-generated content may be incorrect.">
              <a:extLst>
                <a:ext uri="{FF2B5EF4-FFF2-40B4-BE49-F238E27FC236}">
                  <a16:creationId xmlns:a16="http://schemas.microsoft.com/office/drawing/2014/main" id="{5AC4CAE4-6A03-9893-FDEA-F41C972A1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4258001" y="27307335"/>
              <a:ext cx="2955938" cy="2953512"/>
            </a:xfrm>
            <a:prstGeom prst="rect">
              <a:avLst/>
            </a:prstGeom>
          </p:spPr>
        </p:pic>
        <p:pic>
          <p:nvPicPr>
            <p:cNvPr id="21" name="Picture 20" descr="A qr code on a white background&#10;&#10;AI-generated content may be incorrect.">
              <a:extLst>
                <a:ext uri="{FF2B5EF4-FFF2-40B4-BE49-F238E27FC236}">
                  <a16:creationId xmlns:a16="http://schemas.microsoft.com/office/drawing/2014/main" id="{9D46DC69-E28F-7440-EB90-C37D34879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2263412" y="27459686"/>
              <a:ext cx="2953512" cy="295351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427702-95DE-17D3-A3FA-9C01900CE7B8}"/>
                </a:ext>
              </a:extLst>
            </p:cNvPr>
            <p:cNvSpPr txBox="1"/>
            <p:nvPr/>
          </p:nvSpPr>
          <p:spPr>
            <a:xfrm>
              <a:off x="22315525" y="30361196"/>
              <a:ext cx="279059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CHAD </a:t>
              </a:r>
            </a:p>
            <a:p>
              <a:pPr algn="ctr"/>
              <a:r>
                <a:rPr lang="en-US" sz="4400" dirty="0"/>
                <a:t>Website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3FC6E6-751D-80F6-F6D3-306B652F1D05}"/>
                </a:ext>
              </a:extLst>
            </p:cNvPr>
            <p:cNvSpPr txBox="1"/>
            <p:nvPr/>
          </p:nvSpPr>
          <p:spPr>
            <a:xfrm>
              <a:off x="37213939" y="30305403"/>
              <a:ext cx="56327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/>
                <a:t>@csusm_psyc</a:t>
              </a:r>
            </a:p>
          </p:txBody>
        </p:sp>
        <p:pic>
          <p:nvPicPr>
            <p:cNvPr id="39" name="Picture 38" descr="Logo, icon&#10;&#10;Description automatically generated">
              <a:extLst>
                <a:ext uri="{FF2B5EF4-FFF2-40B4-BE49-F238E27FC236}">
                  <a16:creationId xmlns:a16="http://schemas.microsoft.com/office/drawing/2014/main" id="{E257F096-E3F4-3E60-A476-D32E6468D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l="54957" t="-7856" b="1"/>
            <a:stretch/>
          </p:blipFill>
          <p:spPr>
            <a:xfrm>
              <a:off x="38552335" y="26911836"/>
              <a:ext cx="2612181" cy="3366143"/>
            </a:xfrm>
            <a:prstGeom prst="rect">
              <a:avLst/>
            </a:prstGeom>
          </p:spPr>
        </p:pic>
      </p:grpSp>
      <p:sp>
        <p:nvSpPr>
          <p:cNvPr id="8" name="Subtitle 2">
            <a:extLst>
              <a:ext uri="{FF2B5EF4-FFF2-40B4-BE49-F238E27FC236}">
                <a16:creationId xmlns:a16="http://schemas.microsoft.com/office/drawing/2014/main" id="{DE909B57-7A1E-42C2-923D-6EBF2E6EE854}"/>
              </a:ext>
            </a:extLst>
          </p:cNvPr>
          <p:cNvSpPr txBox="1">
            <a:spLocks/>
          </p:cNvSpPr>
          <p:nvPr/>
        </p:nvSpPr>
        <p:spPr>
          <a:xfrm>
            <a:off x="28127043" y="26029813"/>
            <a:ext cx="8200633" cy="12741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8000" dirty="0">
                <a:latin typeface="Cambria" panose="02040503050406030204" pitchFamily="18" charset="0"/>
              </a:rPr>
              <a:t>Helpful Resources</a:t>
            </a:r>
            <a:endParaRPr lang="en-US" sz="4700" dirty="0">
              <a:latin typeface="Cambria" panose="02040503050406030204" pitchFamily="18" charset="0"/>
            </a:endParaRPr>
          </a:p>
        </p:txBody>
      </p:sp>
      <p:pic>
        <p:nvPicPr>
          <p:cNvPr id="28" name="Graphic 43" descr="Questions with solid fill">
            <a:extLst>
              <a:ext uri="{FF2B5EF4-FFF2-40B4-BE49-F238E27FC236}">
                <a16:creationId xmlns:a16="http://schemas.microsoft.com/office/drawing/2014/main" id="{8CC4A7FA-6F0D-B707-AA4A-B8D01596F3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892276" y="26083270"/>
            <a:ext cx="1609205" cy="136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71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</TotalTime>
  <Words>558</Words>
  <Application>Microsoft Office PowerPoint</Application>
  <PresentationFormat>Custom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Information for  Child &amp; Adolescent Development Majors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Janice Phung</dc:creator>
  <cp:lastModifiedBy>Liz Daynes</cp:lastModifiedBy>
  <cp:revision>35</cp:revision>
  <dcterms:created xsi:type="dcterms:W3CDTF">2022-05-18T16:36:48Z</dcterms:created>
  <dcterms:modified xsi:type="dcterms:W3CDTF">2025-06-03T17:39:30Z</dcterms:modified>
</cp:coreProperties>
</file>