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Lst>
  <p:notesMasterIdLst>
    <p:notesMasterId r:id="rId24"/>
  </p:notesMasterIdLst>
  <p:sldIdLst>
    <p:sldId id="256" r:id="rId2"/>
    <p:sldId id="257" r:id="rId3"/>
    <p:sldId id="279" r:id="rId4"/>
    <p:sldId id="281" r:id="rId5"/>
    <p:sldId id="280" r:id="rId6"/>
    <p:sldId id="271" r:id="rId7"/>
    <p:sldId id="258" r:id="rId8"/>
    <p:sldId id="259" r:id="rId9"/>
    <p:sldId id="260" r:id="rId10"/>
    <p:sldId id="261" r:id="rId11"/>
    <p:sldId id="263" r:id="rId12"/>
    <p:sldId id="264" r:id="rId13"/>
    <p:sldId id="270" r:id="rId14"/>
    <p:sldId id="277" r:id="rId15"/>
    <p:sldId id="267" r:id="rId16"/>
    <p:sldId id="275" r:id="rId17"/>
    <p:sldId id="266" r:id="rId18"/>
    <p:sldId id="274" r:id="rId19"/>
    <p:sldId id="269" r:id="rId20"/>
    <p:sldId id="276" r:id="rId21"/>
    <p:sldId id="268" r:id="rId22"/>
    <p:sldId id="27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D58545-F249-1E82-0C11-9A4E7DF30A9E}" name="Madeline Kreig" initials="MK" userId="S::mkreig@csusm.edu::e50269e7-4560-41df-bf99-b8bd5787f1ee" providerId="AD"/>
  <p188:author id="{B1B1CB75-5769-DDDD-54D3-9C9A200934C6}" name="Tammy Marchand" initials="TM" userId="S::tmarchand@csusm.edu::59a89b78-6b75-4316-a28d-421127a22d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60226" autoAdjust="0"/>
  </p:normalViewPr>
  <p:slideViewPr>
    <p:cSldViewPr snapToGrid="0">
      <p:cViewPr varScale="1">
        <p:scale>
          <a:sx n="60" d="100"/>
          <a:sy n="60" d="100"/>
        </p:scale>
        <p:origin x="246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159DB-0D09-46D5-8AFD-1025A3819F1B}" type="datetimeFigureOut">
              <a:rPr lang="en-US" smtClean="0"/>
              <a:t>4/17/2025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A690DF-4551-4A52-A24A-34AECA265268}" type="slidenum">
              <a:rPr lang="en-US" smtClean="0"/>
              <a:t>‹#›</a:t>
            </a:fld>
            <a:endParaRPr lang="en-US" dirty="0"/>
          </a:p>
        </p:txBody>
      </p:sp>
    </p:spTree>
    <p:extLst>
      <p:ext uri="{BB962C8B-B14F-4D97-AF65-F5344CB8AC3E}">
        <p14:creationId xmlns:p14="http://schemas.microsoft.com/office/powerpoint/2010/main" val="3353905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a:t>
            </a:fld>
            <a:endParaRPr lang="en-US" dirty="0"/>
          </a:p>
        </p:txBody>
      </p:sp>
    </p:spTree>
    <p:extLst>
      <p:ext uri="{BB962C8B-B14F-4D97-AF65-F5344CB8AC3E}">
        <p14:creationId xmlns:p14="http://schemas.microsoft.com/office/powerpoint/2010/main" val="1795431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Q&amp;A Throughout, participation is encouraged, please don’t be shy!</a:t>
            </a:r>
          </a:p>
          <a:p>
            <a:endParaRPr lang="en-US" dirty="0"/>
          </a:p>
          <a:p>
            <a:r>
              <a:rPr lang="en-US" dirty="0"/>
              <a:t>You are encouraged to log into Axiom now, if you haven’t already, and follow along</a:t>
            </a:r>
          </a:p>
        </p:txBody>
      </p:sp>
      <p:sp>
        <p:nvSpPr>
          <p:cNvPr id="4" name="Slide Number Placeholder 3"/>
          <p:cNvSpPr>
            <a:spLocks noGrp="1"/>
          </p:cNvSpPr>
          <p:nvPr>
            <p:ph type="sldNum" sz="quarter" idx="5"/>
          </p:nvPr>
        </p:nvSpPr>
        <p:spPr/>
        <p:txBody>
          <a:bodyPr/>
          <a:lstStyle/>
          <a:p>
            <a:fld id="{59A690DF-4551-4A52-A24A-34AECA265268}" type="slidenum">
              <a:rPr lang="en-US" smtClean="0"/>
              <a:t>2</a:t>
            </a:fld>
            <a:endParaRPr lang="en-US" dirty="0"/>
          </a:p>
        </p:txBody>
      </p:sp>
    </p:spTree>
    <p:extLst>
      <p:ext uri="{BB962C8B-B14F-4D97-AF65-F5344CB8AC3E}">
        <p14:creationId xmlns:p14="http://schemas.microsoft.com/office/powerpoint/2010/main" val="824919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AD801-79E0-EECA-8F0C-E6F88F233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682C6-A1B6-A258-D0BB-8ACA22844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A73362-622F-9934-7F8A-26B6C4B2275E}"/>
              </a:ext>
            </a:extLst>
          </p:cNvPr>
          <p:cNvSpPr>
            <a:spLocks noGrp="1"/>
          </p:cNvSpPr>
          <p:nvPr>
            <p:ph type="body" idx="1"/>
          </p:nvPr>
        </p:nvSpPr>
        <p:spPr/>
        <p:txBody>
          <a:bodyPr/>
          <a:lstStyle/>
          <a:p>
            <a:pPr marL="342900" marR="0" lvl="0" indent="-342900">
              <a:buFont typeface="Symbol" panose="05050102010706020507" pitchFamily="18" charset="2"/>
              <a:buChar char=""/>
            </a:pPr>
            <a:r>
              <a:rPr lang="en-US" sz="1800" dirty="0">
                <a:effectLst/>
                <a:latin typeface="Corbel" panose="020B0503020204020204" pitchFamily="34" charset="0"/>
                <a:ea typeface="Times New Roman" panose="02020603050405020304" pitchFamily="18" charset="0"/>
                <a:cs typeface="Times New Roman" panose="02020603050405020304" pitchFamily="18" charset="0"/>
              </a:rPr>
              <a:t>CSU policy dictates that budget reviews occur during the fiscal year that compare budgeted and actual revenues and expenditures and take action to resolve any discrepancies. These reviews must be documented and occur at least once per quarter.</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1800" dirty="0">
                <a:effectLst/>
                <a:latin typeface="Corbel" panose="020B0503020204020204" pitchFamily="34" charset="0"/>
                <a:ea typeface="Times New Roman" panose="02020603050405020304" pitchFamily="18" charset="0"/>
                <a:cs typeface="Times New Roman" panose="02020603050405020304" pitchFamily="18" charset="0"/>
              </a:rPr>
              <a:t>The Q3 Reforecast will provide a review of Q1 through Q3 budget and actuals (9-months) and a forecast of remaining year activity (3-months). </a:t>
            </a:r>
            <a:r>
              <a:rPr lang="en-US" sz="1800" dirty="0">
                <a:effectLst/>
                <a:latin typeface="Aptos" panose="020B0004020202020204" pitchFamily="34" charset="0"/>
                <a:ea typeface="Times New Roman" panose="02020603050405020304" pitchFamily="18" charset="0"/>
                <a:cs typeface="Aptos" panose="020B0004020202020204" pitchFamily="34" charset="0"/>
              </a:rPr>
              <a:t>Q3 report is compiled using Axiom data for the Operating Fund. </a:t>
            </a:r>
            <a:r>
              <a:rPr lang="en-US" sz="1800" dirty="0">
                <a:effectLst/>
                <a:latin typeface="Corbel" panose="020B0503020204020204" pitchFamily="34" charset="0"/>
                <a:ea typeface="Times New Roman" panose="02020603050405020304" pitchFamily="18" charset="0"/>
                <a:cs typeface="Times New Roman" panose="02020603050405020304" pitchFamily="18" charset="0"/>
              </a:rPr>
              <a:t>For other funds, the Q3 forecast will be compiled using a pro-rata portion of the forecast from mid-year.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Aptos" panose="020B0004020202020204" pitchFamily="34" charset="0"/>
                <a:cs typeface="Aptos" panose="020B0004020202020204" pitchFamily="34" charset="0"/>
              </a:rPr>
              <a:t>For this portion of the training, we are going to focus on the Q3 process for the Operating Fund.</a:t>
            </a:r>
          </a:p>
          <a:p>
            <a:pPr marL="0" marR="0" lvl="0" indent="0">
              <a:buFont typeface="Symbol" panose="05050102010706020507" pitchFamily="18" charset="2"/>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marR="0" lvl="0" indent="0">
              <a:buFont typeface="Symbol" panose="05050102010706020507" pitchFamily="18" charset="2"/>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The Budget Office will compile a preliminary Q3 reforecast using Axiom and share results with divisions. </a:t>
            </a:r>
          </a:p>
          <a:p>
            <a:pPr marL="342900" marR="0" lvl="0" indent="-342900">
              <a:buFont typeface="Symbol" panose="05050102010706020507" pitchFamily="18" charset="2"/>
              <a:buChar char=""/>
            </a:pPr>
            <a:r>
              <a:rPr lang="en-US" sz="1800" dirty="0">
                <a:effectLst/>
                <a:latin typeface="Aptos" panose="020B0004020202020204" pitchFamily="34" charset="0"/>
                <a:ea typeface="Aptos" panose="020B0004020202020204" pitchFamily="34" charset="0"/>
                <a:cs typeface="Aptos" panose="020B0004020202020204" pitchFamily="34" charset="0"/>
              </a:rPr>
              <a:t>At the bottom of this slide is an example of the preliminary report looks like.</a:t>
            </a:r>
          </a:p>
          <a:p>
            <a:pPr marL="342900" marR="0" lvl="0" indent="-342900">
              <a:buFont typeface="Symbol" panose="05050102010706020507" pitchFamily="18" charset="2"/>
              <a:buChar char=""/>
            </a:pPr>
            <a:r>
              <a:rPr lang="en-US" sz="1800" dirty="0">
                <a:effectLst/>
                <a:latin typeface="Aptos" panose="020B0004020202020204" pitchFamily="34" charset="0"/>
                <a:ea typeface="Aptos" panose="020B0004020202020204" pitchFamily="34" charset="0"/>
                <a:cs typeface="Aptos" panose="020B0004020202020204" pitchFamily="34" charset="0"/>
              </a:rPr>
              <a:t>Budget , actuals, encumbrance, and projection, and BBA data was pulled from Axiom at the end of Q3</a:t>
            </a:r>
          </a:p>
          <a:p>
            <a:pPr marL="342900" marR="0" lvl="0" indent="-342900">
              <a:buFont typeface="Symbol" panose="05050102010706020507" pitchFamily="18" charset="2"/>
              <a:buChar char=""/>
            </a:pPr>
            <a:r>
              <a:rPr lang="en-US" sz="1800" dirty="0">
                <a:effectLst/>
                <a:latin typeface="Aptos" panose="020B0004020202020204" pitchFamily="34" charset="0"/>
                <a:ea typeface="Aptos" panose="020B0004020202020204" pitchFamily="34" charset="0"/>
                <a:cs typeface="Aptos" panose="020B0004020202020204" pitchFamily="34" charset="0"/>
              </a:rPr>
              <a:t>We added a column for projected transfers from the Budget Office. These are anticipated transfers for centrally held funds. We added notes to the right for any transfers indicated here. Please look these over and let us know if any changes are needed to the transfers section.</a:t>
            </a:r>
          </a:p>
          <a:p>
            <a:pPr marL="0" marR="0" lvl="0" indent="0">
              <a:buFont typeface="Symbol" panose="05050102010706020507" pitchFamily="18" charset="2"/>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Divisions will have an opportunity to update projections in Axiom after report is shared.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The Budget Office suggests making updates to projections in Axiom if subdivision projections vary from current Axiom projections by 5% or $20,000 (whichever is greater)</a:t>
            </a:r>
          </a:p>
          <a:p>
            <a:pPr marL="0" marR="0" lvl="0" indent="0">
              <a:buFont typeface="Symbol" panose="05050102010706020507" pitchFamily="18" charset="2"/>
              <a:buNone/>
            </a:pP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Information will be used to ensure adequate funds are available for the remainder of the fiscal year and to estimate year-end carryforward </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a:extLst>
              <a:ext uri="{FF2B5EF4-FFF2-40B4-BE49-F238E27FC236}">
                <a16:creationId xmlns:a16="http://schemas.microsoft.com/office/drawing/2014/main" id="{AD095104-A365-E57D-7A27-EEE6101AA831}"/>
              </a:ext>
            </a:extLst>
          </p:cNvPr>
          <p:cNvSpPr>
            <a:spLocks noGrp="1"/>
          </p:cNvSpPr>
          <p:nvPr>
            <p:ph type="sldNum" sz="quarter" idx="5"/>
          </p:nvPr>
        </p:nvSpPr>
        <p:spPr/>
        <p:txBody>
          <a:bodyPr/>
          <a:lstStyle/>
          <a:p>
            <a:fld id="{59A690DF-4551-4A52-A24A-34AECA265268}" type="slidenum">
              <a:rPr lang="en-US" smtClean="0"/>
              <a:t>3</a:t>
            </a:fld>
            <a:endParaRPr lang="en-US" dirty="0"/>
          </a:p>
        </p:txBody>
      </p:sp>
    </p:spTree>
    <p:extLst>
      <p:ext uri="{BB962C8B-B14F-4D97-AF65-F5344CB8AC3E}">
        <p14:creationId xmlns:p14="http://schemas.microsoft.com/office/powerpoint/2010/main" val="989405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BF3D8-F234-5E9C-070D-F0BA610C9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DEEE9A-8500-7BEF-5258-15D48BA052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F87A8-540A-0BA0-846C-C024D62B19A4}"/>
              </a:ext>
            </a:extLst>
          </p:cNvPr>
          <p:cNvSpPr>
            <a:spLocks noGrp="1"/>
          </p:cNvSpPr>
          <p:nvPr>
            <p:ph type="body" idx="1"/>
          </p:nvPr>
        </p:nvSpPr>
        <p:spPr/>
        <p:txBody>
          <a:bodyPr/>
          <a:lstStyle/>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Please project </a:t>
            </a:r>
            <a:r>
              <a:rPr lang="en-US" sz="1800" u="sng" dirty="0">
                <a:effectLst/>
                <a:latin typeface="Aptos" panose="020B0004020202020204" pitchFamily="34" charset="0"/>
                <a:ea typeface="Times New Roman" panose="02020603050405020304" pitchFamily="18" charset="0"/>
                <a:cs typeface="Aptos" panose="020B0004020202020204" pitchFamily="34" charset="0"/>
              </a:rPr>
              <a:t>expenses</a:t>
            </a:r>
            <a:r>
              <a:rPr lang="en-US" sz="1800" dirty="0">
                <a:effectLst/>
                <a:latin typeface="Aptos" panose="020B0004020202020204" pitchFamily="34" charset="0"/>
                <a:ea typeface="Times New Roman" panose="02020603050405020304" pitchFamily="18" charset="0"/>
                <a:cs typeface="Aptos" panose="020B0004020202020204" pitchFamily="34" charset="0"/>
              </a:rPr>
              <a:t> for relevant centrally held funds.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Do not project transfers of centrally held funds from the Budget Office to your division / subdivision. If projected actuals cause a deficit because funds have not yet been transferred to your department / division, please make a note in the Axiom comments section. </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a:extLst>
              <a:ext uri="{FF2B5EF4-FFF2-40B4-BE49-F238E27FC236}">
                <a16:creationId xmlns:a16="http://schemas.microsoft.com/office/drawing/2014/main" id="{CA9DE895-FFBA-2C3C-157A-F41C844F3951}"/>
              </a:ext>
            </a:extLst>
          </p:cNvPr>
          <p:cNvSpPr>
            <a:spLocks noGrp="1"/>
          </p:cNvSpPr>
          <p:nvPr>
            <p:ph type="sldNum" sz="quarter" idx="5"/>
          </p:nvPr>
        </p:nvSpPr>
        <p:spPr/>
        <p:txBody>
          <a:bodyPr/>
          <a:lstStyle/>
          <a:p>
            <a:fld id="{59A690DF-4551-4A52-A24A-34AECA265268}" type="slidenum">
              <a:rPr lang="en-US" smtClean="0"/>
              <a:t>4</a:t>
            </a:fld>
            <a:endParaRPr lang="en-US" dirty="0"/>
          </a:p>
        </p:txBody>
      </p:sp>
    </p:spTree>
    <p:extLst>
      <p:ext uri="{BB962C8B-B14F-4D97-AF65-F5344CB8AC3E}">
        <p14:creationId xmlns:p14="http://schemas.microsoft.com/office/powerpoint/2010/main" val="2354009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03FE6-F68F-8FCB-2F1F-1107E0D39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2EBFC-50BC-8D27-CEA9-B07870365F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AA629-1D16-38DA-88C4-D76FAAEC4EA1}"/>
              </a:ext>
            </a:extLst>
          </p:cNvPr>
          <p:cNvSpPr>
            <a:spLocks noGrp="1"/>
          </p:cNvSpPr>
          <p:nvPr>
            <p:ph type="body" idx="1"/>
          </p:nvPr>
        </p:nvSpPr>
        <p:spPr/>
        <p:txBody>
          <a:bodyPr/>
          <a:lstStyle/>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Compensation increases (IRP's, reclasses, promotions, GSI, etc.) should be included in your projections.</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800" dirty="0">
                <a:effectLst/>
                <a:latin typeface="Aptos" panose="020B0004020202020204" pitchFamily="34" charset="0"/>
                <a:ea typeface="Times New Roman" panose="02020603050405020304" pitchFamily="18" charset="0"/>
                <a:cs typeface="Aptos" panose="020B0004020202020204" pitchFamily="34" charset="0"/>
              </a:rPr>
              <a:t>Positive Pay salary projections should not include June earnings.  Positive pay is overtime, student assistants, special consultants, etc. December – May earnings should be projected, as they will be paid in January – June.  June positive pay will be paid in July using the 2025/26 Budget.  The HR Actuals Report can be used for payroll analysis. The Budget Office can assist with any additional payroll analysis, if needed. </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a:extLst>
              <a:ext uri="{FF2B5EF4-FFF2-40B4-BE49-F238E27FC236}">
                <a16:creationId xmlns:a16="http://schemas.microsoft.com/office/drawing/2014/main" id="{1885CF85-553C-AE32-6E72-3B0FD7617B31}"/>
              </a:ext>
            </a:extLst>
          </p:cNvPr>
          <p:cNvSpPr>
            <a:spLocks noGrp="1"/>
          </p:cNvSpPr>
          <p:nvPr>
            <p:ph type="sldNum" sz="quarter" idx="5"/>
          </p:nvPr>
        </p:nvSpPr>
        <p:spPr/>
        <p:txBody>
          <a:bodyPr/>
          <a:lstStyle/>
          <a:p>
            <a:fld id="{59A690DF-4551-4A52-A24A-34AECA265268}" type="slidenum">
              <a:rPr lang="en-US" smtClean="0"/>
              <a:t>5</a:t>
            </a:fld>
            <a:endParaRPr lang="en-US" dirty="0"/>
          </a:p>
        </p:txBody>
      </p:sp>
    </p:spTree>
    <p:extLst>
      <p:ext uri="{BB962C8B-B14F-4D97-AF65-F5344CB8AC3E}">
        <p14:creationId xmlns:p14="http://schemas.microsoft.com/office/powerpoint/2010/main" val="3268349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1DA0D-E7AE-0688-8DBE-393513D8A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3FB08-8425-5BFA-5107-8C63AFBD0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FD5DD5-009C-6DA8-9FE4-672E00B1DCC0}"/>
              </a:ext>
            </a:extLst>
          </p:cNvPr>
          <p:cNvSpPr>
            <a:spLocks noGrp="1"/>
          </p:cNvSpPr>
          <p:nvPr>
            <p:ph type="body" idx="1"/>
          </p:nvPr>
        </p:nvSpPr>
        <p:spPr/>
        <p:txBody>
          <a:bodyPr/>
          <a:lstStyle/>
          <a:p>
            <a:r>
              <a:rPr lang="en-US" dirty="0"/>
              <a:t>Q3 updates need to be completed in the Axiom In-Year-Forecasting model</a:t>
            </a:r>
          </a:p>
          <a:p>
            <a:endParaRPr lang="en-US" dirty="0"/>
          </a:p>
          <a:p>
            <a:r>
              <a:rPr lang="en-US" dirty="0"/>
              <a:t>This can be done as frequently as desired</a:t>
            </a:r>
          </a:p>
          <a:p>
            <a:endParaRPr lang="en-US" dirty="0"/>
          </a:p>
          <a:p>
            <a:r>
              <a:rPr lang="en-US" dirty="0"/>
              <a:t>We recommend updating forecasts monthly to maintain accuracy and reduce workload at midyear and other reporting periods</a:t>
            </a:r>
          </a:p>
        </p:txBody>
      </p:sp>
      <p:sp>
        <p:nvSpPr>
          <p:cNvPr id="4" name="Slide Number Placeholder 3">
            <a:extLst>
              <a:ext uri="{FF2B5EF4-FFF2-40B4-BE49-F238E27FC236}">
                <a16:creationId xmlns:a16="http://schemas.microsoft.com/office/drawing/2014/main" id="{A92CBC57-2988-5999-5793-0DF5AAB8B386}"/>
              </a:ext>
            </a:extLst>
          </p:cNvPr>
          <p:cNvSpPr>
            <a:spLocks noGrp="1"/>
          </p:cNvSpPr>
          <p:nvPr>
            <p:ph type="sldNum" sz="quarter" idx="5"/>
          </p:nvPr>
        </p:nvSpPr>
        <p:spPr/>
        <p:txBody>
          <a:bodyPr/>
          <a:lstStyle/>
          <a:p>
            <a:fld id="{59A690DF-4551-4A52-A24A-34AECA265268}" type="slidenum">
              <a:rPr lang="en-US" smtClean="0"/>
              <a:t>6</a:t>
            </a:fld>
            <a:endParaRPr lang="en-US" dirty="0"/>
          </a:p>
        </p:txBody>
      </p:sp>
    </p:spTree>
    <p:extLst>
      <p:ext uri="{BB962C8B-B14F-4D97-AF65-F5344CB8AC3E}">
        <p14:creationId xmlns:p14="http://schemas.microsoft.com/office/powerpoint/2010/main" val="1117007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quick review of how to navigate in In-Year-Forecasting</a:t>
            </a:r>
          </a:p>
        </p:txBody>
      </p:sp>
      <p:sp>
        <p:nvSpPr>
          <p:cNvPr id="4" name="Slide Number Placeholder 3"/>
          <p:cNvSpPr>
            <a:spLocks noGrp="1"/>
          </p:cNvSpPr>
          <p:nvPr>
            <p:ph type="sldNum" sz="quarter" idx="5"/>
          </p:nvPr>
        </p:nvSpPr>
        <p:spPr/>
        <p:txBody>
          <a:bodyPr/>
          <a:lstStyle/>
          <a:p>
            <a:fld id="{59A690DF-4551-4A52-A24A-34AECA265268}" type="slidenum">
              <a:rPr lang="en-US" smtClean="0"/>
              <a:t>7</a:t>
            </a:fld>
            <a:endParaRPr lang="en-US" dirty="0"/>
          </a:p>
        </p:txBody>
      </p:sp>
    </p:spTree>
    <p:extLst>
      <p:ext uri="{BB962C8B-B14F-4D97-AF65-F5344CB8AC3E}">
        <p14:creationId xmlns:p14="http://schemas.microsoft.com/office/powerpoint/2010/main" val="1385104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8</a:t>
            </a:fld>
            <a:endParaRPr lang="en-US" dirty="0"/>
          </a:p>
        </p:txBody>
      </p:sp>
    </p:spTree>
    <p:extLst>
      <p:ext uri="{BB962C8B-B14F-4D97-AF65-F5344CB8AC3E}">
        <p14:creationId xmlns:p14="http://schemas.microsoft.com/office/powerpoint/2010/main" val="3970256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Forecast tab has many columns including the past 2 years of actual expenses, current budget, year to date actual expenses,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actual expenses by month to date, projected expenses by month, encumbrance, budget balance available and comments.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Navigate to the right to see the empty cells where projected expenses by month can be entered for the remaining months in the fiscal year and enter the projected expenses for each account listed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Only months that have not been closed will have editable fields. Once a month is closed, that month’s prior forecast is replaced with Actuals.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Accounts such as “601201 – Salaries MPP” use a Forecast Method called “Fcst Detail” and can have additional detail lines entered as shown in the example above. Entering additional information in these lines is not required by the Budget Office for reporting purposes.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accounts such as “601301 – Overtime,” only a total monthly amount can be entered.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add detail under an account with this capability click “+ Detail”</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 limitation to the use of detail lines is they will not carry forward to the next fiscal year, so if you take the time to add individual employee salaries, for example, understand that you will need to repeat those steps for the new year to continue using those lines.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i="0" dirty="0">
                <a:effectLst/>
                <a:latin typeface="Calibri" panose="020F0502020204030204" pitchFamily="34" charset="0"/>
                <a:ea typeface="Calibri" panose="020F0502020204030204" pitchFamily="34" charset="0"/>
                <a:cs typeface="Times New Roman" panose="02020603050405020304" pitchFamily="18" charset="0"/>
              </a:rPr>
              <a:t>Accounts can be universally modified to include the “add detail” functionality at the start of a fiscal year only. Please notify the Budget Office if you would like this added to specific account(s) before year end so we can modify it moving forward.</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0" dirty="0">
                <a:effectLst/>
                <a:latin typeface="Calibri" panose="020F0502020204030204" pitchFamily="34" charset="0"/>
                <a:ea typeface="Calibri" panose="020F0502020204030204" pitchFamily="34" charset="0"/>
                <a:cs typeface="Times New Roman" panose="02020603050405020304" pitchFamily="18" charset="0"/>
              </a:rPr>
              <a:t>When entering projections, please split projected expenses between remaining months as relevant, do not enter an expense total into June, for example, unless you plan to spend all remaining funds in that month. Since actuals replace forecasts each month, leaving a large amount as forecasted can negatively skew available balances as expenses post to actuals.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10</a:t>
            </a:fld>
            <a:endParaRPr lang="en-US" dirty="0"/>
          </a:p>
        </p:txBody>
      </p:sp>
    </p:spTree>
    <p:extLst>
      <p:ext uri="{BB962C8B-B14F-4D97-AF65-F5344CB8AC3E}">
        <p14:creationId xmlns:p14="http://schemas.microsoft.com/office/powerpoint/2010/main" val="3191409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11</a:t>
            </a:fld>
            <a:endParaRPr lang="en-US" dirty="0"/>
          </a:p>
        </p:txBody>
      </p:sp>
    </p:spTree>
    <p:extLst>
      <p:ext uri="{BB962C8B-B14F-4D97-AF65-F5344CB8AC3E}">
        <p14:creationId xmlns:p14="http://schemas.microsoft.com/office/powerpoint/2010/main" val="1648003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your department uses class codes, forecasts can be entered by clicking on the burger icon by the fund in the upper left corner as shown.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class code you would like to view and click either: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&lt;save&gt; (to save data entered in prior screen) or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&lt;don’t save&gt; (to discard changes made to prior screen) to navigate to forecast screen for that class code</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clicking &lt;close&gt; will not select a class code, you will be returned to the forecast screen for “no class code assigned.”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Projections for each class code will need to be entered on the relevant class code page.</a:t>
            </a: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Note which class code you’re working in, Axiom will not display this info.</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Data Warehouse Note: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pulling data for your department be sure to display class codes as well so you can see budget and actuals for “no class assigned” as well as any active class codes.</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class codes are used, Axiom will separate actuals in the forecasting screens, and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you won’t see the same totals as in Data Warehouse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need to run an Axiom report to view combined totals.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12</a:t>
            </a:fld>
            <a:endParaRPr lang="en-US" dirty="0"/>
          </a:p>
        </p:txBody>
      </p:sp>
    </p:spTree>
    <p:extLst>
      <p:ext uri="{BB962C8B-B14F-4D97-AF65-F5344CB8AC3E}">
        <p14:creationId xmlns:p14="http://schemas.microsoft.com/office/powerpoint/2010/main" val="262130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6B3A8-9745-5F15-5AD0-407A298A3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BA6D51-D6EB-622F-21B8-767DCA3E0C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24364-F1E2-4E77-E222-1E2C9E74037F}"/>
              </a:ext>
            </a:extLst>
          </p:cNvPr>
          <p:cNvSpPr>
            <a:spLocks noGrp="1"/>
          </p:cNvSpPr>
          <p:nvPr>
            <p:ph type="body" idx="1"/>
          </p:nvPr>
        </p:nvSpPr>
        <p:spPr/>
        <p:txBody>
          <a:bodyPr/>
          <a:lstStyle/>
          <a:p>
            <a:pPr marL="0" indent="0">
              <a:buFont typeface="Arial" panose="020B0604020202020204" pitchFamily="34" charset="0"/>
              <a:buNone/>
            </a:pPr>
            <a:r>
              <a:rPr lang="en-US" b="1" i="1" dirty="0"/>
              <a:t>This brings us to Axiom Reports!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Axiom Reports pull in synched data from Data Warehouse and summarize it with your projections for convenience and accessibility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They allow you to view class code totals and export to Excel for additional analysis and sharing with others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These reports can be customized - the Budget Office can create unique reports to fit your needs</a:t>
            </a:r>
          </a:p>
          <a:p>
            <a:pPr marL="0" indent="0">
              <a:buFont typeface="Arial" panose="020B0604020202020204" pitchFamily="34" charset="0"/>
              <a:buNone/>
            </a:pPr>
            <a:endParaRPr lang="en-US" dirty="0"/>
          </a:p>
          <a:p>
            <a:pPr marL="0" indent="0">
              <a:buFont typeface="Arial" panose="020B0604020202020204" pitchFamily="34" charset="0"/>
              <a:buNone/>
            </a:pPr>
            <a:r>
              <a:rPr lang="en-US" b="1" i="1" dirty="0">
                <a:solidFill>
                  <a:srgbClr val="FF0000"/>
                </a:solidFill>
              </a:rPr>
              <a:t>Examples of some existing custom reports we’ve created:</a:t>
            </a:r>
            <a:br>
              <a:rPr lang="en-US" dirty="0"/>
            </a:br>
            <a:endParaRPr lang="en-US" dirty="0"/>
          </a:p>
          <a:p>
            <a:pPr marL="171450" indent="-171450">
              <a:buFont typeface="Arial" panose="020B0604020202020204" pitchFamily="34" charset="0"/>
              <a:buChar char="•"/>
            </a:pPr>
            <a:r>
              <a:rPr lang="en-US" b="1" dirty="0"/>
              <a:t>Student Health</a:t>
            </a:r>
          </a:p>
          <a:p>
            <a:pPr marL="171450" indent="-171450">
              <a:buFont typeface="Arial" panose="020B0604020202020204" pitchFamily="34" charset="0"/>
              <a:buChar char="•"/>
            </a:pPr>
            <a:r>
              <a:rPr lang="en-US" b="1" dirty="0"/>
              <a:t>Athletics</a:t>
            </a:r>
            <a:br>
              <a:rPr lang="en-US" dirty="0"/>
            </a:br>
            <a:r>
              <a:rPr lang="en-US" dirty="0"/>
              <a:t>	reports pull in fee revenue data as well as actuals and historical data for convenient analysis in one place</a:t>
            </a:r>
            <a:br>
              <a:rPr lang="en-US" dirty="0"/>
            </a:br>
            <a:endParaRPr lang="en-US" dirty="0"/>
          </a:p>
          <a:p>
            <a:pPr marL="171450" indent="-171450">
              <a:buFont typeface="Arial" panose="020B0604020202020204" pitchFamily="34" charset="0"/>
              <a:buChar char="•"/>
            </a:pPr>
            <a:r>
              <a:rPr lang="en-US" b="1" dirty="0">
                <a:solidFill>
                  <a:srgbClr val="FF0000"/>
                </a:solidFill>
              </a:rPr>
              <a:t>Division Non-Discretionary fees</a:t>
            </a:r>
            <a:r>
              <a:rPr lang="en-US" dirty="0"/>
              <a:t>	to track received fee revenue</a:t>
            </a:r>
          </a:p>
          <a:p>
            <a:pPr marL="171450" indent="-171450">
              <a:buFont typeface="Arial" panose="020B0604020202020204" pitchFamily="34" charset="0"/>
              <a:buChar char="•"/>
            </a:pPr>
            <a:r>
              <a:rPr lang="en-US" b="1" dirty="0">
                <a:solidFill>
                  <a:srgbClr val="FF0000"/>
                </a:solidFill>
              </a:rPr>
              <a:t>Centrally held funds by Division</a:t>
            </a:r>
            <a:r>
              <a:rPr lang="en-US" dirty="0"/>
              <a:t>	for Division heads to view approved funds held Centrally by the Budget Office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There are also canned reports available for all users in the Intelligence Center. We hope that after exploring some of the available reports, you’ll be as excited about them as we are!</a:t>
            </a:r>
          </a:p>
        </p:txBody>
      </p:sp>
      <p:sp>
        <p:nvSpPr>
          <p:cNvPr id="4" name="Slide Number Placeholder 3">
            <a:extLst>
              <a:ext uri="{FF2B5EF4-FFF2-40B4-BE49-F238E27FC236}">
                <a16:creationId xmlns:a16="http://schemas.microsoft.com/office/drawing/2014/main" id="{A03428C3-2D4B-B050-96F4-007B15EFDBA8}"/>
              </a:ext>
            </a:extLst>
          </p:cNvPr>
          <p:cNvSpPr>
            <a:spLocks noGrp="1"/>
          </p:cNvSpPr>
          <p:nvPr>
            <p:ph type="sldNum" sz="quarter" idx="5"/>
          </p:nvPr>
        </p:nvSpPr>
        <p:spPr/>
        <p:txBody>
          <a:bodyPr/>
          <a:lstStyle/>
          <a:p>
            <a:fld id="{59A690DF-4551-4A52-A24A-34AECA265268}" type="slidenum">
              <a:rPr lang="en-US" smtClean="0"/>
              <a:t>13</a:t>
            </a:fld>
            <a:endParaRPr lang="en-US" dirty="0"/>
          </a:p>
        </p:txBody>
      </p:sp>
    </p:spTree>
    <p:extLst>
      <p:ext uri="{BB962C8B-B14F-4D97-AF65-F5344CB8AC3E}">
        <p14:creationId xmlns:p14="http://schemas.microsoft.com/office/powerpoint/2010/main" val="3660254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C9D2B-36AB-4FCC-2BAA-86DAE14BD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2033D-CC04-6FDB-04AD-8984D5D17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07CCBC-7486-50D2-E148-0D71EB4282D4}"/>
              </a:ext>
            </a:extLst>
          </p:cNvPr>
          <p:cNvSpPr>
            <a:spLocks noGrp="1"/>
          </p:cNvSpPr>
          <p:nvPr>
            <p:ph type="body" idx="1"/>
          </p:nvPr>
        </p:nvSpPr>
        <p:spPr/>
        <p:txBody>
          <a:bodyPr/>
          <a:lstStyle/>
          <a:p>
            <a:r>
              <a:rPr lang="en-US" dirty="0"/>
              <a:t>To navigate to available Axiom Reports</a:t>
            </a:r>
          </a:p>
        </p:txBody>
      </p:sp>
      <p:sp>
        <p:nvSpPr>
          <p:cNvPr id="4" name="Slide Number Placeholder 3">
            <a:extLst>
              <a:ext uri="{FF2B5EF4-FFF2-40B4-BE49-F238E27FC236}">
                <a16:creationId xmlns:a16="http://schemas.microsoft.com/office/drawing/2014/main" id="{828646AE-26DF-DE71-0A6A-BA9E7DDE4375}"/>
              </a:ext>
            </a:extLst>
          </p:cNvPr>
          <p:cNvSpPr>
            <a:spLocks noGrp="1"/>
          </p:cNvSpPr>
          <p:nvPr>
            <p:ph type="sldNum" sz="quarter" idx="5"/>
          </p:nvPr>
        </p:nvSpPr>
        <p:spPr/>
        <p:txBody>
          <a:bodyPr/>
          <a:lstStyle/>
          <a:p>
            <a:fld id="{59A690DF-4551-4A52-A24A-34AECA265268}" type="slidenum">
              <a:rPr lang="en-US" smtClean="0"/>
              <a:t>14</a:t>
            </a:fld>
            <a:endParaRPr lang="en-US" dirty="0"/>
          </a:p>
        </p:txBody>
      </p:sp>
    </p:spTree>
    <p:extLst>
      <p:ext uri="{BB962C8B-B14F-4D97-AF65-F5344CB8AC3E}">
        <p14:creationId xmlns:p14="http://schemas.microsoft.com/office/powerpoint/2010/main" val="3504588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Go through the rest of these slides then come back here to do a live demo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Double click on the report that you would like to use. The report will open in Excel. The default Axiom spreadsheet will also open.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Please note that the report may open up behind the default spreadsheet.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Starts with 1: Includes forecast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Starts with 2: Does not include forecast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There really is no need for a "no Forecast" report except for when the new FY has not been set up yet. The forecast reports error out in that situation. Some rely on the Axiom reports for monthly recs, these reports will run even before the FY is set up in Axiom. Thus, the no forecast reports that don't error out.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0" dirty="0"/>
          </a:p>
        </p:txBody>
      </p:sp>
      <p:sp>
        <p:nvSpPr>
          <p:cNvPr id="4" name="Slide Number Placeholder 3"/>
          <p:cNvSpPr>
            <a:spLocks noGrp="1"/>
          </p:cNvSpPr>
          <p:nvPr>
            <p:ph type="sldNum" sz="quarter" idx="5"/>
          </p:nvPr>
        </p:nvSpPr>
        <p:spPr/>
        <p:txBody>
          <a:bodyPr/>
          <a:lstStyle/>
          <a:p>
            <a:fld id="{59A690DF-4551-4A52-A24A-34AECA265268}" type="slidenum">
              <a:rPr lang="en-US" smtClean="0"/>
              <a:t>15</a:t>
            </a:fld>
            <a:endParaRPr lang="en-US" dirty="0"/>
          </a:p>
        </p:txBody>
      </p:sp>
    </p:spTree>
    <p:extLst>
      <p:ext uri="{BB962C8B-B14F-4D97-AF65-F5344CB8AC3E}">
        <p14:creationId xmlns:p14="http://schemas.microsoft.com/office/powerpoint/2010/main" val="2540484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C6FC5-69CB-4D8C-760B-361F513BD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37723-B4B5-FAC1-5A20-C8DFBE0B0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7CE6A-498C-8083-418B-20E961BB3F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Saving a bookmark in Edge will allow you to bypass going to the intelligence center and searching for your report</a:t>
            </a:r>
          </a:p>
          <a:p>
            <a:endParaRPr lang="en-US" b="0" dirty="0"/>
          </a:p>
        </p:txBody>
      </p:sp>
      <p:sp>
        <p:nvSpPr>
          <p:cNvPr id="4" name="Slide Number Placeholder 3">
            <a:extLst>
              <a:ext uri="{FF2B5EF4-FFF2-40B4-BE49-F238E27FC236}">
                <a16:creationId xmlns:a16="http://schemas.microsoft.com/office/drawing/2014/main" id="{78D07C57-5455-95B9-F090-9F5CB8524C40}"/>
              </a:ext>
            </a:extLst>
          </p:cNvPr>
          <p:cNvSpPr>
            <a:spLocks noGrp="1"/>
          </p:cNvSpPr>
          <p:nvPr>
            <p:ph type="sldNum" sz="quarter" idx="5"/>
          </p:nvPr>
        </p:nvSpPr>
        <p:spPr/>
        <p:txBody>
          <a:bodyPr/>
          <a:lstStyle/>
          <a:p>
            <a:fld id="{59A690DF-4551-4A52-A24A-34AECA265268}" type="slidenum">
              <a:rPr lang="en-US" smtClean="0"/>
              <a:t>16</a:t>
            </a:fld>
            <a:endParaRPr lang="en-US" dirty="0"/>
          </a:p>
        </p:txBody>
      </p:sp>
    </p:spTree>
    <p:extLst>
      <p:ext uri="{BB962C8B-B14F-4D97-AF65-F5344CB8AC3E}">
        <p14:creationId xmlns:p14="http://schemas.microsoft.com/office/powerpoint/2010/main" val="23628134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Axiom reports are intended to provide reporting data to you and your division/department as often as needed.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index in the Axiom User Guide on the budget web page provides a summary of what’s included in each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encourage you to utilize these reports frequently and let us know if there’s a tweak we can make so they better suit your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instance, the BBA by Dept (no benefits) report highlighted above has been modified to include class codes. We hope this is a helpful addition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17</a:t>
            </a:fld>
            <a:endParaRPr lang="en-US" dirty="0"/>
          </a:p>
        </p:txBody>
      </p:sp>
    </p:spTree>
    <p:extLst>
      <p:ext uri="{BB962C8B-B14F-4D97-AF65-F5344CB8AC3E}">
        <p14:creationId xmlns:p14="http://schemas.microsoft.com/office/powerpoint/2010/main" val="2736481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EAA9B-2BD6-28B2-F577-0D9285FAE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1E524-D5CA-F556-98CA-52182B5DC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0AABF9-3686-16C3-756A-D7D0CCEB97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Axiom reports are intended to provide reporting data to you and your division/department as needed.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Upon selecting a report, fill out your specific division/dept info as well as dates for your desired report, and click &lt;F9&gt; to refresh your report</a:t>
            </a:r>
          </a:p>
          <a:p>
            <a:endParaRPr lang="en-US" dirty="0"/>
          </a:p>
        </p:txBody>
      </p:sp>
      <p:sp>
        <p:nvSpPr>
          <p:cNvPr id="4" name="Slide Number Placeholder 3">
            <a:extLst>
              <a:ext uri="{FF2B5EF4-FFF2-40B4-BE49-F238E27FC236}">
                <a16:creationId xmlns:a16="http://schemas.microsoft.com/office/drawing/2014/main" id="{74D6E386-B94D-C4BC-6C07-E6590A03AA2E}"/>
              </a:ext>
            </a:extLst>
          </p:cNvPr>
          <p:cNvSpPr>
            <a:spLocks noGrp="1"/>
          </p:cNvSpPr>
          <p:nvPr>
            <p:ph type="sldNum" sz="quarter" idx="5"/>
          </p:nvPr>
        </p:nvSpPr>
        <p:spPr/>
        <p:txBody>
          <a:bodyPr/>
          <a:lstStyle/>
          <a:p>
            <a:fld id="{59A690DF-4551-4A52-A24A-34AECA265268}" type="slidenum">
              <a:rPr lang="en-US" smtClean="0"/>
              <a:t>18</a:t>
            </a:fld>
            <a:endParaRPr lang="en-US" dirty="0"/>
          </a:p>
        </p:txBody>
      </p:sp>
    </p:spTree>
    <p:extLst>
      <p:ext uri="{BB962C8B-B14F-4D97-AF65-F5344CB8AC3E}">
        <p14:creationId xmlns:p14="http://schemas.microsoft.com/office/powerpoint/2010/main" val="3301903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To save a populated report in Excel, from the Main menu, Click the down arrow next to &lt;save&gt; and select “Save As (Local File)” </a:t>
            </a:r>
          </a:p>
          <a:p>
            <a:pPr marL="0" marR="0">
              <a:lnSpc>
                <a:spcPct val="107000"/>
              </a:lnSpc>
              <a:spcBef>
                <a:spcPts val="0"/>
              </a:spcBef>
              <a:spcAft>
                <a:spcPts val="8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You can then share/email this report as you would any other Excel file</a:t>
            </a:r>
            <a:endParaRPr lang="en-US" b="0" dirty="0"/>
          </a:p>
        </p:txBody>
      </p:sp>
      <p:sp>
        <p:nvSpPr>
          <p:cNvPr id="4" name="Slide Number Placeholder 3"/>
          <p:cNvSpPr>
            <a:spLocks noGrp="1"/>
          </p:cNvSpPr>
          <p:nvPr>
            <p:ph type="sldNum" sz="quarter" idx="5"/>
          </p:nvPr>
        </p:nvSpPr>
        <p:spPr/>
        <p:txBody>
          <a:bodyPr/>
          <a:lstStyle/>
          <a:p>
            <a:fld id="{59A690DF-4551-4A52-A24A-34AECA265268}" type="slidenum">
              <a:rPr lang="en-US" smtClean="0"/>
              <a:t>19</a:t>
            </a:fld>
            <a:endParaRPr lang="en-US" dirty="0"/>
          </a:p>
        </p:txBody>
      </p:sp>
    </p:spTree>
    <p:extLst>
      <p:ext uri="{BB962C8B-B14F-4D97-AF65-F5344CB8AC3E}">
        <p14:creationId xmlns:p14="http://schemas.microsoft.com/office/powerpoint/2010/main" val="615742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6DF29-FB63-2142-5A15-C53920A14F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7DD00-990A-BA54-B424-0445B40E7A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13D3A-B8F9-0C25-B6FC-B0D6A95C15ED}"/>
              </a:ext>
            </a:extLst>
          </p:cNvPr>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can use Axiom to reconcile monthly transactions: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Several department reports include a reconciliation section at the bottom of the report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800"/>
              </a:spcAft>
              <a:buClrTx/>
              <a:buSzTx/>
              <a:buFontTx/>
              <a:buChar char="-"/>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Journal Lines for reconciling are</a:t>
            </a:r>
            <a:r>
              <a:rPr lang="en-US" sz="1800" b="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pulled directly from DW</a:t>
            </a:r>
          </a:p>
          <a:p>
            <a:pPr marL="171450" marR="0" indent="-171450">
              <a:lnSpc>
                <a:spcPct val="107000"/>
              </a:lnSpc>
              <a:spcBef>
                <a:spcPts val="0"/>
              </a:spcBef>
              <a:spcAft>
                <a:spcPts val="800"/>
              </a:spcAft>
              <a:buFontTx/>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Save report to local file as shown in the previous slide and use to reconcile</a:t>
            </a:r>
          </a:p>
          <a:p>
            <a:pPr marL="0" marR="0" indent="0">
              <a:lnSpc>
                <a:spcPct val="107000"/>
              </a:lnSpc>
              <a:spcBef>
                <a:spcPts val="0"/>
              </a:spcBef>
              <a:spcAft>
                <a:spcPts val="800"/>
              </a:spcAft>
              <a:buFontTx/>
              <a:buNone/>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FontTx/>
              <a:buNone/>
            </a:pPr>
            <a:r>
              <a:rPr lang="en-US" sz="1800" b="0" dirty="0">
                <a:effectLst/>
                <a:latin typeface="Calibri" panose="020F0502020204030204" pitchFamily="34" charset="0"/>
                <a:ea typeface="Calibri" panose="020F0502020204030204" pitchFamily="34" charset="0"/>
                <a:cs typeface="Times New Roman" panose="02020603050405020304" pitchFamily="18" charset="0"/>
              </a:rPr>
              <a:t>If a variation of this report would be more useful for you (example: you would prefer to see all transactions year-to-date) let us know and we can customize it for you</a:t>
            </a:r>
          </a:p>
        </p:txBody>
      </p:sp>
      <p:sp>
        <p:nvSpPr>
          <p:cNvPr id="4" name="Slide Number Placeholder 3">
            <a:extLst>
              <a:ext uri="{FF2B5EF4-FFF2-40B4-BE49-F238E27FC236}">
                <a16:creationId xmlns:a16="http://schemas.microsoft.com/office/drawing/2014/main" id="{91477A09-AB60-E5FF-C410-FBDD76E31885}"/>
              </a:ext>
            </a:extLst>
          </p:cNvPr>
          <p:cNvSpPr>
            <a:spLocks noGrp="1"/>
          </p:cNvSpPr>
          <p:nvPr>
            <p:ph type="sldNum" sz="quarter" idx="5"/>
          </p:nvPr>
        </p:nvSpPr>
        <p:spPr/>
        <p:txBody>
          <a:bodyPr/>
          <a:lstStyle/>
          <a:p>
            <a:fld id="{59A690DF-4551-4A52-A24A-34AECA265268}" type="slidenum">
              <a:rPr lang="en-US" smtClean="0"/>
              <a:t>20</a:t>
            </a:fld>
            <a:endParaRPr lang="en-US" dirty="0"/>
          </a:p>
        </p:txBody>
      </p:sp>
    </p:spTree>
    <p:extLst>
      <p:ext uri="{BB962C8B-B14F-4D97-AF65-F5344CB8AC3E}">
        <p14:creationId xmlns:p14="http://schemas.microsoft.com/office/powerpoint/2010/main" val="613154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21</a:t>
            </a:fld>
            <a:endParaRPr lang="en-US" dirty="0"/>
          </a:p>
        </p:txBody>
      </p:sp>
    </p:spTree>
    <p:extLst>
      <p:ext uri="{BB962C8B-B14F-4D97-AF65-F5344CB8AC3E}">
        <p14:creationId xmlns:p14="http://schemas.microsoft.com/office/powerpoint/2010/main" val="1939222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A690DF-4551-4A52-A24A-34AECA265268}" type="slidenum">
              <a:rPr lang="en-US" smtClean="0"/>
              <a:t>22</a:t>
            </a:fld>
            <a:endParaRPr lang="en-US" dirty="0"/>
          </a:p>
        </p:txBody>
      </p:sp>
    </p:spTree>
    <p:extLst>
      <p:ext uri="{BB962C8B-B14F-4D97-AF65-F5344CB8AC3E}">
        <p14:creationId xmlns:p14="http://schemas.microsoft.com/office/powerpoint/2010/main" val="1534121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C43946B-3F5A-C916-B62B-8D5938EA8285}"/>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5986539F-2DB8-FCDA-C884-9C3CD29B8C4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2134926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AE15260-1C0B-A965-3114-D7C40D18BDF4}"/>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19AAF4D1-0334-3F24-69B4-06C7BD7426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8BA76D-3B8B-429D-9B32-54D6A6297C0A}"/>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1419312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8D9C414-4A2F-78AF-ED60-6130D4C563B3}"/>
              </a:ext>
            </a:extLst>
          </p:cNvPr>
          <p:cNvSpPr/>
          <p:nvPr/>
        </p:nvSpPr>
        <p:spPr>
          <a:xfrm>
            <a:off x="6284115" y="3378954"/>
            <a:ext cx="5907885" cy="3479046"/>
          </a:xfrm>
          <a:custGeom>
            <a:avLst/>
            <a:gdLst>
              <a:gd name="connsiteX0" fmla="*/ 5171297 w 5907885"/>
              <a:gd name="connsiteY0" fmla="*/ 284 h 3479046"/>
              <a:gd name="connsiteX1" fmla="*/ 5813217 w 5907885"/>
              <a:gd name="connsiteY1" fmla="*/ 114238 h 3479046"/>
              <a:gd name="connsiteX2" fmla="*/ 5907885 w 5907885"/>
              <a:gd name="connsiteY2" fmla="*/ 151524 h 3479046"/>
              <a:gd name="connsiteX3" fmla="*/ 5907885 w 5907885"/>
              <a:gd name="connsiteY3" fmla="*/ 3479046 h 3479046"/>
              <a:gd name="connsiteX4" fmla="*/ 0 w 5907885"/>
              <a:gd name="connsiteY4" fmla="*/ 3479046 h 3479046"/>
              <a:gd name="connsiteX5" fmla="*/ 3916974 w 5907885"/>
              <a:gd name="connsiteY5" fmla="*/ 405504 h 3479046"/>
              <a:gd name="connsiteX6" fmla="*/ 3959456 w 5907885"/>
              <a:gd name="connsiteY6" fmla="*/ 373857 h 3479046"/>
              <a:gd name="connsiteX7" fmla="*/ 5052215 w 5907885"/>
              <a:gd name="connsiteY7" fmla="*/ 1756 h 3479046"/>
              <a:gd name="connsiteX8" fmla="*/ 5171297 w 5907885"/>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7885" h="3479046">
                <a:moveTo>
                  <a:pt x="5171297" y="284"/>
                </a:moveTo>
                <a:cubicBezTo>
                  <a:pt x="5389485" y="3908"/>
                  <a:pt x="5606422" y="42249"/>
                  <a:pt x="5813217" y="114238"/>
                </a:cubicBezTo>
                <a:lnTo>
                  <a:pt x="5907885" y="151524"/>
                </a:lnTo>
                <a:lnTo>
                  <a:pt x="5907885"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23000">
                <a:schemeClr val="bg2"/>
              </a:gs>
              <a:gs pos="100000">
                <a:schemeClr val="accent1">
                  <a:lumMod val="60000"/>
                  <a:lumOff val="4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chemeClr val="accent1">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F3052-6EE8-979F-04FB-1B8DF81F29B9}"/>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7D986285-161A-6869-27C2-0A159C2344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7ED64F-5DAB-238D-C34A-1DCCB12221D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666502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1066799" y="936841"/>
            <a:ext cx="10092477" cy="95366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1066800"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5" y="2117341"/>
            <a:ext cx="4809482" cy="3760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23BD680-4E7A-5155-3CAE-6BD44EE8BA83}"/>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6" name="Footer Placeholder 5">
            <a:extLst>
              <a:ext uri="{FF2B5EF4-FFF2-40B4-BE49-F238E27FC236}">
                <a16:creationId xmlns:a16="http://schemas.microsoft.com/office/drawing/2014/main" id="{4F6A152D-EFF2-B3AA-3F25-14E1136734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0BD6032-FD7A-BFFD-9BE5-48EDBEFBD147}"/>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54744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7F4D-4855-340E-03F3-4860885EC671}"/>
              </a:ext>
            </a:extLst>
          </p:cNvPr>
          <p:cNvSpPr>
            <a:spLocks noGrp="1"/>
          </p:cNvSpPr>
          <p:nvPr>
            <p:ph type="title"/>
          </p:nvPr>
        </p:nvSpPr>
        <p:spPr>
          <a:xfrm>
            <a:off x="1066800" y="963283"/>
            <a:ext cx="10096500" cy="91600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CEB472-7426-C288-B5F6-0A1232DCED65}"/>
              </a:ext>
            </a:extLst>
          </p:cNvPr>
          <p:cNvSpPr>
            <a:spLocks noGrp="1"/>
          </p:cNvSpPr>
          <p:nvPr>
            <p:ph type="body" idx="1"/>
          </p:nvPr>
        </p:nvSpPr>
        <p:spPr>
          <a:xfrm>
            <a:off x="1066801" y="1879287"/>
            <a:ext cx="4739628"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194F9C-B6FA-97C3-F618-0CF956CB53B2}"/>
              </a:ext>
            </a:extLst>
          </p:cNvPr>
          <p:cNvSpPr>
            <a:spLocks noGrp="1"/>
          </p:cNvSpPr>
          <p:nvPr>
            <p:ph sz="half" idx="2"/>
          </p:nvPr>
        </p:nvSpPr>
        <p:spPr>
          <a:xfrm>
            <a:off x="1066801" y="2505075"/>
            <a:ext cx="4739628"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F5665C-7910-AFA2-350F-42C06ED5AF47}"/>
              </a:ext>
            </a:extLst>
          </p:cNvPr>
          <p:cNvSpPr>
            <a:spLocks noGrp="1"/>
          </p:cNvSpPr>
          <p:nvPr>
            <p:ph type="body" sz="quarter" idx="3"/>
          </p:nvPr>
        </p:nvSpPr>
        <p:spPr>
          <a:xfrm>
            <a:off x="6400330" y="1879287"/>
            <a:ext cx="4762970" cy="582117"/>
          </a:xfrm>
        </p:spPr>
        <p:txBody>
          <a:bodyPr anchor="b">
            <a:noAutofit/>
          </a:bodyPr>
          <a:lstStyle>
            <a:lvl1pPr marL="0" indent="0">
              <a:buNone/>
              <a:defRPr sz="1400" b="1" cap="all" spc="2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1352E-1DE0-F0CD-6F81-1D8FF59C2B0D}"/>
              </a:ext>
            </a:extLst>
          </p:cNvPr>
          <p:cNvSpPr>
            <a:spLocks noGrp="1"/>
          </p:cNvSpPr>
          <p:nvPr>
            <p:ph sz="quarter" idx="4"/>
          </p:nvPr>
        </p:nvSpPr>
        <p:spPr>
          <a:xfrm>
            <a:off x="6400330" y="2505075"/>
            <a:ext cx="4762970" cy="3389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38F7E4-7D9E-4736-3269-4F0C46996125}"/>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8" name="Footer Placeholder 7">
            <a:extLst>
              <a:ext uri="{FF2B5EF4-FFF2-40B4-BE49-F238E27FC236}">
                <a16:creationId xmlns:a16="http://schemas.microsoft.com/office/drawing/2014/main" id="{218386CF-9A84-8D2A-BC47-C951DD99492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980844D-FE1F-49E7-3BBD-527FB72ECD1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72672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691C-93A5-1364-00A9-A470C289F365}"/>
              </a:ext>
            </a:extLst>
          </p:cNvPr>
          <p:cNvSpPr>
            <a:spLocks noGrp="1"/>
          </p:cNvSpPr>
          <p:nvPr>
            <p:ph type="title"/>
          </p:nvPr>
        </p:nvSpPr>
        <p:spPr>
          <a:xfrm>
            <a:off x="1066800" y="1357223"/>
            <a:ext cx="8886884" cy="104307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76E055BD-4154-B9D1-0B5B-B1E3A06B6B31}"/>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4" name="Footer Placeholder 3">
            <a:extLst>
              <a:ext uri="{FF2B5EF4-FFF2-40B4-BE49-F238E27FC236}">
                <a16:creationId xmlns:a16="http://schemas.microsoft.com/office/drawing/2014/main" id="{0C2A9E4A-03D1-7A8B-233D-014A3248F0B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2CEFC4-D276-DF45-F395-F5BD2EA70114}"/>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2979116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2C0AD-76F4-FCE4-2717-0A9AA4351B6D}"/>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3" name="Footer Placeholder 2">
            <a:extLst>
              <a:ext uri="{FF2B5EF4-FFF2-40B4-BE49-F238E27FC236}">
                <a16:creationId xmlns:a16="http://schemas.microsoft.com/office/drawing/2014/main" id="{BE83BB66-3F41-7F1D-5108-B3F679A88E6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FAA6DA0-07AE-4BE4-B82F-7936D0E3E37D}"/>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837719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FB75-C953-0BD0-4E2E-717767426228}"/>
              </a:ext>
            </a:extLst>
          </p:cNvPr>
          <p:cNvSpPr>
            <a:spLocks noGrp="1"/>
          </p:cNvSpPr>
          <p:nvPr>
            <p:ph type="title"/>
          </p:nvPr>
        </p:nvSpPr>
        <p:spPr>
          <a:xfrm>
            <a:off x="1066800" y="770626"/>
            <a:ext cx="3705225" cy="1286774"/>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75426"/>
            <a:ext cx="5980112" cy="47683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DBFED3-7CB3-1B8B-9504-13A121CAD015}"/>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6" name="Footer Placeholder 5">
            <a:extLst>
              <a:ext uri="{FF2B5EF4-FFF2-40B4-BE49-F238E27FC236}">
                <a16:creationId xmlns:a16="http://schemas.microsoft.com/office/drawing/2014/main" id="{152456C9-19A0-4441-B1AF-B7AFBF642F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8898EA-84CC-411C-0012-D314953696B9}"/>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95796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1E10-1458-2553-05B4-313F7E26D210}"/>
              </a:ext>
            </a:extLst>
          </p:cNvPr>
          <p:cNvSpPr>
            <a:spLocks noGrp="1"/>
          </p:cNvSpPr>
          <p:nvPr>
            <p:ph type="title"/>
          </p:nvPr>
        </p:nvSpPr>
        <p:spPr>
          <a:xfrm>
            <a:off x="1066800" y="782128"/>
            <a:ext cx="3705225" cy="1275272"/>
          </a:xfrm>
        </p:spPr>
        <p:txBody>
          <a:bodyPr anchor="b">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3C0F677-F177-6DED-1920-685B9D9FF254}"/>
              </a:ext>
            </a:extLst>
          </p:cNvPr>
          <p:cNvSpPr>
            <a:spLocks noGrp="1"/>
          </p:cNvSpPr>
          <p:nvPr>
            <p:ph type="pic" idx="1"/>
          </p:nvPr>
        </p:nvSpPr>
        <p:spPr>
          <a:xfrm>
            <a:off x="5183188" y="1143000"/>
            <a:ext cx="5980112"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C4D1CB1-2109-480E-8904-4077C94D6E7D}"/>
              </a:ext>
            </a:extLst>
          </p:cNvPr>
          <p:cNvSpPr>
            <a:spLocks noGrp="1"/>
          </p:cNvSpPr>
          <p:nvPr>
            <p:ph type="body" sz="half" idx="2"/>
          </p:nvPr>
        </p:nvSpPr>
        <p:spPr>
          <a:xfrm>
            <a:off x="1066800" y="2057400"/>
            <a:ext cx="3705225"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B0DB38-7CB9-2140-BC21-6D2E7DD0B6B5}"/>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6" name="Footer Placeholder 5">
            <a:extLst>
              <a:ext uri="{FF2B5EF4-FFF2-40B4-BE49-F238E27FC236}">
                <a16:creationId xmlns:a16="http://schemas.microsoft.com/office/drawing/2014/main" id="{C7B448AD-3B1D-4B5E-CAB9-BB5FD2CDEBC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BEEF53D-CF5A-87A2-E973-3B8CCDEBAA2B}"/>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4202503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0D2E-0561-F284-F89A-AAE3CD09AC24}"/>
              </a:ext>
            </a:extLst>
          </p:cNvPr>
          <p:cNvSpPr>
            <a:spLocks noGrp="1"/>
          </p:cNvSpPr>
          <p:nvPr>
            <p:ph type="title"/>
          </p:nvPr>
        </p:nvSpPr>
        <p:spPr>
          <a:xfrm>
            <a:off x="1066800" y="936841"/>
            <a:ext cx="10239338" cy="953669"/>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57C4C-16EC-2477-6332-830F53011D33}"/>
              </a:ext>
            </a:extLst>
          </p:cNvPr>
          <p:cNvSpPr>
            <a:spLocks noGrp="1"/>
          </p:cNvSpPr>
          <p:nvPr>
            <p:ph type="body" orient="vert" idx="1"/>
          </p:nvPr>
        </p:nvSpPr>
        <p:spPr>
          <a:xfrm>
            <a:off x="1069848" y="2139696"/>
            <a:ext cx="10239338" cy="367768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940D3-6996-1C08-F1AF-87C354657912}"/>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4C3676C3-588F-B636-8CE0-AA2CBFBCE9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CEF8A9-EB1E-B344-A4B8-B58D0633630B}"/>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402267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EF3A28-33E4-2796-AE7A-1234569F5CE0}"/>
              </a:ext>
            </a:extLst>
          </p:cNvPr>
          <p:cNvSpPr>
            <a:spLocks noGrp="1"/>
          </p:cNvSpPr>
          <p:nvPr>
            <p:ph type="title" orient="vert"/>
          </p:nvPr>
        </p:nvSpPr>
        <p:spPr>
          <a:xfrm>
            <a:off x="8844950" y="1081177"/>
            <a:ext cx="2508849" cy="463382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D185FC-2BBB-E997-A5CD-F2C6CF6B7C68}"/>
              </a:ext>
            </a:extLst>
          </p:cNvPr>
          <p:cNvSpPr>
            <a:spLocks noGrp="1"/>
          </p:cNvSpPr>
          <p:nvPr>
            <p:ph type="body" orient="vert" idx="1"/>
          </p:nvPr>
        </p:nvSpPr>
        <p:spPr>
          <a:xfrm>
            <a:off x="1066800" y="1081177"/>
            <a:ext cx="7505700" cy="46338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E314B3C-96CD-071C-C2AD-2C7E04F819C0}"/>
              </a:ext>
            </a:extLst>
          </p:cNvPr>
          <p:cNvSpPr>
            <a:spLocks noGrp="1"/>
          </p:cNvSpPr>
          <p:nvPr>
            <p:ph type="dt" sz="half" idx="10"/>
          </p:nvPr>
        </p:nvSpPr>
        <p:spPr/>
        <p:txBody>
          <a:body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F5AA2B04-F5E0-C5A3-C77D-6AE9A9E913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6155BC2-C712-C4A4-50EC-E10D88344310}"/>
              </a:ext>
            </a:extLst>
          </p:cNvPr>
          <p:cNvSpPr>
            <a:spLocks noGrp="1"/>
          </p:cNvSpPr>
          <p:nvPr>
            <p:ph type="sldNum" sz="quarter" idx="12"/>
          </p:nvPr>
        </p:nvSpPr>
        <p:spPr/>
        <p:txBody>
          <a:bodyPr/>
          <a:lstStyle/>
          <a:p>
            <a:fld id="{5A33CB2A-1702-4C1D-9CC4-8D472D39F19E}" type="slidenum">
              <a:rPr lang="en-US" smtClean="0"/>
              <a:t>‹#›</a:t>
            </a:fld>
            <a:endParaRPr lang="en-US" dirty="0"/>
          </a:p>
        </p:txBody>
      </p:sp>
    </p:spTree>
    <p:extLst>
      <p:ext uri="{BB962C8B-B14F-4D97-AF65-F5344CB8AC3E}">
        <p14:creationId xmlns:p14="http://schemas.microsoft.com/office/powerpoint/2010/main" val="3578653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1066800" y="936841"/>
            <a:ext cx="8886884" cy="95366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1069848" y="2139696"/>
            <a:ext cx="8883836" cy="36776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04F519-BA47-2B81-CC1C-7E1F119EC69E}"/>
              </a:ext>
            </a:extLst>
          </p:cNvPr>
          <p:cNvSpPr>
            <a:spLocks noGrp="1"/>
          </p:cNvSpPr>
          <p:nvPr>
            <p:ph type="dt" sz="half" idx="2"/>
          </p:nvPr>
        </p:nvSpPr>
        <p:spPr>
          <a:xfrm rot="5400000">
            <a:off x="10477379" y="4629744"/>
            <a:ext cx="2653508" cy="365125"/>
          </a:xfrm>
          <a:prstGeom prst="rect">
            <a:avLst/>
          </a:prstGeom>
        </p:spPr>
        <p:txBody>
          <a:bodyPr vert="horz" lIns="91440" tIns="45720" rIns="91440" bIns="45720" rtlCol="0" anchor="ctr"/>
          <a:lstStyle>
            <a:lvl1pPr algn="r">
              <a:defRPr sz="900">
                <a:solidFill>
                  <a:schemeClr val="tx1"/>
                </a:solidFill>
              </a:defRPr>
            </a:lvl1pPr>
          </a:lstStyle>
          <a:p>
            <a:fld id="{1E351CED-465B-40B5-ADCE-957C918F227B}" type="datetimeFigureOut">
              <a:rPr lang="en-US" smtClean="0"/>
              <a:t>4/17/2025</a:t>
            </a:fld>
            <a:endParaRPr lang="en-US" dirty="0"/>
          </a:p>
        </p:txBody>
      </p:sp>
      <p:sp>
        <p:nvSpPr>
          <p:cNvPr id="5" name="Footer Placeholder 4">
            <a:extLst>
              <a:ext uri="{FF2B5EF4-FFF2-40B4-BE49-F238E27FC236}">
                <a16:creationId xmlns:a16="http://schemas.microsoft.com/office/drawing/2014/main" id="{BE952D7B-C352-1630-4C3D-7D5983C04D4A}"/>
              </a:ext>
            </a:extLst>
          </p:cNvPr>
          <p:cNvSpPr>
            <a:spLocks noGrp="1"/>
          </p:cNvSpPr>
          <p:nvPr>
            <p:ph type="ftr" sz="quarter" idx="3"/>
          </p:nvPr>
        </p:nvSpPr>
        <p:spPr>
          <a:xfrm>
            <a:off x="8610602" y="6318446"/>
            <a:ext cx="2743198"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353800" y="6318446"/>
            <a:ext cx="615696" cy="365125"/>
          </a:xfrm>
          <a:prstGeom prst="rect">
            <a:avLst/>
          </a:prstGeom>
        </p:spPr>
        <p:txBody>
          <a:bodyPr vert="horz" lIns="91440" tIns="45720" rIns="91440" bIns="45720" rtlCol="0" anchor="ctr"/>
          <a:lstStyle>
            <a:lvl1pPr algn="r">
              <a:defRPr sz="1600" b="1">
                <a:solidFill>
                  <a:schemeClr val="tx1"/>
                </a:solidFill>
              </a:defRPr>
            </a:lvl1pPr>
          </a:lstStyle>
          <a:p>
            <a:fld id="{5A33CB2A-1702-4C1D-9CC4-8D472D39F19E}" type="slidenum">
              <a:rPr lang="en-US" smtClean="0"/>
              <a:t>‹#›</a:t>
            </a:fld>
            <a:endParaRPr lang="en-US" dirty="0"/>
          </a:p>
        </p:txBody>
      </p:sp>
    </p:spTree>
    <p:extLst>
      <p:ext uri="{BB962C8B-B14F-4D97-AF65-F5344CB8AC3E}">
        <p14:creationId xmlns:p14="http://schemas.microsoft.com/office/powerpoint/2010/main" val="429178775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1" r:id="rId6"/>
    <p:sldLayoutId id="2147483777" r:id="rId7"/>
    <p:sldLayoutId id="2147483778" r:id="rId8"/>
    <p:sldLayoutId id="2147483779" r:id="rId9"/>
    <p:sldLayoutId id="2147483780" r:id="rId10"/>
    <p:sldLayoutId id="2147483782" r:id="rId11"/>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csusm.axiom.cloud/forms/docref?docref=f$gmKgHV88lgVUrJDzzPQHi4MWTaPPznytJxim$XB8M_"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csusm.axiom.clou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susm.axiom.cloud/"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5.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www.csusm.edu/budgetoffice/axiom_training_resouces/axiom_user_guide.pdf" TargetMode="External"/><Relationship Id="rId4" Type="http://schemas.openxmlformats.org/officeDocument/2006/relationships/hyperlink" Target="https://www.csusm.edu/budgetoffice/axiom_training_resouces/index.html"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cid:image006.jpg@01DA23A2.4F531510" TargetMode="Externa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mailto:budget@csusm.edu" TargetMode="External"/><Relationship Id="rId7" Type="http://schemas.openxmlformats.org/officeDocument/2006/relationships/hyperlink" Target="mailto:helpdesk@csusm.edu"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mailto:fso@csusm.edu" TargetMode="External"/><Relationship Id="rId5" Type="http://schemas.openxmlformats.org/officeDocument/2006/relationships/hyperlink" Target="https://www.csusm.edu/budgetoffice/axiom_training_resouces/index.html" TargetMode="External"/><Relationship Id="rId4" Type="http://schemas.openxmlformats.org/officeDocument/2006/relationships/hyperlink" Target="https://www.csusm.edu/budgetoffice/axiom_training_resouces/axiom_user_guide.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C4F049F8-87E1-403E-2A50-2F4544BF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blue and white room with a blue sky&#10;&#10;Description automatically generated">
            <a:extLst>
              <a:ext uri="{FF2B5EF4-FFF2-40B4-BE49-F238E27FC236}">
                <a16:creationId xmlns:a16="http://schemas.microsoft.com/office/drawing/2014/main" id="{6D8B0F2C-A22A-70AC-E470-9B93989BCF32}"/>
              </a:ext>
            </a:extLst>
          </p:cNvPr>
          <p:cNvPicPr>
            <a:picLocks noChangeAspect="1"/>
          </p:cNvPicPr>
          <p:nvPr/>
        </p:nvPicPr>
        <p:blipFill>
          <a:blip r:embed="rId3"/>
          <a:srcRect t="25000"/>
          <a:stretch/>
        </p:blipFill>
        <p:spPr>
          <a:xfrm>
            <a:off x="20" y="10"/>
            <a:ext cx="12191979" cy="6857989"/>
          </a:xfrm>
          <a:prstGeom prst="rect">
            <a:avLst/>
          </a:prstGeom>
        </p:spPr>
      </p:pic>
      <p:sp>
        <p:nvSpPr>
          <p:cNvPr id="30" name="Freeform: Shape 29">
            <a:extLst>
              <a:ext uri="{FF2B5EF4-FFF2-40B4-BE49-F238E27FC236}">
                <a16:creationId xmlns:a16="http://schemas.microsoft.com/office/drawing/2014/main" id="{DD29B6E1-6E86-A1A0-2491-E5B84B3AA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H="1">
            <a:off x="1035555" y="1445436"/>
            <a:ext cx="11191887" cy="5509960"/>
          </a:xfrm>
          <a:custGeom>
            <a:avLst/>
            <a:gdLst>
              <a:gd name="connsiteX0" fmla="*/ 75794 w 11191887"/>
              <a:gd name="connsiteY0" fmla="*/ 5509960 h 5509960"/>
              <a:gd name="connsiteX1" fmla="*/ 11191887 w 11191887"/>
              <a:gd name="connsiteY1" fmla="*/ 5315928 h 5509960"/>
              <a:gd name="connsiteX2" fmla="*/ 5163097 w 11191887"/>
              <a:gd name="connsiteY2" fmla="*/ 753031 h 5509960"/>
              <a:gd name="connsiteX3" fmla="*/ 5078820 w 11191887"/>
              <a:gd name="connsiteY3" fmla="*/ 692507 h 5509960"/>
              <a:gd name="connsiteX4" fmla="*/ 2926071 w 11191887"/>
              <a:gd name="connsiteY4" fmla="*/ 1150 h 5509960"/>
              <a:gd name="connsiteX5" fmla="*/ 2692814 w 11191887"/>
              <a:gd name="connsiteY5" fmla="*/ 2336 h 5509960"/>
              <a:gd name="connsiteX6" fmla="*/ 95718 w 11191887"/>
              <a:gd name="connsiteY6" fmla="*/ 1073885 h 5509960"/>
              <a:gd name="connsiteX7" fmla="*/ 0 w 11191887"/>
              <a:gd name="connsiteY7" fmla="*/ 1167726 h 550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91887" h="5509960">
                <a:moveTo>
                  <a:pt x="75794" y="5509960"/>
                </a:moveTo>
                <a:lnTo>
                  <a:pt x="11191887" y="5315928"/>
                </a:lnTo>
                <a:lnTo>
                  <a:pt x="5163097" y="753031"/>
                </a:lnTo>
                <a:lnTo>
                  <a:pt x="5078820" y="692507"/>
                </a:lnTo>
                <a:cubicBezTo>
                  <a:pt x="4421358" y="245206"/>
                  <a:pt x="3672983" y="19009"/>
                  <a:pt x="2926071" y="1150"/>
                </a:cubicBezTo>
                <a:cubicBezTo>
                  <a:pt x="2848268" y="-711"/>
                  <a:pt x="2770480" y="-310"/>
                  <a:pt x="2692814" y="2336"/>
                </a:cubicBezTo>
                <a:cubicBezTo>
                  <a:pt x="1746244" y="34591"/>
                  <a:pt x="817542" y="400481"/>
                  <a:pt x="95718" y="1073885"/>
                </a:cubicBezTo>
                <a:lnTo>
                  <a:pt x="0" y="1167726"/>
                </a:lnTo>
                <a:close/>
              </a:path>
            </a:pathLst>
          </a:custGeom>
          <a:gradFill>
            <a:gsLst>
              <a:gs pos="23000">
                <a:schemeClr val="bg2">
                  <a:alpha val="68000"/>
                </a:schemeClr>
              </a:gs>
              <a:gs pos="100000">
                <a:schemeClr val="accent1">
                  <a:lumMod val="60000"/>
                  <a:lumOff val="40000"/>
                  <a:alpha val="78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9B2081E-AE5A-1600-2D37-D207101BDD7B}"/>
              </a:ext>
            </a:extLst>
          </p:cNvPr>
          <p:cNvSpPr>
            <a:spLocks noGrp="1"/>
          </p:cNvSpPr>
          <p:nvPr>
            <p:ph type="ctrTitle"/>
          </p:nvPr>
        </p:nvSpPr>
        <p:spPr>
          <a:xfrm>
            <a:off x="5882446" y="3092651"/>
            <a:ext cx="5429290" cy="2142559"/>
          </a:xfrm>
        </p:spPr>
        <p:txBody>
          <a:bodyPr>
            <a:normAutofit/>
          </a:bodyPr>
          <a:lstStyle/>
          <a:p>
            <a:pPr algn="r"/>
            <a:r>
              <a:rPr lang="en-US" sz="4800" dirty="0"/>
              <a:t>Axiom How To</a:t>
            </a:r>
          </a:p>
        </p:txBody>
      </p:sp>
      <p:sp>
        <p:nvSpPr>
          <p:cNvPr id="3" name="Subtitle 2">
            <a:extLst>
              <a:ext uri="{FF2B5EF4-FFF2-40B4-BE49-F238E27FC236}">
                <a16:creationId xmlns:a16="http://schemas.microsoft.com/office/drawing/2014/main" id="{23F8A652-0B90-046C-5748-03362BDF63EF}"/>
              </a:ext>
            </a:extLst>
          </p:cNvPr>
          <p:cNvSpPr>
            <a:spLocks noGrp="1"/>
          </p:cNvSpPr>
          <p:nvPr>
            <p:ph type="subTitle" idx="1"/>
          </p:nvPr>
        </p:nvSpPr>
        <p:spPr>
          <a:xfrm>
            <a:off x="5829817" y="5409639"/>
            <a:ext cx="5481920" cy="908807"/>
          </a:xfrm>
        </p:spPr>
        <p:txBody>
          <a:bodyPr>
            <a:normAutofit/>
          </a:bodyPr>
          <a:lstStyle/>
          <a:p>
            <a:pPr algn="r"/>
            <a:r>
              <a:rPr lang="en-US" dirty="0"/>
              <a:t>Q3 Overview &amp; Reports</a:t>
            </a:r>
          </a:p>
          <a:p>
            <a:pPr algn="r"/>
            <a:r>
              <a:rPr lang="en-US" sz="1700" i="1" dirty="0"/>
              <a:t>University Budget Office – Last Revised 4/17/2025</a:t>
            </a:r>
          </a:p>
        </p:txBody>
      </p:sp>
    </p:spTree>
    <p:extLst>
      <p:ext uri="{BB962C8B-B14F-4D97-AF65-F5344CB8AC3E}">
        <p14:creationId xmlns:p14="http://schemas.microsoft.com/office/powerpoint/2010/main" val="358928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300B1B-B85E-D514-C6B4-30126EBBCD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76B30C7-A5EB-62EB-4D41-ED75213FAE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99FFDBB-A86F-C1EC-3764-13BC98C8E332}"/>
              </a:ext>
            </a:extLst>
          </p:cNvPr>
          <p:cNvSpPr>
            <a:spLocks noGrp="1"/>
          </p:cNvSpPr>
          <p:nvPr>
            <p:ph type="title"/>
          </p:nvPr>
        </p:nvSpPr>
        <p:spPr>
          <a:xfrm>
            <a:off x="1470561" y="2185060"/>
            <a:ext cx="2507673" cy="849551"/>
          </a:xfrm>
        </p:spPr>
        <p:txBody>
          <a:bodyPr anchor="t">
            <a:normAutofit fontScale="90000"/>
          </a:bodyPr>
          <a:lstStyle/>
          <a:p>
            <a:r>
              <a:rPr lang="en-US" sz="4000" b="0" dirty="0"/>
              <a:t>Agenda</a:t>
            </a:r>
            <a:br>
              <a:rPr lang="en-US" sz="4000" b="0" u="sng" dirty="0"/>
            </a:br>
            <a:br>
              <a:rPr lang="en-US" sz="4000" b="0" u="sng" dirty="0"/>
            </a:br>
            <a:endParaRPr lang="en-US" sz="4800" b="0" dirty="0"/>
          </a:p>
        </p:txBody>
      </p:sp>
      <p:sp>
        <p:nvSpPr>
          <p:cNvPr id="7" name="TextBox 6">
            <a:extLst>
              <a:ext uri="{FF2B5EF4-FFF2-40B4-BE49-F238E27FC236}">
                <a16:creationId xmlns:a16="http://schemas.microsoft.com/office/drawing/2014/main" id="{F63B7D91-BAF3-59C6-9DF5-6F0DE4846968}"/>
              </a:ext>
            </a:extLst>
          </p:cNvPr>
          <p:cNvSpPr txBox="1"/>
          <p:nvPr/>
        </p:nvSpPr>
        <p:spPr>
          <a:xfrm>
            <a:off x="3574473" y="2185060"/>
            <a:ext cx="5449606" cy="3231654"/>
          </a:xfrm>
          <a:prstGeom prst="rect">
            <a:avLst/>
          </a:prstGeom>
          <a:noFill/>
        </p:spPr>
        <p:txBody>
          <a:bodyPr wrap="square" rtlCol="0">
            <a:spAutoFit/>
          </a:bodyPr>
          <a:lstStyle/>
          <a:p>
            <a:pPr marL="285750" indent="-285750">
              <a:buFont typeface="Arial" panose="020B0604020202020204" pitchFamily="34" charset="0"/>
              <a:buChar char="•"/>
            </a:pPr>
            <a:r>
              <a:rPr lang="en-US" sz="1800" b="0" dirty="0"/>
              <a:t>Q3 Overview</a:t>
            </a:r>
          </a:p>
          <a:p>
            <a:pPr marL="285750" indent="-285750">
              <a:buFont typeface="Arial" panose="020B0604020202020204" pitchFamily="34" charset="0"/>
              <a:buChar char="•"/>
            </a:pPr>
            <a:r>
              <a:rPr lang="en-US" sz="1800" b="0" dirty="0"/>
              <a:t>Forecasting</a:t>
            </a:r>
          </a:p>
          <a:p>
            <a:pPr marL="285750" indent="-285750">
              <a:buFont typeface="Arial" panose="020B0604020202020204" pitchFamily="34" charset="0"/>
              <a:buChar char="•"/>
            </a:pPr>
            <a:r>
              <a:rPr lang="en-US" sz="1800" b="0" dirty="0"/>
              <a:t>Axiom Reports</a:t>
            </a:r>
          </a:p>
          <a:p>
            <a:pPr marL="285750" indent="-285750">
              <a:buFont typeface="Arial" panose="020B0604020202020204" pitchFamily="34" charset="0"/>
              <a:buChar char="•"/>
            </a:pPr>
            <a:r>
              <a:rPr lang="en-US" dirty="0"/>
              <a:t>Using Axiom to Reconcile</a:t>
            </a:r>
            <a:endParaRPr lang="en-US" sz="1800" b="0" dirty="0"/>
          </a:p>
          <a:p>
            <a:pPr marL="285750" indent="-285750">
              <a:buFont typeface="Arial" panose="020B0604020202020204" pitchFamily="34" charset="0"/>
              <a:buChar char="•"/>
            </a:pPr>
            <a:r>
              <a:rPr lang="en-US" sz="1800" b="0" dirty="0"/>
              <a:t>Demo</a:t>
            </a:r>
            <a:br>
              <a:rPr lang="en-US" sz="1800" b="0" dirty="0"/>
            </a:br>
            <a:br>
              <a:rPr lang="en-US" sz="1800" b="0" dirty="0"/>
            </a:br>
            <a:br>
              <a:rPr lang="en-US" sz="1800" b="0" dirty="0"/>
            </a:br>
            <a:br>
              <a:rPr lang="en-US" sz="1800" b="0" dirty="0"/>
            </a:br>
            <a:br>
              <a:rPr lang="en-US" sz="1800" b="0" dirty="0"/>
            </a:br>
            <a:endParaRPr lang="en-US" dirty="0"/>
          </a:p>
          <a:p>
            <a:pPr marL="285750" indent="-285750">
              <a:buFont typeface="Arial" panose="020B0604020202020204" pitchFamily="34" charset="0"/>
              <a:buChar char="•"/>
            </a:pPr>
            <a:r>
              <a:rPr lang="en-US" sz="2400" b="0" i="1" dirty="0"/>
              <a:t>Q&amp;A welcome throughout </a:t>
            </a:r>
            <a:endParaRPr lang="en-US" sz="2400" i="1" dirty="0"/>
          </a:p>
        </p:txBody>
      </p:sp>
      <p:pic>
        <p:nvPicPr>
          <p:cNvPr id="1028" name="Picture 4" descr="Don't be shy - GIF - Imgur">
            <a:extLst>
              <a:ext uri="{FF2B5EF4-FFF2-40B4-BE49-F238E27FC236}">
                <a16:creationId xmlns:a16="http://schemas.microsoft.com/office/drawing/2014/main" id="{B804959B-83BA-0F5C-54B9-232875902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2708" y="2096364"/>
            <a:ext cx="3197992" cy="239849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ED0BFFB-D1FF-B079-B159-5E2DCD4FC5BA}"/>
              </a:ext>
            </a:extLst>
          </p:cNvPr>
          <p:cNvSpPr txBox="1"/>
          <p:nvPr/>
        </p:nvSpPr>
        <p:spPr>
          <a:xfrm>
            <a:off x="7523811" y="4859079"/>
            <a:ext cx="3583897" cy="646331"/>
          </a:xfrm>
          <a:prstGeom prst="rect">
            <a:avLst/>
          </a:prstGeom>
          <a:noFill/>
        </p:spPr>
        <p:txBody>
          <a:bodyPr wrap="square" rtlCol="0">
            <a:spAutoFit/>
          </a:bodyPr>
          <a:lstStyle/>
          <a:p>
            <a:r>
              <a:rPr lang="en-US" sz="3600" i="1" dirty="0">
                <a:solidFill>
                  <a:schemeClr val="accent1"/>
                </a:solidFill>
                <a:latin typeface="Caveat" panose="00000500000000000000" pitchFamily="2" charset="0"/>
              </a:rPr>
              <a:t>Please don’t be shy!</a:t>
            </a:r>
          </a:p>
        </p:txBody>
      </p:sp>
    </p:spTree>
    <p:extLst>
      <p:ext uri="{BB962C8B-B14F-4D97-AF65-F5344CB8AC3E}">
        <p14:creationId xmlns:p14="http://schemas.microsoft.com/office/powerpoint/2010/main" val="174334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949DC6-6931-80C2-ACF1-DA54B3AA46B7}"/>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6401" y="3378954"/>
            <a:ext cx="6394567" cy="3479046"/>
          </a:xfrm>
          <a:custGeom>
            <a:avLst/>
            <a:gdLst/>
            <a:ahLst/>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Rectangle 17">
            <a:extLst>
              <a:ext uri="{FF2B5EF4-FFF2-40B4-BE49-F238E27FC236}">
                <a16:creationId xmlns:a16="http://schemas.microsoft.com/office/drawing/2014/main" id="{9F84B89C-BB5C-7BD7-E0CB-97CE48938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278FD2D9-A6F5-F7AD-0532-D153271975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1369767" y="902234"/>
            <a:ext cx="10868519" cy="6049352"/>
          </a:xfrm>
          <a:custGeom>
            <a:avLst/>
            <a:gdLst>
              <a:gd name="connsiteX0" fmla="*/ 1648792 w 10868519"/>
              <a:gd name="connsiteY0" fmla="*/ 2336 h 6049352"/>
              <a:gd name="connsiteX1" fmla="*/ 124583 w 10868519"/>
              <a:gd name="connsiteY1" fmla="*/ 358514 h 6049352"/>
              <a:gd name="connsiteX2" fmla="*/ 0 w 10868519"/>
              <a:gd name="connsiteY2" fmla="*/ 420038 h 6049352"/>
              <a:gd name="connsiteX3" fmla="*/ 98260 w 10868519"/>
              <a:gd name="connsiteY3" fmla="*/ 6049352 h 6049352"/>
              <a:gd name="connsiteX4" fmla="*/ 10868519 w 10868519"/>
              <a:gd name="connsiteY4" fmla="*/ 5861357 h 6049352"/>
              <a:gd name="connsiteX5" fmla="*/ 4119075 w 10868519"/>
              <a:gd name="connsiteY5" fmla="*/ 753030 h 6049352"/>
              <a:gd name="connsiteX6" fmla="*/ 4034798 w 10868519"/>
              <a:gd name="connsiteY6" fmla="*/ 692507 h 6049352"/>
              <a:gd name="connsiteX7" fmla="*/ 1882049 w 10868519"/>
              <a:gd name="connsiteY7" fmla="*/ 1150 h 6049352"/>
              <a:gd name="connsiteX8" fmla="*/ 1648792 w 10868519"/>
              <a:gd name="connsiteY8" fmla="*/ 2336 h 6049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68519" h="6049352">
                <a:moveTo>
                  <a:pt x="1648792" y="2336"/>
                </a:moveTo>
                <a:cubicBezTo>
                  <a:pt x="1124538" y="20200"/>
                  <a:pt x="605764" y="140406"/>
                  <a:pt x="124583" y="358514"/>
                </a:cubicBezTo>
                <a:lnTo>
                  <a:pt x="0" y="420038"/>
                </a:lnTo>
                <a:lnTo>
                  <a:pt x="98260" y="6049352"/>
                </a:lnTo>
                <a:lnTo>
                  <a:pt x="10868519" y="5861357"/>
                </a:lnTo>
                <a:lnTo>
                  <a:pt x="4119075" y="753030"/>
                </a:lnTo>
                <a:lnTo>
                  <a:pt x="4034798" y="692507"/>
                </a:lnTo>
                <a:cubicBezTo>
                  <a:pt x="3377336" y="245206"/>
                  <a:pt x="2628961" y="19009"/>
                  <a:pt x="1882049" y="1150"/>
                </a:cubicBezTo>
                <a:cubicBezTo>
                  <a:pt x="1804246" y="-711"/>
                  <a:pt x="1726458" y="-310"/>
                  <a:pt x="1648792" y="2336"/>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a:extLst>
              <a:ext uri="{FF2B5EF4-FFF2-40B4-BE49-F238E27FC236}">
                <a16:creationId xmlns:a16="http://schemas.microsoft.com/office/drawing/2014/main" id="{2735C02D-0F18-D447-C299-082CE5E62B38}"/>
              </a:ext>
            </a:extLst>
          </p:cNvPr>
          <p:cNvSpPr>
            <a:spLocks noGrp="1"/>
          </p:cNvSpPr>
          <p:nvPr>
            <p:ph type="title"/>
          </p:nvPr>
        </p:nvSpPr>
        <p:spPr>
          <a:xfrm>
            <a:off x="1055914" y="316670"/>
            <a:ext cx="6580909" cy="1779875"/>
          </a:xfrm>
        </p:spPr>
        <p:txBody>
          <a:bodyPr vert="horz" lIns="91440" tIns="45720" rIns="91440" bIns="45720" rtlCol="0" anchor="b">
            <a:normAutofit/>
          </a:bodyPr>
          <a:lstStyle/>
          <a:p>
            <a:r>
              <a:rPr lang="en-US" sz="2600" b="0" dirty="0"/>
              <a:t>Q3 Report Overview – General Guidelines</a:t>
            </a:r>
            <a:br>
              <a:rPr lang="en-US" sz="2300" b="0" dirty="0"/>
            </a:br>
            <a:br>
              <a:rPr lang="en-US" sz="2300" b="0" u="sng" dirty="0"/>
            </a:br>
            <a:br>
              <a:rPr lang="en-US" sz="2300" b="0" u="sng" dirty="0"/>
            </a:br>
            <a:endParaRPr lang="en-US" sz="2300" b="0" dirty="0"/>
          </a:p>
        </p:txBody>
      </p:sp>
      <p:pic>
        <p:nvPicPr>
          <p:cNvPr id="3074" name="Picture 2" descr="Businessmen carry huge piggy bank . financial securities for retirement Businessmen carry huge piggy bank . financial securities for retirement funny budget stock illustrations">
            <a:extLst>
              <a:ext uri="{FF2B5EF4-FFF2-40B4-BE49-F238E27FC236}">
                <a16:creationId xmlns:a16="http://schemas.microsoft.com/office/drawing/2014/main" id="{5F31FFD6-A009-3757-55F2-76AE6FEB6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669" y="1315455"/>
            <a:ext cx="3177886" cy="31778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4CE8FEB-273D-B020-1F3F-50A5E3CC9D04}"/>
              </a:ext>
            </a:extLst>
          </p:cNvPr>
          <p:cNvSpPr txBox="1"/>
          <p:nvPr/>
        </p:nvSpPr>
        <p:spPr>
          <a:xfrm>
            <a:off x="3839765" y="1592797"/>
            <a:ext cx="8117900" cy="2862322"/>
          </a:xfrm>
          <a:prstGeom prst="rect">
            <a:avLst/>
          </a:prstGeom>
          <a:noFill/>
        </p:spPr>
        <p:txBody>
          <a:bodyPr wrap="square" rtlCol="0">
            <a:spAutoFit/>
          </a:bodyPr>
          <a:lstStyle/>
          <a:p>
            <a:pPr marL="285750" indent="-285750">
              <a:buFont typeface="Arial" panose="020B0604020202020204" pitchFamily="34" charset="0"/>
              <a:buChar char="•"/>
            </a:pPr>
            <a:endParaRPr lang="en-US" sz="1800" b="0" dirty="0"/>
          </a:p>
          <a:p>
            <a:pPr marL="285750" indent="-285750">
              <a:buFont typeface="Arial" panose="020B0604020202020204" pitchFamily="34" charset="0"/>
              <a:buChar char="•"/>
            </a:pPr>
            <a:r>
              <a:rPr lang="en-US" dirty="0"/>
              <a:t>Budget Office complies preliminary report and shares results with Divisions</a:t>
            </a:r>
          </a:p>
          <a:p>
            <a:endParaRPr lang="en-US" sz="1800" b="0" dirty="0"/>
          </a:p>
          <a:p>
            <a:pPr marL="285750" indent="-285750">
              <a:buFont typeface="Arial" panose="020B0604020202020204" pitchFamily="34" charset="0"/>
              <a:buChar char="•"/>
            </a:pPr>
            <a:r>
              <a:rPr lang="en-US" sz="1800" b="0" dirty="0"/>
              <a:t>Compiled with Axiom IYF Data – Please update projections</a:t>
            </a:r>
            <a:br>
              <a:rPr lang="en-US" dirty="0"/>
            </a:br>
            <a:endParaRPr lang="en-US" dirty="0"/>
          </a:p>
          <a:p>
            <a:pPr marL="285750" indent="-285750">
              <a:buFont typeface="Arial" panose="020B0604020202020204" pitchFamily="34" charset="0"/>
              <a:buChar char="•"/>
            </a:pPr>
            <a:r>
              <a:rPr lang="en-US" dirty="0"/>
              <a:t>Used to ensure adequate funds available for remainder of year</a:t>
            </a:r>
            <a:br>
              <a:rPr lang="en-US" dirty="0"/>
            </a:br>
            <a:endParaRPr lang="en-US" dirty="0"/>
          </a:p>
          <a:p>
            <a:pPr marL="285750" indent="-285750">
              <a:buFont typeface="Arial" panose="020B0604020202020204" pitchFamily="34" charset="0"/>
              <a:buChar char="•"/>
            </a:pPr>
            <a:r>
              <a:rPr lang="en-US" dirty="0"/>
              <a:t>Estimates year-end carryforward</a:t>
            </a:r>
            <a:br>
              <a:rPr lang="en-US" dirty="0"/>
            </a:br>
            <a:endParaRPr lang="en-US" dirty="0"/>
          </a:p>
        </p:txBody>
      </p:sp>
      <p:pic>
        <p:nvPicPr>
          <p:cNvPr id="7" name="Picture 6">
            <a:extLst>
              <a:ext uri="{FF2B5EF4-FFF2-40B4-BE49-F238E27FC236}">
                <a16:creationId xmlns:a16="http://schemas.microsoft.com/office/drawing/2014/main" id="{FF1ECC6E-4612-1D04-F805-E86E12C0B05C}"/>
              </a:ext>
            </a:extLst>
          </p:cNvPr>
          <p:cNvPicPr>
            <a:picLocks noChangeAspect="1"/>
          </p:cNvPicPr>
          <p:nvPr/>
        </p:nvPicPr>
        <p:blipFill>
          <a:blip r:embed="rId4"/>
          <a:stretch>
            <a:fillRect/>
          </a:stretch>
        </p:blipFill>
        <p:spPr>
          <a:xfrm>
            <a:off x="141729" y="4568721"/>
            <a:ext cx="11908541" cy="2175677"/>
          </a:xfrm>
          <a:prstGeom prst="rect">
            <a:avLst/>
          </a:prstGeom>
          <a:solidFill>
            <a:schemeClr val="bg1"/>
          </a:solidFill>
        </p:spPr>
      </p:pic>
    </p:spTree>
    <p:extLst>
      <p:ext uri="{BB962C8B-B14F-4D97-AF65-F5344CB8AC3E}">
        <p14:creationId xmlns:p14="http://schemas.microsoft.com/office/powerpoint/2010/main" val="1608564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242901-4B3A-B147-4BE9-27C45593FBA4}"/>
            </a:ext>
          </a:extLst>
        </p:cNvPr>
        <p:cNvGrpSpPr/>
        <p:nvPr/>
      </p:nvGrpSpPr>
      <p:grpSpPr>
        <a:xfrm>
          <a:off x="0" y="0"/>
          <a:ext cx="0" cy="0"/>
          <a:chOff x="0" y="0"/>
          <a:chExt cx="0" cy="0"/>
        </a:xfrm>
      </p:grpSpPr>
      <p:sp>
        <p:nvSpPr>
          <p:cNvPr id="16" name="Freeform: Shape 15">
            <a:extLst>
              <a:ext uri="{FF2B5EF4-FFF2-40B4-BE49-F238E27FC236}">
                <a16:creationId xmlns:a16="http://schemas.microsoft.com/office/drawing/2014/main" id="{48D7368D-31D9-8101-473D-CD39E706F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6401" y="3378954"/>
            <a:ext cx="6394567" cy="3479046"/>
          </a:xfrm>
          <a:custGeom>
            <a:avLst/>
            <a:gdLst/>
            <a:ahLst/>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chemeClr val="accent1">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8" name="Rectangle 17">
            <a:extLst>
              <a:ext uri="{FF2B5EF4-FFF2-40B4-BE49-F238E27FC236}">
                <a16:creationId xmlns:a16="http://schemas.microsoft.com/office/drawing/2014/main" id="{0B4F0AD4-7619-011B-2FA7-793E0764AA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A65114C3-015C-6D16-DD63-F1A2D3D8F8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35524" y="-119829"/>
            <a:ext cx="12204742" cy="6152857"/>
          </a:xfrm>
          <a:custGeom>
            <a:avLst/>
            <a:gdLst>
              <a:gd name="connsiteX0" fmla="*/ 2879413 w 12204742"/>
              <a:gd name="connsiteY0" fmla="*/ 2336 h 6152857"/>
              <a:gd name="connsiteX1" fmla="*/ 140766 w 12204742"/>
              <a:gd name="connsiteY1" fmla="*/ 1212659 h 6152857"/>
              <a:gd name="connsiteX2" fmla="*/ 0 w 12204742"/>
              <a:gd name="connsiteY2" fmla="*/ 1366844 h 6152857"/>
              <a:gd name="connsiteX3" fmla="*/ 83541 w 12204742"/>
              <a:gd name="connsiteY3" fmla="*/ 6152857 h 6152857"/>
              <a:gd name="connsiteX4" fmla="*/ 12204742 w 12204742"/>
              <a:gd name="connsiteY4" fmla="*/ 5941281 h 6152857"/>
              <a:gd name="connsiteX5" fmla="*/ 5349696 w 12204742"/>
              <a:gd name="connsiteY5" fmla="*/ 753031 h 6152857"/>
              <a:gd name="connsiteX6" fmla="*/ 5265419 w 12204742"/>
              <a:gd name="connsiteY6" fmla="*/ 692507 h 6152857"/>
              <a:gd name="connsiteX7" fmla="*/ 3112670 w 12204742"/>
              <a:gd name="connsiteY7" fmla="*/ 1150 h 6152857"/>
              <a:gd name="connsiteX8" fmla="*/ 2879413 w 12204742"/>
              <a:gd name="connsiteY8" fmla="*/ 2336 h 615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4742" h="6152857">
                <a:moveTo>
                  <a:pt x="2879413" y="2336"/>
                </a:moveTo>
                <a:cubicBezTo>
                  <a:pt x="1869738" y="36741"/>
                  <a:pt x="880393" y="450749"/>
                  <a:pt x="140766" y="1212659"/>
                </a:cubicBezTo>
                <a:lnTo>
                  <a:pt x="0" y="1366844"/>
                </a:lnTo>
                <a:lnTo>
                  <a:pt x="83541" y="6152857"/>
                </a:lnTo>
                <a:lnTo>
                  <a:pt x="12204742" y="5941281"/>
                </a:lnTo>
                <a:lnTo>
                  <a:pt x="5349696" y="753031"/>
                </a:lnTo>
                <a:lnTo>
                  <a:pt x="5265419" y="692507"/>
                </a:lnTo>
                <a:cubicBezTo>
                  <a:pt x="4607957" y="245206"/>
                  <a:pt x="3859582" y="19009"/>
                  <a:pt x="3112670" y="1150"/>
                </a:cubicBezTo>
                <a:cubicBezTo>
                  <a:pt x="3034867" y="-711"/>
                  <a:pt x="2957079" y="-310"/>
                  <a:pt x="2879413" y="2336"/>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a:extLst>
              <a:ext uri="{FF2B5EF4-FFF2-40B4-BE49-F238E27FC236}">
                <a16:creationId xmlns:a16="http://schemas.microsoft.com/office/drawing/2014/main" id="{185D9F0C-A060-3C7F-CC1F-EB169F51A1DE}"/>
              </a:ext>
            </a:extLst>
          </p:cNvPr>
          <p:cNvSpPr>
            <a:spLocks noGrp="1"/>
          </p:cNvSpPr>
          <p:nvPr>
            <p:ph type="title"/>
          </p:nvPr>
        </p:nvSpPr>
        <p:spPr>
          <a:xfrm>
            <a:off x="1066800" y="850005"/>
            <a:ext cx="6196885" cy="1655289"/>
          </a:xfrm>
        </p:spPr>
        <p:txBody>
          <a:bodyPr vert="horz" lIns="91440" tIns="45720" rIns="91440" bIns="45720" rtlCol="0" anchor="b">
            <a:normAutofit/>
          </a:bodyPr>
          <a:lstStyle/>
          <a:p>
            <a:r>
              <a:rPr lang="en-US" sz="2600" b="0" dirty="0"/>
              <a:t>Q3 Overview – Centrally Held Funds</a:t>
            </a:r>
            <a:br>
              <a:rPr lang="en-US" sz="2600" b="0" dirty="0"/>
            </a:br>
            <a:br>
              <a:rPr lang="en-US" sz="2600" b="0" u="sng" dirty="0"/>
            </a:br>
            <a:br>
              <a:rPr lang="en-US" sz="2600" b="0" u="sng" dirty="0"/>
            </a:br>
            <a:endParaRPr lang="en-US" sz="2600" b="0" dirty="0"/>
          </a:p>
        </p:txBody>
      </p:sp>
      <p:pic>
        <p:nvPicPr>
          <p:cNvPr id="2050" name="Picture 2" descr="Chasing money Desperate man chasing piggy bank, that is running, losing money, vector cartoon funny budget stock illustrations">
            <a:extLst>
              <a:ext uri="{FF2B5EF4-FFF2-40B4-BE49-F238E27FC236}">
                <a16:creationId xmlns:a16="http://schemas.microsoft.com/office/drawing/2014/main" id="{B2201669-CCE2-660F-CBEB-E3DBDD7F1A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6873" y="3649539"/>
            <a:ext cx="4175413" cy="27153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E6DA831-8943-AEDF-68D1-F87405BB2FB4}"/>
              </a:ext>
            </a:extLst>
          </p:cNvPr>
          <p:cNvSpPr txBox="1"/>
          <p:nvPr/>
        </p:nvSpPr>
        <p:spPr>
          <a:xfrm>
            <a:off x="1440864" y="1773382"/>
            <a:ext cx="8382000" cy="1477328"/>
          </a:xfrm>
          <a:prstGeom prst="rect">
            <a:avLst/>
          </a:prstGeom>
          <a:noFill/>
        </p:spPr>
        <p:txBody>
          <a:bodyPr wrap="square" rtlCol="0">
            <a:spAutoFit/>
          </a:bodyPr>
          <a:lstStyle/>
          <a:p>
            <a:pPr marL="285750" indent="-285750">
              <a:buFont typeface="Arial" panose="020B0604020202020204" pitchFamily="34" charset="0"/>
              <a:buChar char="•"/>
            </a:pPr>
            <a:r>
              <a:rPr lang="en-US" sz="1800" b="0" dirty="0"/>
              <a:t>Project Expenses</a:t>
            </a:r>
            <a:br>
              <a:rPr lang="en-US" sz="1800" b="0" dirty="0"/>
            </a:br>
            <a:endParaRPr lang="en-US" sz="1800" b="0" dirty="0"/>
          </a:p>
          <a:p>
            <a:pPr marL="285750" indent="-285750">
              <a:buFont typeface="Arial" panose="020B0604020202020204" pitchFamily="34" charset="0"/>
              <a:buChar char="•"/>
            </a:pPr>
            <a:r>
              <a:rPr lang="en-US" dirty="0"/>
              <a:t>Do NOT project transfers</a:t>
            </a:r>
            <a:br>
              <a:rPr lang="en-US" dirty="0"/>
            </a:br>
            <a:endParaRPr lang="en-US" dirty="0"/>
          </a:p>
          <a:p>
            <a:pPr marL="285750" indent="-285750">
              <a:buFont typeface="Arial" panose="020B0604020202020204" pitchFamily="34" charset="0"/>
              <a:buChar char="•"/>
            </a:pPr>
            <a:r>
              <a:rPr lang="en-US" dirty="0"/>
              <a:t>Note in Axiom comments section if this creates a deficit</a:t>
            </a:r>
          </a:p>
        </p:txBody>
      </p:sp>
    </p:spTree>
    <p:extLst>
      <p:ext uri="{BB962C8B-B14F-4D97-AF65-F5344CB8AC3E}">
        <p14:creationId xmlns:p14="http://schemas.microsoft.com/office/powerpoint/2010/main" val="2355979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04D262-78ED-CC51-E2B0-86637BAF857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5E67045-EB73-75D4-9640-ACCB130EEC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63941B79-2AD0-8401-5501-542CF2A83D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030" name="Picture 6" descr="flat illustration Hand putting coin a Piggy bank money savings concept of growth Vector illustration, Flat and minimal vector eps file With Copy Space Flat Vector Illustration Flat and minimal vector eps file With Copy Space funny budget stock illustrations">
            <a:extLst>
              <a:ext uri="{FF2B5EF4-FFF2-40B4-BE49-F238E27FC236}">
                <a16:creationId xmlns:a16="http://schemas.microsoft.com/office/drawing/2014/main" id="{97475EB9-C862-37A1-C11E-5D3C689D6B10}"/>
              </a:ext>
            </a:extLst>
          </p:cNvPr>
          <p:cNvPicPr>
            <a:picLocks noChangeAspect="1" noChangeArrowheads="1"/>
          </p:cNvPicPr>
          <p:nvPr/>
        </p:nvPicPr>
        <p:blipFill>
          <a:blip r:embed="rId3">
            <a:alphaModFix amt="30000"/>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CE9E1A23-C2B3-50F6-1CE3-1EF3F5C8E887}"/>
              </a:ext>
            </a:extLst>
          </p:cNvPr>
          <p:cNvSpPr>
            <a:spLocks noGrp="1"/>
          </p:cNvSpPr>
          <p:nvPr>
            <p:ph type="title"/>
          </p:nvPr>
        </p:nvSpPr>
        <p:spPr>
          <a:xfrm>
            <a:off x="990647" y="1099922"/>
            <a:ext cx="9382318" cy="817289"/>
          </a:xfrm>
        </p:spPr>
        <p:txBody>
          <a:bodyPr anchor="t">
            <a:noAutofit/>
          </a:bodyPr>
          <a:lstStyle/>
          <a:p>
            <a:r>
              <a:rPr lang="en-US" sz="2600" b="0" dirty="0"/>
              <a:t>Q3 Overview – Payroll / Compensation</a:t>
            </a:r>
            <a:br>
              <a:rPr lang="en-US" sz="2600" b="0" dirty="0"/>
            </a:br>
            <a:br>
              <a:rPr lang="en-US" sz="2600" b="0" dirty="0"/>
            </a:br>
            <a:br>
              <a:rPr lang="en-US" sz="2600" b="0" dirty="0"/>
            </a:br>
            <a:br>
              <a:rPr lang="en-US" sz="2600" b="0" u="sng" dirty="0"/>
            </a:br>
            <a:br>
              <a:rPr lang="en-US" sz="2600" b="0" u="sng" dirty="0"/>
            </a:br>
            <a:endParaRPr lang="en-US" sz="2600" b="0" dirty="0"/>
          </a:p>
        </p:txBody>
      </p:sp>
      <p:sp>
        <p:nvSpPr>
          <p:cNvPr id="2" name="TextBox 1">
            <a:extLst>
              <a:ext uri="{FF2B5EF4-FFF2-40B4-BE49-F238E27FC236}">
                <a16:creationId xmlns:a16="http://schemas.microsoft.com/office/drawing/2014/main" id="{204F89A3-8DF8-C26F-E719-463B6BA2D203}"/>
              </a:ext>
            </a:extLst>
          </p:cNvPr>
          <p:cNvSpPr txBox="1"/>
          <p:nvPr/>
        </p:nvSpPr>
        <p:spPr>
          <a:xfrm>
            <a:off x="1263196" y="1768327"/>
            <a:ext cx="7716981" cy="1754326"/>
          </a:xfrm>
          <a:prstGeom prst="rect">
            <a:avLst/>
          </a:prstGeom>
          <a:noFill/>
        </p:spPr>
        <p:txBody>
          <a:bodyPr wrap="square" rtlCol="0">
            <a:spAutoFit/>
          </a:bodyPr>
          <a:lstStyle/>
          <a:p>
            <a:pPr marL="285750" indent="-285750">
              <a:buFont typeface="Arial" panose="020B0604020202020204" pitchFamily="34" charset="0"/>
              <a:buChar char="•"/>
            </a:pPr>
            <a:r>
              <a:rPr lang="en-US" sz="1800" b="0" dirty="0"/>
              <a:t>Include compensation increases in projections </a:t>
            </a:r>
          </a:p>
          <a:p>
            <a:pPr marL="742950" lvl="1" indent="-285750">
              <a:buFont typeface="Arial" panose="020B0604020202020204" pitchFamily="34" charset="0"/>
              <a:buChar char="•"/>
            </a:pPr>
            <a:r>
              <a:rPr lang="en-US" b="0" dirty="0"/>
              <a:t>GSI / IRPs / reclasses, promotions, etc.</a:t>
            </a:r>
            <a:br>
              <a:rPr lang="en-US" b="0" dirty="0"/>
            </a:br>
            <a:endParaRPr lang="en-US" b="0" dirty="0"/>
          </a:p>
          <a:p>
            <a:pPr marL="285750" indent="-285750">
              <a:buFont typeface="Arial" panose="020B0604020202020204" pitchFamily="34" charset="0"/>
              <a:buChar char="•"/>
            </a:pPr>
            <a:r>
              <a:rPr lang="en-US" dirty="0"/>
              <a:t>Positive pay salary projections should NOT include June earnings</a:t>
            </a:r>
            <a:br>
              <a:rPr lang="en-US" dirty="0"/>
            </a:br>
            <a:endParaRPr lang="en-US" dirty="0"/>
          </a:p>
          <a:p>
            <a:pPr marL="285750" indent="-285750">
              <a:buFont typeface="Arial" panose="020B0604020202020204" pitchFamily="34" charset="0"/>
              <a:buChar char="•"/>
            </a:pPr>
            <a:r>
              <a:rPr lang="en-US" dirty="0"/>
              <a:t>HR Actuals Report can be used for payroll analysis</a:t>
            </a:r>
          </a:p>
        </p:txBody>
      </p:sp>
    </p:spTree>
    <p:extLst>
      <p:ext uri="{BB962C8B-B14F-4D97-AF65-F5344CB8AC3E}">
        <p14:creationId xmlns:p14="http://schemas.microsoft.com/office/powerpoint/2010/main" val="3946791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4A271E-5A69-AD7B-8DAD-91BDD642F9C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FCF75A-6A12-6C30-F4AA-3D80231C0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EA3B2FA-87E9-BA98-732D-FF2C34B0C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120AE9A-9150-E3BE-9069-4DAA55CA3A7C}"/>
              </a:ext>
            </a:extLst>
          </p:cNvPr>
          <p:cNvSpPr>
            <a:spLocks noGrp="1"/>
          </p:cNvSpPr>
          <p:nvPr>
            <p:ph type="title"/>
          </p:nvPr>
        </p:nvSpPr>
        <p:spPr>
          <a:xfrm>
            <a:off x="795529" y="4611184"/>
            <a:ext cx="4651829" cy="2269082"/>
          </a:xfrm>
        </p:spPr>
        <p:txBody>
          <a:bodyPr anchor="t">
            <a:normAutofit/>
          </a:bodyPr>
          <a:lstStyle/>
          <a:p>
            <a:r>
              <a:rPr lang="en-US" sz="2000" b="0" dirty="0"/>
              <a:t>Log in from edge browser:</a:t>
            </a:r>
            <a:br>
              <a:rPr lang="en-US" sz="2000" dirty="0"/>
            </a:br>
            <a:br>
              <a:rPr lang="en-US" sz="4800" dirty="0"/>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IYF Home Page (axiom.cloud)</a:t>
            </a: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or</a:t>
            </a: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https://csusm.axiom.cloud/</a:t>
            </a:r>
            <a:endParaRPr lang="en-US" sz="4800" dirty="0"/>
          </a:p>
        </p:txBody>
      </p:sp>
      <p:pic>
        <p:nvPicPr>
          <p:cNvPr id="4" name="Content Placeholder 3" descr="A red arrow pointing to a white box&#10;&#10;Description automatically generated">
            <a:extLst>
              <a:ext uri="{FF2B5EF4-FFF2-40B4-BE49-F238E27FC236}">
                <a16:creationId xmlns:a16="http://schemas.microsoft.com/office/drawing/2014/main" id="{2CD4C90E-6AAA-4139-118B-35D644CCDB72}"/>
              </a:ext>
            </a:extLst>
          </p:cNvPr>
          <p:cNvPicPr>
            <a:picLocks noGrp="1" noChangeAspect="1"/>
          </p:cNvPicPr>
          <p:nvPr>
            <p:ph idx="1"/>
          </p:nvPr>
        </p:nvPicPr>
        <p:blipFill>
          <a:blip r:embed="rId5"/>
          <a:stretch>
            <a:fillRect/>
          </a:stretch>
        </p:blipFill>
        <p:spPr>
          <a:xfrm>
            <a:off x="5611734" y="5035960"/>
            <a:ext cx="6415890" cy="1048540"/>
          </a:xfrm>
          <a:prstGeom prst="rect">
            <a:avLst/>
          </a:prstGeom>
        </p:spPr>
      </p:pic>
      <p:sp>
        <p:nvSpPr>
          <p:cNvPr id="6" name="TextBox 5">
            <a:extLst>
              <a:ext uri="{FF2B5EF4-FFF2-40B4-BE49-F238E27FC236}">
                <a16:creationId xmlns:a16="http://schemas.microsoft.com/office/drawing/2014/main" id="{E4582ECD-EDC4-32E7-AA24-B675ADAE6425}"/>
              </a:ext>
            </a:extLst>
          </p:cNvPr>
          <p:cNvSpPr txBox="1"/>
          <p:nvPr/>
        </p:nvSpPr>
        <p:spPr>
          <a:xfrm>
            <a:off x="5611734" y="4611184"/>
            <a:ext cx="4969386" cy="369332"/>
          </a:xfrm>
          <a:prstGeom prst="rect">
            <a:avLst/>
          </a:prstGeom>
          <a:noFill/>
        </p:spPr>
        <p:txBody>
          <a:bodyPr wrap="square" rtlCol="0">
            <a:spAutoFit/>
          </a:bodyPr>
          <a:lstStyle/>
          <a:p>
            <a:r>
              <a:rPr lang="en-US" dirty="0"/>
              <a:t>Navigate to In Year Forecasting:</a:t>
            </a:r>
          </a:p>
        </p:txBody>
      </p:sp>
      <p:pic>
        <p:nvPicPr>
          <p:cNvPr id="5" name="Picture 4">
            <a:extLst>
              <a:ext uri="{FF2B5EF4-FFF2-40B4-BE49-F238E27FC236}">
                <a16:creationId xmlns:a16="http://schemas.microsoft.com/office/drawing/2014/main" id="{96D2BA7E-83FB-80E1-2228-D65CEFF2066C}"/>
              </a:ext>
            </a:extLst>
          </p:cNvPr>
          <p:cNvPicPr>
            <a:picLocks noChangeAspect="1"/>
          </p:cNvPicPr>
          <p:nvPr/>
        </p:nvPicPr>
        <p:blipFill>
          <a:blip r:embed="rId6"/>
          <a:stretch>
            <a:fillRect/>
          </a:stretch>
        </p:blipFill>
        <p:spPr>
          <a:xfrm>
            <a:off x="9259530" y="554736"/>
            <a:ext cx="2932470" cy="2733658"/>
          </a:xfrm>
          <a:prstGeom prst="rect">
            <a:avLst/>
          </a:prstGeom>
        </p:spPr>
      </p:pic>
      <p:sp>
        <p:nvSpPr>
          <p:cNvPr id="7" name="Title 1">
            <a:extLst>
              <a:ext uri="{FF2B5EF4-FFF2-40B4-BE49-F238E27FC236}">
                <a16:creationId xmlns:a16="http://schemas.microsoft.com/office/drawing/2014/main" id="{36DA7CB3-42BC-F54E-225A-03A1D6992A48}"/>
              </a:ext>
            </a:extLst>
          </p:cNvPr>
          <p:cNvSpPr txBox="1">
            <a:spLocks/>
          </p:cNvSpPr>
          <p:nvPr/>
        </p:nvSpPr>
        <p:spPr>
          <a:xfrm>
            <a:off x="795529" y="554736"/>
            <a:ext cx="8024150" cy="1529291"/>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US" sz="3500" b="0" dirty="0"/>
              <a:t>Forecasting</a:t>
            </a:r>
            <a:r>
              <a:rPr lang="en-US" sz="2800" b="0" dirty="0"/>
              <a:t> – </a:t>
            </a:r>
          </a:p>
          <a:p>
            <a:endParaRPr lang="en-US" sz="2800" b="0" dirty="0"/>
          </a:p>
          <a:p>
            <a:r>
              <a:rPr lang="en-US" sz="2800" b="0" dirty="0"/>
              <a:t>Update frequently for best results</a:t>
            </a:r>
          </a:p>
          <a:p>
            <a:br>
              <a:rPr lang="en-US" sz="2800" b="0" dirty="0"/>
            </a:br>
            <a:endParaRPr lang="en-US" sz="4800" dirty="0"/>
          </a:p>
        </p:txBody>
      </p:sp>
      <p:cxnSp>
        <p:nvCxnSpPr>
          <p:cNvPr id="12" name="Straight Connector 11">
            <a:extLst>
              <a:ext uri="{FF2B5EF4-FFF2-40B4-BE49-F238E27FC236}">
                <a16:creationId xmlns:a16="http://schemas.microsoft.com/office/drawing/2014/main" id="{F87C36E2-9FFE-C852-DE0E-E0855A78B00B}"/>
              </a:ext>
            </a:extLst>
          </p:cNvPr>
          <p:cNvCxnSpPr/>
          <p:nvPr/>
        </p:nvCxnSpPr>
        <p:spPr>
          <a:xfrm>
            <a:off x="0" y="3843130"/>
            <a:ext cx="12192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483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Content Placeholder 3">
            <a:extLst>
              <a:ext uri="{FF2B5EF4-FFF2-40B4-BE49-F238E27FC236}">
                <a16:creationId xmlns:a16="http://schemas.microsoft.com/office/drawing/2014/main" id="{B884C178-2487-44A3-C4DC-40FC4D6F8E56}"/>
              </a:ext>
            </a:extLst>
          </p:cNvPr>
          <p:cNvPicPr>
            <a:picLocks noGrp="1" noChangeAspect="1"/>
          </p:cNvPicPr>
          <p:nvPr>
            <p:ph idx="1"/>
          </p:nvPr>
        </p:nvPicPr>
        <p:blipFill>
          <a:blip r:embed="rId3"/>
          <a:srcRect r="29910"/>
          <a:stretch/>
        </p:blipFill>
        <p:spPr>
          <a:xfrm>
            <a:off x="880329" y="1322118"/>
            <a:ext cx="10431342" cy="5097342"/>
          </a:xfrm>
          <a:prstGeom prst="rect">
            <a:avLst/>
          </a:prstGeom>
        </p:spPr>
      </p:pic>
      <p:sp>
        <p:nvSpPr>
          <p:cNvPr id="5" name="TextBox 4">
            <a:extLst>
              <a:ext uri="{FF2B5EF4-FFF2-40B4-BE49-F238E27FC236}">
                <a16:creationId xmlns:a16="http://schemas.microsoft.com/office/drawing/2014/main" id="{E3678E79-8A23-5F1C-0895-5D38C726682B}"/>
              </a:ext>
            </a:extLst>
          </p:cNvPr>
          <p:cNvSpPr txBox="1"/>
          <p:nvPr/>
        </p:nvSpPr>
        <p:spPr>
          <a:xfrm>
            <a:off x="880329" y="661746"/>
            <a:ext cx="8718329" cy="400110"/>
          </a:xfrm>
          <a:prstGeom prst="rect">
            <a:avLst/>
          </a:prstGeom>
          <a:noFill/>
        </p:spPr>
        <p:txBody>
          <a:bodyPr wrap="square" rtlCol="0">
            <a:spAutoFit/>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Select a department by clicking on the arrow in front of the department number: </a:t>
            </a:r>
            <a:endParaRPr lang="en-US" sz="2000" dirty="0"/>
          </a:p>
        </p:txBody>
      </p:sp>
      <p:cxnSp>
        <p:nvCxnSpPr>
          <p:cNvPr id="7" name="Straight Arrow Connector 6">
            <a:extLst>
              <a:ext uri="{FF2B5EF4-FFF2-40B4-BE49-F238E27FC236}">
                <a16:creationId xmlns:a16="http://schemas.microsoft.com/office/drawing/2014/main" id="{3B7DC80E-7AA1-0753-1F9E-AF89DB9BDD46}"/>
              </a:ext>
            </a:extLst>
          </p:cNvPr>
          <p:cNvCxnSpPr/>
          <p:nvPr/>
        </p:nvCxnSpPr>
        <p:spPr>
          <a:xfrm>
            <a:off x="271213" y="4253807"/>
            <a:ext cx="829559" cy="584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26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Content Placeholder 3">
            <a:extLst>
              <a:ext uri="{FF2B5EF4-FFF2-40B4-BE49-F238E27FC236}">
                <a16:creationId xmlns:a16="http://schemas.microsoft.com/office/drawing/2014/main" id="{9F89F88C-7296-B5A3-FB87-74362EC6660C}"/>
              </a:ext>
            </a:extLst>
          </p:cNvPr>
          <p:cNvPicPr>
            <a:picLocks noGrp="1" noChangeAspect="1"/>
          </p:cNvPicPr>
          <p:nvPr>
            <p:ph idx="1"/>
          </p:nvPr>
        </p:nvPicPr>
        <p:blipFill>
          <a:blip r:embed="rId3"/>
          <a:srcRect r="20701"/>
          <a:stretch/>
        </p:blipFill>
        <p:spPr>
          <a:xfrm>
            <a:off x="777587" y="1420981"/>
            <a:ext cx="10431342" cy="5097342"/>
          </a:xfrm>
          <a:prstGeom prst="rect">
            <a:avLst/>
          </a:prstGeom>
        </p:spPr>
      </p:pic>
      <p:sp>
        <p:nvSpPr>
          <p:cNvPr id="5" name="TextBox 4">
            <a:extLst>
              <a:ext uri="{FF2B5EF4-FFF2-40B4-BE49-F238E27FC236}">
                <a16:creationId xmlns:a16="http://schemas.microsoft.com/office/drawing/2014/main" id="{CB395CA9-5693-172D-8E91-51B4308A3DB3}"/>
              </a:ext>
            </a:extLst>
          </p:cNvPr>
          <p:cNvSpPr txBox="1"/>
          <p:nvPr/>
        </p:nvSpPr>
        <p:spPr>
          <a:xfrm>
            <a:off x="777587" y="588861"/>
            <a:ext cx="10349325" cy="984885"/>
          </a:xfrm>
          <a:prstGeom prst="rect">
            <a:avLst/>
          </a:prstGeom>
          <a:noFill/>
        </p:spPr>
        <p:txBody>
          <a:bodyPr wrap="square" rtlCol="0">
            <a:spAutoFit/>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To search for a department, click the filter icon, select “Contains” in the first dropdown and enter the department number:</a:t>
            </a:r>
          </a:p>
          <a:p>
            <a:endParaRPr lang="en-US" dirty="0"/>
          </a:p>
        </p:txBody>
      </p:sp>
      <p:cxnSp>
        <p:nvCxnSpPr>
          <p:cNvPr id="7" name="Straight Arrow Connector 6">
            <a:extLst>
              <a:ext uri="{FF2B5EF4-FFF2-40B4-BE49-F238E27FC236}">
                <a16:creationId xmlns:a16="http://schemas.microsoft.com/office/drawing/2014/main" id="{ECCC831D-0176-7A42-F996-2D200EE4AD1F}"/>
              </a:ext>
            </a:extLst>
          </p:cNvPr>
          <p:cNvCxnSpPr>
            <a:cxnSpLocks/>
          </p:cNvCxnSpPr>
          <p:nvPr/>
        </p:nvCxnSpPr>
        <p:spPr>
          <a:xfrm>
            <a:off x="4772787" y="989814"/>
            <a:ext cx="1250941" cy="1151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1509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F351833E-9E46-0BB1-37C7-D79E99F0CB1C}"/>
              </a:ext>
            </a:extLst>
          </p:cNvPr>
          <p:cNvPicPr>
            <a:picLocks noChangeAspect="1"/>
          </p:cNvPicPr>
          <p:nvPr/>
        </p:nvPicPr>
        <p:blipFill>
          <a:blip r:embed="rId2"/>
          <a:srcRect r="-1" b="18215"/>
          <a:stretch/>
        </p:blipFill>
        <p:spPr>
          <a:xfrm>
            <a:off x="880329" y="1212736"/>
            <a:ext cx="10431342" cy="5097342"/>
          </a:xfrm>
          <a:prstGeom prst="rect">
            <a:avLst/>
          </a:prstGeom>
        </p:spPr>
      </p:pic>
      <p:sp>
        <p:nvSpPr>
          <p:cNvPr id="5" name="TextBox 4">
            <a:extLst>
              <a:ext uri="{FF2B5EF4-FFF2-40B4-BE49-F238E27FC236}">
                <a16:creationId xmlns:a16="http://schemas.microsoft.com/office/drawing/2014/main" id="{AA8D8A96-B8EC-31C2-FA31-6D34B6588822}"/>
              </a:ext>
            </a:extLst>
          </p:cNvPr>
          <p:cNvSpPr txBox="1"/>
          <p:nvPr/>
        </p:nvSpPr>
        <p:spPr>
          <a:xfrm>
            <a:off x="760288" y="585627"/>
            <a:ext cx="10531011" cy="400110"/>
          </a:xfrm>
          <a:prstGeom prst="rect">
            <a:avLst/>
          </a:prstGeom>
          <a:noFill/>
        </p:spPr>
        <p:txBody>
          <a:bodyPr wrap="square" rtlCol="0">
            <a:spAutoFit/>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Select the Forecast tab:</a:t>
            </a:r>
            <a:endParaRPr lang="en-US" sz="2000" dirty="0"/>
          </a:p>
        </p:txBody>
      </p:sp>
      <p:cxnSp>
        <p:nvCxnSpPr>
          <p:cNvPr id="7" name="Straight Arrow Connector 6">
            <a:extLst>
              <a:ext uri="{FF2B5EF4-FFF2-40B4-BE49-F238E27FC236}">
                <a16:creationId xmlns:a16="http://schemas.microsoft.com/office/drawing/2014/main" id="{E9BAA448-1ADA-17D8-1793-74E582B48BCE}"/>
              </a:ext>
            </a:extLst>
          </p:cNvPr>
          <p:cNvCxnSpPr/>
          <p:nvPr/>
        </p:nvCxnSpPr>
        <p:spPr>
          <a:xfrm flipH="1" flipV="1">
            <a:off x="3506771" y="2414425"/>
            <a:ext cx="784692" cy="9320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3770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9DF313D-EF5E-34EA-4DC3-45AA17F73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6EE5BB47-4772-0FCB-64CB-A64B567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4291463" cy="1828798"/>
          </a:xfrm>
          <a:custGeom>
            <a:avLst/>
            <a:gdLst>
              <a:gd name="connsiteX0" fmla="*/ 4291463 w 4291463"/>
              <a:gd name="connsiteY0" fmla="*/ 1828798 h 1828798"/>
              <a:gd name="connsiteX1" fmla="*/ 0 w 4291463"/>
              <a:gd name="connsiteY1" fmla="*/ 1828798 h 1828798"/>
              <a:gd name="connsiteX2" fmla="*/ 1813870 w 4291463"/>
              <a:gd name="connsiteY2" fmla="*/ 405504 h 1828798"/>
              <a:gd name="connsiteX3" fmla="*/ 1856352 w 4291463"/>
              <a:gd name="connsiteY3" fmla="*/ 373857 h 1828798"/>
              <a:gd name="connsiteX4" fmla="*/ 2949111 w 4291463"/>
              <a:gd name="connsiteY4" fmla="*/ 1756 h 1828798"/>
              <a:gd name="connsiteX5" fmla="*/ 3068193 w 4291463"/>
              <a:gd name="connsiteY5" fmla="*/ 284 h 1828798"/>
              <a:gd name="connsiteX6" fmla="*/ 4291186 w 4291463"/>
              <a:gd name="connsiteY6" fmla="*/ 430072 h 1828798"/>
              <a:gd name="connsiteX7" fmla="*/ 4291463 w 4291463"/>
              <a:gd name="connsiteY7" fmla="*/ 430316 h 182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1463" h="1828798">
                <a:moveTo>
                  <a:pt x="4291463" y="1828798"/>
                </a:moveTo>
                <a:lnTo>
                  <a:pt x="0" y="1828798"/>
                </a:lnTo>
                <a:lnTo>
                  <a:pt x="1813870" y="405504"/>
                </a:lnTo>
                <a:lnTo>
                  <a:pt x="1856352" y="373857"/>
                </a:lnTo>
                <a:cubicBezTo>
                  <a:pt x="2187982" y="139664"/>
                  <a:pt x="2567993" y="17528"/>
                  <a:pt x="2949111" y="1756"/>
                </a:cubicBezTo>
                <a:cubicBezTo>
                  <a:pt x="2988812" y="114"/>
                  <a:pt x="3028523" y="-375"/>
                  <a:pt x="3068193" y="284"/>
                </a:cubicBezTo>
                <a:cubicBezTo>
                  <a:pt x="3504570" y="7531"/>
                  <a:pt x="3935938" y="153650"/>
                  <a:pt x="4291186" y="430072"/>
                </a:cubicBezTo>
                <a:lnTo>
                  <a:pt x="4291463" y="430316"/>
                </a:lnTo>
                <a:close/>
              </a:path>
            </a:pathLst>
          </a:custGeom>
          <a:gradFill>
            <a:gsLst>
              <a:gs pos="32000">
                <a:schemeClr val="bg2"/>
              </a:gs>
              <a:gs pos="100000">
                <a:schemeClr val="accent1">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54A2B586-305D-14FF-FFDD-EEC3113EA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000" flipH="1">
            <a:off x="3823340" y="2213834"/>
            <a:ext cx="8404540" cy="4724346"/>
          </a:xfrm>
          <a:custGeom>
            <a:avLst/>
            <a:gdLst>
              <a:gd name="connsiteX0" fmla="*/ 1276386 w 8404540"/>
              <a:gd name="connsiteY0" fmla="*/ 1707 h 4724346"/>
              <a:gd name="connsiteX1" fmla="*/ 46392 w 8404540"/>
              <a:gd name="connsiteY1" fmla="*/ 317762 h 4724346"/>
              <a:gd name="connsiteX2" fmla="*/ 0 w 8404540"/>
              <a:gd name="connsiteY2" fmla="*/ 342953 h 4724346"/>
              <a:gd name="connsiteX3" fmla="*/ 76477 w 8404540"/>
              <a:gd name="connsiteY3" fmla="*/ 4724346 h 4724346"/>
              <a:gd name="connsiteX4" fmla="*/ 8404540 w 8404540"/>
              <a:gd name="connsiteY4" fmla="*/ 4578979 h 4724346"/>
              <a:gd name="connsiteX5" fmla="*/ 3081575 w 8404540"/>
              <a:gd name="connsiteY5" fmla="*/ 550286 h 4724346"/>
              <a:gd name="connsiteX6" fmla="*/ 3019989 w 8404540"/>
              <a:gd name="connsiteY6" fmla="*/ 506058 h 4724346"/>
              <a:gd name="connsiteX7" fmla="*/ 1446842 w 8404540"/>
              <a:gd name="connsiteY7" fmla="*/ 840 h 4724346"/>
              <a:gd name="connsiteX8" fmla="*/ 1276386 w 8404540"/>
              <a:gd name="connsiteY8" fmla="*/ 1707 h 472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04540" h="4724346">
                <a:moveTo>
                  <a:pt x="1276386" y="1707"/>
                </a:moveTo>
                <a:cubicBezTo>
                  <a:pt x="850714" y="16212"/>
                  <a:pt x="429986" y="123046"/>
                  <a:pt x="46392" y="317762"/>
                </a:cubicBezTo>
                <a:lnTo>
                  <a:pt x="0" y="342953"/>
                </a:lnTo>
                <a:lnTo>
                  <a:pt x="76477" y="4724346"/>
                </a:lnTo>
                <a:lnTo>
                  <a:pt x="8404540" y="4578979"/>
                </a:lnTo>
                <a:lnTo>
                  <a:pt x="3081575" y="550286"/>
                </a:lnTo>
                <a:lnTo>
                  <a:pt x="3019989" y="506058"/>
                </a:lnTo>
                <a:cubicBezTo>
                  <a:pt x="2539541" y="179187"/>
                  <a:pt x="1992657" y="13891"/>
                  <a:pt x="1446842" y="840"/>
                </a:cubicBezTo>
                <a:cubicBezTo>
                  <a:pt x="1389987" y="-519"/>
                  <a:pt x="1333142" y="-227"/>
                  <a:pt x="1276386" y="1707"/>
                </a:cubicBez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E28CB3C-2198-3D2C-3855-80C52DF01EE4}"/>
              </a:ext>
            </a:extLst>
          </p:cNvPr>
          <p:cNvSpPr txBox="1"/>
          <p:nvPr/>
        </p:nvSpPr>
        <p:spPr>
          <a:xfrm>
            <a:off x="838200" y="522514"/>
            <a:ext cx="10439400" cy="400110"/>
          </a:xfrm>
          <a:prstGeom prst="rect">
            <a:avLst/>
          </a:prstGeom>
          <a:noFill/>
        </p:spPr>
        <p:txBody>
          <a:bodyPr wrap="square" rtlCol="0">
            <a:spAutoFit/>
          </a:bodyPr>
          <a:lstStyle/>
          <a:p>
            <a:r>
              <a:rPr lang="en-US" sz="2000" dirty="0">
                <a:latin typeface="Calibri" panose="020F0502020204030204" pitchFamily="34" charset="0"/>
                <a:ea typeface="Calibri" panose="020F0502020204030204" pitchFamily="34" charset="0"/>
                <a:cs typeface="Times New Roman" panose="02020603050405020304" pitchFamily="18" charset="0"/>
              </a:rPr>
              <a:t>E</a:t>
            </a:r>
            <a:r>
              <a:rPr lang="en-US" sz="2000" dirty="0">
                <a:effectLst/>
                <a:latin typeface="Calibri" panose="020F0502020204030204" pitchFamily="34" charset="0"/>
                <a:ea typeface="Calibri" panose="020F0502020204030204" pitchFamily="34" charset="0"/>
                <a:cs typeface="Times New Roman" panose="02020603050405020304" pitchFamily="18" charset="0"/>
              </a:rPr>
              <a:t>nter the projected expenses for each account listed for remaining months:</a:t>
            </a:r>
            <a:endParaRPr lang="en-US" sz="2000" dirty="0"/>
          </a:p>
        </p:txBody>
      </p:sp>
      <p:pic>
        <p:nvPicPr>
          <p:cNvPr id="6" name="Picture 5">
            <a:extLst>
              <a:ext uri="{FF2B5EF4-FFF2-40B4-BE49-F238E27FC236}">
                <a16:creationId xmlns:a16="http://schemas.microsoft.com/office/drawing/2014/main" id="{56FB22C3-9726-A347-3924-65B7A9AF1363}"/>
              </a:ext>
            </a:extLst>
          </p:cNvPr>
          <p:cNvPicPr>
            <a:picLocks noChangeAspect="1"/>
          </p:cNvPicPr>
          <p:nvPr/>
        </p:nvPicPr>
        <p:blipFill>
          <a:blip r:embed="rId3"/>
          <a:stretch>
            <a:fillRect/>
          </a:stretch>
        </p:blipFill>
        <p:spPr>
          <a:xfrm>
            <a:off x="671140" y="2010621"/>
            <a:ext cx="10849719" cy="4128921"/>
          </a:xfrm>
          <a:prstGeom prst="rect">
            <a:avLst/>
          </a:prstGeom>
        </p:spPr>
      </p:pic>
      <p:cxnSp>
        <p:nvCxnSpPr>
          <p:cNvPr id="16" name="Straight Arrow Connector 15">
            <a:extLst>
              <a:ext uri="{FF2B5EF4-FFF2-40B4-BE49-F238E27FC236}">
                <a16:creationId xmlns:a16="http://schemas.microsoft.com/office/drawing/2014/main" id="{D15F4689-0803-2F15-34DA-F96AB4D0D591}"/>
              </a:ext>
            </a:extLst>
          </p:cNvPr>
          <p:cNvCxnSpPr>
            <a:cxnSpLocks/>
          </p:cNvCxnSpPr>
          <p:nvPr/>
        </p:nvCxnSpPr>
        <p:spPr>
          <a:xfrm>
            <a:off x="8229604" y="821635"/>
            <a:ext cx="0" cy="2955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3FDCA3E1-6AE4-AC6C-C829-023417E26F0B}"/>
              </a:ext>
            </a:extLst>
          </p:cNvPr>
          <p:cNvSpPr/>
          <p:nvPr/>
        </p:nvSpPr>
        <p:spPr>
          <a:xfrm>
            <a:off x="1066231" y="4410907"/>
            <a:ext cx="1003300" cy="254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9CD6825C-0561-8A1E-5B25-F4A1F7A8CA1B}"/>
              </a:ext>
            </a:extLst>
          </p:cNvPr>
          <p:cNvCxnSpPr/>
          <p:nvPr/>
        </p:nvCxnSpPr>
        <p:spPr>
          <a:xfrm flipH="1">
            <a:off x="2145731" y="3776870"/>
            <a:ext cx="1637023" cy="7610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822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3678E79-8A23-5F1C-0895-5D38C726682B}"/>
              </a:ext>
            </a:extLst>
          </p:cNvPr>
          <p:cNvSpPr txBox="1"/>
          <p:nvPr/>
        </p:nvSpPr>
        <p:spPr>
          <a:xfrm>
            <a:off x="3170664" y="1224259"/>
            <a:ext cx="6655508" cy="369332"/>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To save your projections, click Save in the upper right corner.</a:t>
            </a:r>
          </a:p>
        </p:txBody>
      </p:sp>
      <p:pic>
        <p:nvPicPr>
          <p:cNvPr id="2" name="Content Placeholder 3" descr="A screenshot of a computer&#10;&#10;Description automatically generated">
            <a:extLst>
              <a:ext uri="{FF2B5EF4-FFF2-40B4-BE49-F238E27FC236}">
                <a16:creationId xmlns:a16="http://schemas.microsoft.com/office/drawing/2014/main" id="{0F0CFDB7-AA6E-F747-465D-C9AA3127BDAE}"/>
              </a:ext>
            </a:extLst>
          </p:cNvPr>
          <p:cNvPicPr>
            <a:picLocks noChangeAspect="1"/>
          </p:cNvPicPr>
          <p:nvPr/>
        </p:nvPicPr>
        <p:blipFill>
          <a:blip r:embed="rId3"/>
          <a:stretch>
            <a:fillRect/>
          </a:stretch>
        </p:blipFill>
        <p:spPr>
          <a:xfrm>
            <a:off x="3457204" y="1953476"/>
            <a:ext cx="5277587" cy="2591162"/>
          </a:xfrm>
          <a:prstGeom prst="rect">
            <a:avLst/>
          </a:prstGeom>
        </p:spPr>
      </p:pic>
      <p:sp>
        <p:nvSpPr>
          <p:cNvPr id="3" name="TextBox 2">
            <a:extLst>
              <a:ext uri="{FF2B5EF4-FFF2-40B4-BE49-F238E27FC236}">
                <a16:creationId xmlns:a16="http://schemas.microsoft.com/office/drawing/2014/main" id="{4A104C7A-77C9-9404-3A4A-08884B9A5DE1}"/>
              </a:ext>
            </a:extLst>
          </p:cNvPr>
          <p:cNvSpPr txBox="1"/>
          <p:nvPr/>
        </p:nvSpPr>
        <p:spPr>
          <a:xfrm>
            <a:off x="1732113" y="5273855"/>
            <a:ext cx="5277588" cy="646331"/>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Tip: We encourage users to save their work periodically while in Axiom, as the system may time-out. </a:t>
            </a:r>
          </a:p>
        </p:txBody>
      </p:sp>
      <p:pic>
        <p:nvPicPr>
          <p:cNvPr id="10" name="Graphic 9" descr="Stars outline">
            <a:extLst>
              <a:ext uri="{FF2B5EF4-FFF2-40B4-BE49-F238E27FC236}">
                <a16:creationId xmlns:a16="http://schemas.microsoft.com/office/drawing/2014/main" id="{1F06F13F-C450-DD96-3673-A5C4437AE8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29573" y="4965789"/>
            <a:ext cx="485409" cy="485409"/>
          </a:xfrm>
          <a:prstGeom prst="rect">
            <a:avLst/>
          </a:prstGeom>
        </p:spPr>
      </p:pic>
      <p:pic>
        <p:nvPicPr>
          <p:cNvPr id="2050" name="Picture 2" descr="&quot;I Spent 10 Hours On That...&quot; - Imgflip">
            <a:extLst>
              <a:ext uri="{FF2B5EF4-FFF2-40B4-BE49-F238E27FC236}">
                <a16:creationId xmlns:a16="http://schemas.microsoft.com/office/drawing/2014/main" id="{A83204A3-B2F5-91F5-A2E1-7A517B5CD1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1094" y="4968612"/>
            <a:ext cx="2643759" cy="190314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3B7DC80E-7AA1-0753-1F9E-AF89DB9BDD46}"/>
              </a:ext>
            </a:extLst>
          </p:cNvPr>
          <p:cNvCxnSpPr>
            <a:cxnSpLocks/>
          </p:cNvCxnSpPr>
          <p:nvPr/>
        </p:nvCxnSpPr>
        <p:spPr>
          <a:xfrm flipH="1">
            <a:off x="8316686" y="1528923"/>
            <a:ext cx="297227" cy="660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32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3678E79-8A23-5F1C-0895-5D38C726682B}"/>
              </a:ext>
            </a:extLst>
          </p:cNvPr>
          <p:cNvSpPr txBox="1"/>
          <p:nvPr/>
        </p:nvSpPr>
        <p:spPr>
          <a:xfrm>
            <a:off x="949610" y="647567"/>
            <a:ext cx="6864194" cy="400110"/>
          </a:xfrm>
          <a:prstGeom prst="rect">
            <a:avLst/>
          </a:prstGeom>
          <a:noFill/>
        </p:spPr>
        <p:txBody>
          <a:bodyPr wrap="square" rtlCol="0">
            <a:spAutoFit/>
          </a:bodyPr>
          <a:lstStyle/>
          <a:p>
            <a:r>
              <a:rPr lang="en-US" sz="2000" dirty="0">
                <a:effectLst/>
                <a:latin typeface="Calibri" panose="020F0502020204030204" pitchFamily="34" charset="0"/>
                <a:ea typeface="Calibri" panose="020F0502020204030204" pitchFamily="34" charset="0"/>
                <a:cs typeface="Times New Roman" panose="02020603050405020304" pitchFamily="18" charset="0"/>
              </a:rPr>
              <a:t>Additional Steps are needed for Departments with Class Codes:</a:t>
            </a:r>
          </a:p>
        </p:txBody>
      </p:sp>
      <p:pic>
        <p:nvPicPr>
          <p:cNvPr id="3" name="Picture 2">
            <a:extLst>
              <a:ext uri="{FF2B5EF4-FFF2-40B4-BE49-F238E27FC236}">
                <a16:creationId xmlns:a16="http://schemas.microsoft.com/office/drawing/2014/main" id="{922ED4FE-CE29-91BA-4507-F34AC804BEC4}"/>
              </a:ext>
            </a:extLst>
          </p:cNvPr>
          <p:cNvPicPr>
            <a:picLocks noChangeAspect="1"/>
          </p:cNvPicPr>
          <p:nvPr/>
        </p:nvPicPr>
        <p:blipFill>
          <a:blip r:embed="rId3"/>
          <a:stretch>
            <a:fillRect/>
          </a:stretch>
        </p:blipFill>
        <p:spPr>
          <a:xfrm>
            <a:off x="1487396" y="2314828"/>
            <a:ext cx="9217207" cy="4545773"/>
          </a:xfrm>
          <a:prstGeom prst="rect">
            <a:avLst/>
          </a:prstGeom>
        </p:spPr>
      </p:pic>
      <p:pic>
        <p:nvPicPr>
          <p:cNvPr id="4098" name="Picture 2" descr="Image result for meme frustrated">
            <a:extLst>
              <a:ext uri="{FF2B5EF4-FFF2-40B4-BE49-F238E27FC236}">
                <a16:creationId xmlns:a16="http://schemas.microsoft.com/office/drawing/2014/main" id="{2AA20610-3327-CF97-78FD-02F8558A3D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414" y="-9628"/>
            <a:ext cx="2752725" cy="17145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8AE8E4B6-902B-D861-D5BB-31DC83536C39}"/>
              </a:ext>
            </a:extLst>
          </p:cNvPr>
          <p:cNvCxnSpPr>
            <a:cxnSpLocks/>
          </p:cNvCxnSpPr>
          <p:nvPr/>
        </p:nvCxnSpPr>
        <p:spPr>
          <a:xfrm>
            <a:off x="108969" y="3078572"/>
            <a:ext cx="1258756"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2873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0F2025-2427-DD5E-3DD2-C968DD9113F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B7D0419-5F40-AD16-9F14-71774053F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25F104E-5E64-7DAC-9AA7-D6207469D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2B9DB9F0-73D8-27CF-ACE7-7E98636C3F9E}"/>
              </a:ext>
            </a:extLst>
          </p:cNvPr>
          <p:cNvSpPr>
            <a:spLocks noGrp="1"/>
          </p:cNvSpPr>
          <p:nvPr>
            <p:ph type="title"/>
          </p:nvPr>
        </p:nvSpPr>
        <p:spPr>
          <a:xfrm>
            <a:off x="513088" y="1371610"/>
            <a:ext cx="7687562" cy="953669"/>
          </a:xfrm>
        </p:spPr>
        <p:txBody>
          <a:bodyPr/>
          <a:lstStyle/>
          <a:p>
            <a:r>
              <a:rPr lang="en-US" b="0" dirty="0"/>
              <a:t>Axiom Reports </a:t>
            </a:r>
          </a:p>
        </p:txBody>
      </p:sp>
      <p:sp>
        <p:nvSpPr>
          <p:cNvPr id="5" name="TextBox 4">
            <a:extLst>
              <a:ext uri="{FF2B5EF4-FFF2-40B4-BE49-F238E27FC236}">
                <a16:creationId xmlns:a16="http://schemas.microsoft.com/office/drawing/2014/main" id="{E765E879-7CF8-9297-5248-B701650A0290}"/>
              </a:ext>
            </a:extLst>
          </p:cNvPr>
          <p:cNvSpPr txBox="1"/>
          <p:nvPr/>
        </p:nvSpPr>
        <p:spPr>
          <a:xfrm>
            <a:off x="3180088" y="2662327"/>
            <a:ext cx="6387547" cy="1631216"/>
          </a:xfrm>
          <a:prstGeom prst="rect">
            <a:avLst/>
          </a:prstGeom>
          <a:noFill/>
        </p:spPr>
        <p:txBody>
          <a:bodyPr wrap="square" rtlCol="0">
            <a:spAutoFit/>
          </a:bodyPr>
          <a:lstStyle/>
          <a:p>
            <a:pPr marL="285750" indent="-285750">
              <a:buFont typeface="Arial" panose="020B0604020202020204" pitchFamily="34" charset="0"/>
              <a:buChar char="•"/>
            </a:pPr>
            <a:r>
              <a:rPr lang="en-US" sz="2000" dirty="0"/>
              <a:t>Synced with Data Warehouse</a:t>
            </a:r>
          </a:p>
          <a:p>
            <a:pPr marL="285750" indent="-285750">
              <a:buFont typeface="Arial" panose="020B0604020202020204" pitchFamily="34" charset="0"/>
              <a:buChar char="•"/>
            </a:pPr>
            <a:r>
              <a:rPr lang="en-US" sz="2000" dirty="0"/>
              <a:t>Summarize forecasting data</a:t>
            </a:r>
          </a:p>
          <a:p>
            <a:pPr marL="285750" indent="-285750">
              <a:buFont typeface="Arial" panose="020B0604020202020204" pitchFamily="34" charset="0"/>
              <a:buChar char="•"/>
            </a:pPr>
            <a:r>
              <a:rPr lang="en-US" sz="2000" dirty="0"/>
              <a:t>View class code totals</a:t>
            </a:r>
          </a:p>
          <a:p>
            <a:pPr marL="285750" indent="-285750">
              <a:buFont typeface="Arial" panose="020B0604020202020204" pitchFamily="34" charset="0"/>
              <a:buChar char="•"/>
            </a:pPr>
            <a:r>
              <a:rPr lang="en-US" sz="2000" dirty="0"/>
              <a:t>Download and save/email to others</a:t>
            </a:r>
          </a:p>
          <a:p>
            <a:pPr marL="285750" indent="-285750">
              <a:buFont typeface="Arial" panose="020B0604020202020204" pitchFamily="34" charset="0"/>
              <a:buChar char="•"/>
            </a:pPr>
            <a:r>
              <a:rPr lang="en-US" sz="2000" dirty="0"/>
              <a:t>Customizable</a:t>
            </a:r>
          </a:p>
        </p:txBody>
      </p:sp>
      <p:pic>
        <p:nvPicPr>
          <p:cNvPr id="1026" name="Picture 2" descr="Image result for this report is awesome gif">
            <a:extLst>
              <a:ext uri="{FF2B5EF4-FFF2-40B4-BE49-F238E27FC236}">
                <a16:creationId xmlns:a16="http://schemas.microsoft.com/office/drawing/2014/main" id="{19ABC21D-4421-16B6-A904-1E9898DB83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0650" y="2476500"/>
            <a:ext cx="2667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876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62C64F-0765-38A0-0879-C4BC5E802BB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33B484F-8656-FDB2-0E3C-A7C42C894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C3B9EF0D-4371-A0DB-7690-5C24EFF82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06C7C310-BE1A-A3BA-C517-ED1727E7FAC4}"/>
              </a:ext>
            </a:extLst>
          </p:cNvPr>
          <p:cNvSpPr>
            <a:spLocks noGrp="1"/>
          </p:cNvSpPr>
          <p:nvPr>
            <p:ph type="title"/>
          </p:nvPr>
        </p:nvSpPr>
        <p:spPr>
          <a:xfrm>
            <a:off x="211997" y="396020"/>
            <a:ext cx="4766932" cy="3151535"/>
          </a:xfrm>
        </p:spPr>
        <p:txBody>
          <a:bodyPr anchor="t">
            <a:normAutofit/>
          </a:bodyPr>
          <a:lstStyle/>
          <a:p>
            <a:r>
              <a:rPr lang="en-US" sz="2800" b="0" dirty="0"/>
              <a:t>Axiom Reporting</a:t>
            </a:r>
            <a:br>
              <a:rPr lang="en-US" sz="2800" dirty="0"/>
            </a:br>
            <a:r>
              <a:rPr lang="en-US" sz="2000" b="0" dirty="0"/>
              <a:t>Log in from Edge Browser:</a:t>
            </a:r>
            <a:br>
              <a:rPr lang="en-US" sz="2800" dirty="0"/>
            </a:br>
            <a:b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https://csusm.axiom.cloud/</a:t>
            </a:r>
            <a:endParaRPr lang="en-US" sz="4800" dirty="0"/>
          </a:p>
        </p:txBody>
      </p:sp>
      <p:sp>
        <p:nvSpPr>
          <p:cNvPr id="6" name="TextBox 5">
            <a:extLst>
              <a:ext uri="{FF2B5EF4-FFF2-40B4-BE49-F238E27FC236}">
                <a16:creationId xmlns:a16="http://schemas.microsoft.com/office/drawing/2014/main" id="{36A9DF53-7F08-B1D8-F629-C34FACCEB064}"/>
              </a:ext>
            </a:extLst>
          </p:cNvPr>
          <p:cNvSpPr txBox="1"/>
          <p:nvPr/>
        </p:nvSpPr>
        <p:spPr>
          <a:xfrm>
            <a:off x="4043480" y="3156495"/>
            <a:ext cx="4969386" cy="646331"/>
          </a:xfrm>
          <a:prstGeom prst="rect">
            <a:avLst/>
          </a:prstGeom>
          <a:noFill/>
        </p:spPr>
        <p:txBody>
          <a:bodyPr wrap="square" rtlCol="0">
            <a:spAutoFit/>
          </a:bodyPr>
          <a:lstStyle/>
          <a:p>
            <a:r>
              <a:rPr lang="en-US" dirty="0"/>
              <a:t>Navigate to Intelligence Center:</a:t>
            </a:r>
          </a:p>
          <a:p>
            <a:endParaRPr lang="en-US" dirty="0"/>
          </a:p>
        </p:txBody>
      </p:sp>
      <p:pic>
        <p:nvPicPr>
          <p:cNvPr id="9" name="Picture 8">
            <a:extLst>
              <a:ext uri="{FF2B5EF4-FFF2-40B4-BE49-F238E27FC236}">
                <a16:creationId xmlns:a16="http://schemas.microsoft.com/office/drawing/2014/main" id="{F7D51615-32F6-6294-476E-4A6E7F76EE58}"/>
              </a:ext>
            </a:extLst>
          </p:cNvPr>
          <p:cNvPicPr>
            <a:picLocks noChangeAspect="1"/>
          </p:cNvPicPr>
          <p:nvPr/>
        </p:nvPicPr>
        <p:blipFill>
          <a:blip r:embed="rId4"/>
          <a:srcRect t="12468" b="53973"/>
          <a:stretch/>
        </p:blipFill>
        <p:spPr>
          <a:xfrm>
            <a:off x="1066800" y="3648256"/>
            <a:ext cx="9912075" cy="2301473"/>
          </a:xfrm>
          <a:prstGeom prst="rect">
            <a:avLst/>
          </a:prstGeom>
          <a:noFill/>
          <a:ln>
            <a:solidFill>
              <a:schemeClr val="accent1"/>
            </a:solidFill>
          </a:ln>
        </p:spPr>
      </p:pic>
      <p:cxnSp>
        <p:nvCxnSpPr>
          <p:cNvPr id="12" name="Straight Arrow Connector 11">
            <a:extLst>
              <a:ext uri="{FF2B5EF4-FFF2-40B4-BE49-F238E27FC236}">
                <a16:creationId xmlns:a16="http://schemas.microsoft.com/office/drawing/2014/main" id="{755E62B0-1745-2764-6E8A-90A892885212}"/>
              </a:ext>
            </a:extLst>
          </p:cNvPr>
          <p:cNvCxnSpPr>
            <a:cxnSpLocks/>
          </p:cNvCxnSpPr>
          <p:nvPr/>
        </p:nvCxnSpPr>
        <p:spPr>
          <a:xfrm>
            <a:off x="10685307" y="3344850"/>
            <a:ext cx="0" cy="405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F6BB106-76F2-8458-3460-4B9CDDD5494B}"/>
              </a:ext>
            </a:extLst>
          </p:cNvPr>
          <p:cNvCxnSpPr/>
          <p:nvPr/>
        </p:nvCxnSpPr>
        <p:spPr>
          <a:xfrm flipH="1">
            <a:off x="9355272" y="4228976"/>
            <a:ext cx="1163781" cy="11400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68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3678E79-8A23-5F1C-0895-5D38C726682B}"/>
              </a:ext>
            </a:extLst>
          </p:cNvPr>
          <p:cNvSpPr txBox="1"/>
          <p:nvPr/>
        </p:nvSpPr>
        <p:spPr>
          <a:xfrm>
            <a:off x="2160607" y="722490"/>
            <a:ext cx="7870786" cy="646331"/>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From the Intelligence Center, d</a:t>
            </a:r>
            <a:r>
              <a:rPr lang="en-US" sz="1800" dirty="0">
                <a:effectLst/>
                <a:latin typeface="Calibri" panose="020F0502020204030204" pitchFamily="34" charset="0"/>
                <a:ea typeface="Calibri" panose="020F0502020204030204" pitchFamily="34" charset="0"/>
                <a:cs typeface="Times New Roman" panose="02020603050405020304" pitchFamily="18" charset="0"/>
              </a:rPr>
              <a:t>ouble click on the  Budget report that you would like to use in the “</a:t>
            </a:r>
            <a:r>
              <a:rPr lang="en-US" dirty="0">
                <a:latin typeface="Calibri" panose="020F0502020204030204" pitchFamily="34" charset="0"/>
                <a:ea typeface="Calibri" panose="020F0502020204030204" pitchFamily="34" charset="0"/>
                <a:cs typeface="Times New Roman" panose="02020603050405020304" pitchFamily="18" charset="0"/>
              </a:rPr>
              <a:t>!Budget Reports” menu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4" name="Picture 3" descr="A screenshot of a computer&#10;&#10;Description automatically generated">
            <a:extLst>
              <a:ext uri="{FF2B5EF4-FFF2-40B4-BE49-F238E27FC236}">
                <a16:creationId xmlns:a16="http://schemas.microsoft.com/office/drawing/2014/main" id="{73A8EA46-A98A-769C-7F20-7CB2D2AF22A5}"/>
              </a:ext>
            </a:extLst>
          </p:cNvPr>
          <p:cNvPicPr>
            <a:picLocks noChangeAspect="1"/>
          </p:cNvPicPr>
          <p:nvPr/>
        </p:nvPicPr>
        <p:blipFill>
          <a:blip r:embed="rId3"/>
          <a:stretch>
            <a:fillRect/>
          </a:stretch>
        </p:blipFill>
        <p:spPr>
          <a:xfrm>
            <a:off x="696545" y="1681662"/>
            <a:ext cx="4429656" cy="3327042"/>
          </a:xfrm>
          <a:prstGeom prst="rect">
            <a:avLst/>
          </a:prstGeom>
          <a:ln>
            <a:solidFill>
              <a:schemeClr val="accent1"/>
            </a:solidFill>
          </a:ln>
        </p:spPr>
      </p:pic>
      <p:cxnSp>
        <p:nvCxnSpPr>
          <p:cNvPr id="12" name="Straight Arrow Connector 11">
            <a:extLst>
              <a:ext uri="{FF2B5EF4-FFF2-40B4-BE49-F238E27FC236}">
                <a16:creationId xmlns:a16="http://schemas.microsoft.com/office/drawing/2014/main" id="{67B8D073-ECEA-74F5-D0BE-76AAB0C642C9}"/>
              </a:ext>
            </a:extLst>
          </p:cNvPr>
          <p:cNvCxnSpPr>
            <a:cxnSpLocks/>
          </p:cNvCxnSpPr>
          <p:nvPr/>
        </p:nvCxnSpPr>
        <p:spPr>
          <a:xfrm flipH="1">
            <a:off x="1876301" y="1368821"/>
            <a:ext cx="2732769" cy="18237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0926FFB-8B2C-7DA3-E00C-10233C411E4F}"/>
              </a:ext>
            </a:extLst>
          </p:cNvPr>
          <p:cNvPicPr>
            <a:picLocks noChangeAspect="1"/>
          </p:cNvPicPr>
          <p:nvPr/>
        </p:nvPicPr>
        <p:blipFill>
          <a:blip r:embed="rId4"/>
          <a:stretch>
            <a:fillRect/>
          </a:stretch>
        </p:blipFill>
        <p:spPr>
          <a:xfrm>
            <a:off x="5955799" y="1681662"/>
            <a:ext cx="1968601" cy="2806844"/>
          </a:xfrm>
          <a:prstGeom prst="rect">
            <a:avLst/>
          </a:prstGeom>
          <a:ln>
            <a:solidFill>
              <a:schemeClr val="accent1"/>
            </a:solidFill>
          </a:ln>
        </p:spPr>
      </p:pic>
      <p:pic>
        <p:nvPicPr>
          <p:cNvPr id="13" name="Picture 12">
            <a:extLst>
              <a:ext uri="{FF2B5EF4-FFF2-40B4-BE49-F238E27FC236}">
                <a16:creationId xmlns:a16="http://schemas.microsoft.com/office/drawing/2014/main" id="{B5D3B4E6-B32A-D600-5852-40024221787B}"/>
              </a:ext>
            </a:extLst>
          </p:cNvPr>
          <p:cNvPicPr>
            <a:picLocks noChangeAspect="1"/>
          </p:cNvPicPr>
          <p:nvPr/>
        </p:nvPicPr>
        <p:blipFill>
          <a:blip r:embed="rId5"/>
          <a:stretch>
            <a:fillRect/>
          </a:stretch>
        </p:blipFill>
        <p:spPr>
          <a:xfrm>
            <a:off x="8768845" y="1682264"/>
            <a:ext cx="2724290" cy="2781443"/>
          </a:xfrm>
          <a:prstGeom prst="rect">
            <a:avLst/>
          </a:prstGeom>
          <a:ln>
            <a:solidFill>
              <a:schemeClr val="accent1"/>
            </a:solidFill>
          </a:ln>
        </p:spPr>
      </p:pic>
      <p:cxnSp>
        <p:nvCxnSpPr>
          <p:cNvPr id="14" name="Straight Arrow Connector 13">
            <a:extLst>
              <a:ext uri="{FF2B5EF4-FFF2-40B4-BE49-F238E27FC236}">
                <a16:creationId xmlns:a16="http://schemas.microsoft.com/office/drawing/2014/main" id="{16A1918D-5E4B-E289-131E-BF9C2DE9A2FA}"/>
              </a:ext>
            </a:extLst>
          </p:cNvPr>
          <p:cNvCxnSpPr>
            <a:cxnSpLocks/>
          </p:cNvCxnSpPr>
          <p:nvPr/>
        </p:nvCxnSpPr>
        <p:spPr>
          <a:xfrm>
            <a:off x="1876301" y="3345183"/>
            <a:ext cx="3959827" cy="320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0606259-7D59-51E9-2200-C3812DE7CE58}"/>
              </a:ext>
            </a:extLst>
          </p:cNvPr>
          <p:cNvCxnSpPr>
            <a:cxnSpLocks/>
          </p:cNvCxnSpPr>
          <p:nvPr/>
        </p:nvCxnSpPr>
        <p:spPr>
          <a:xfrm>
            <a:off x="6768935" y="3752603"/>
            <a:ext cx="19999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465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C0C4AF-E493-BB3A-58A7-A121DCCB174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8246AA-D877-67AD-96EB-51BA5DAD2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918AA3D2-0861-A201-A6BA-BDE38E64D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58178BC9-2414-5A3D-05C3-698D3E7F791A}"/>
              </a:ext>
            </a:extLst>
          </p:cNvPr>
          <p:cNvSpPr txBox="1"/>
          <p:nvPr/>
        </p:nvSpPr>
        <p:spPr>
          <a:xfrm>
            <a:off x="2776495" y="728771"/>
            <a:ext cx="6639009" cy="369332"/>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Create a bookmark in Edge for quick access to reports you use often: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7DD71722-61CA-10B5-3AFA-DD0B859CC34C}"/>
              </a:ext>
            </a:extLst>
          </p:cNvPr>
          <p:cNvSpPr txBox="1"/>
          <p:nvPr/>
        </p:nvSpPr>
        <p:spPr>
          <a:xfrm>
            <a:off x="976183" y="5459818"/>
            <a:ext cx="10849232" cy="923330"/>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Tip: Right click on Report and select “copy link” to create bookmark in Edge</a:t>
            </a:r>
          </a:p>
          <a:p>
            <a:r>
              <a:rPr lang="en-US" i="1" dirty="0">
                <a:latin typeface="Calibri" panose="020F0502020204030204" pitchFamily="34" charset="0"/>
                <a:ea typeface="Calibri" panose="020F0502020204030204" pitchFamily="34" charset="0"/>
                <a:cs typeface="Times New Roman" panose="02020603050405020304" pitchFamily="18" charset="0"/>
              </a:rPr>
              <a:t>	Bookmark a “dummy” page in Edge and edit bookmark, replacing it with the copied link</a:t>
            </a:r>
          </a:p>
          <a:p>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Graphic 9" descr="Stars outline">
            <a:extLst>
              <a:ext uri="{FF2B5EF4-FFF2-40B4-BE49-F238E27FC236}">
                <a16:creationId xmlns:a16="http://schemas.microsoft.com/office/drawing/2014/main" id="{DC943CA9-451B-D661-20E3-77332316D7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8356" y="5159075"/>
            <a:ext cx="485409" cy="485409"/>
          </a:xfrm>
          <a:prstGeom prst="rect">
            <a:avLst/>
          </a:prstGeom>
        </p:spPr>
      </p:pic>
      <p:pic>
        <p:nvPicPr>
          <p:cNvPr id="6" name="Picture 5">
            <a:extLst>
              <a:ext uri="{FF2B5EF4-FFF2-40B4-BE49-F238E27FC236}">
                <a16:creationId xmlns:a16="http://schemas.microsoft.com/office/drawing/2014/main" id="{35CB7A81-7E25-8003-25B5-C7DBBE6C2D4C}"/>
              </a:ext>
            </a:extLst>
          </p:cNvPr>
          <p:cNvPicPr>
            <a:picLocks noChangeAspect="1"/>
          </p:cNvPicPr>
          <p:nvPr/>
        </p:nvPicPr>
        <p:blipFill>
          <a:blip r:embed="rId5"/>
          <a:stretch>
            <a:fillRect/>
          </a:stretch>
        </p:blipFill>
        <p:spPr>
          <a:xfrm>
            <a:off x="3962102" y="1595468"/>
            <a:ext cx="4267796" cy="3238952"/>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7F02F1C0-9949-62F4-3779-05447BDC2195}"/>
              </a:ext>
            </a:extLst>
          </p:cNvPr>
          <p:cNvCxnSpPr>
            <a:cxnSpLocks/>
          </p:cNvCxnSpPr>
          <p:nvPr/>
        </p:nvCxnSpPr>
        <p:spPr>
          <a:xfrm flipH="1">
            <a:off x="6531429" y="4608789"/>
            <a:ext cx="25888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706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4C0A69-DF40-05F2-32F5-0D4A878D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0A84B599-31B1-493A-22F8-6DFB5B08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a:extLst>
              <a:ext uri="{FF2B5EF4-FFF2-40B4-BE49-F238E27FC236}">
                <a16:creationId xmlns:a16="http://schemas.microsoft.com/office/drawing/2014/main" id="{AF1D26BE-8998-FE06-1452-FD8EC2696D03}"/>
              </a:ext>
            </a:extLst>
          </p:cNvPr>
          <p:cNvPicPr>
            <a:picLocks noChangeAspect="1"/>
          </p:cNvPicPr>
          <p:nvPr/>
        </p:nvPicPr>
        <p:blipFill>
          <a:blip r:embed="rId3"/>
          <a:stretch>
            <a:fillRect/>
          </a:stretch>
        </p:blipFill>
        <p:spPr>
          <a:xfrm>
            <a:off x="3444736" y="159549"/>
            <a:ext cx="5302528" cy="4999526"/>
          </a:xfrm>
          <a:prstGeom prst="rect">
            <a:avLst/>
          </a:prstGeom>
          <a:ln>
            <a:solidFill>
              <a:schemeClr val="accent1"/>
            </a:solidFill>
          </a:ln>
        </p:spPr>
      </p:pic>
      <p:sp>
        <p:nvSpPr>
          <p:cNvPr id="6" name="TextBox 5">
            <a:extLst>
              <a:ext uri="{FF2B5EF4-FFF2-40B4-BE49-F238E27FC236}">
                <a16:creationId xmlns:a16="http://schemas.microsoft.com/office/drawing/2014/main" id="{4A104C7A-77C9-9404-3A4A-08884B9A5DE1}"/>
              </a:ext>
            </a:extLst>
          </p:cNvPr>
          <p:cNvSpPr txBox="1"/>
          <p:nvPr/>
        </p:nvSpPr>
        <p:spPr>
          <a:xfrm>
            <a:off x="976183" y="5459818"/>
            <a:ext cx="10849232" cy="923330"/>
          </a:xfrm>
          <a:prstGeom prst="rect">
            <a:avLst/>
          </a:prstGeom>
          <a:noFill/>
        </p:spPr>
        <p:txBody>
          <a:bodyPr wrap="square" rtlCol="0">
            <a:spAutoFit/>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Tip: An index of Axiom Reports describing what each offers can be found in the User Guide on the </a:t>
            </a:r>
            <a:r>
              <a:rPr lang="en-US" sz="1800" i="1" dirty="0">
                <a:effectLst/>
                <a:latin typeface="Calibri" panose="020F0502020204030204" pitchFamily="34" charset="0"/>
                <a:ea typeface="Calibri" panose="020F0502020204030204" pitchFamily="34" charset="0"/>
                <a:cs typeface="Times New Roman" panose="02020603050405020304" pitchFamily="18" charset="0"/>
                <a:hlinkClick r:id="rId4"/>
              </a:rPr>
              <a:t>Budget web page</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i="1" dirty="0">
                <a:effectLst/>
                <a:latin typeface="Calibri" panose="020F0502020204030204" pitchFamily="34" charset="0"/>
                <a:ea typeface="Calibri" panose="020F0502020204030204" pitchFamily="34" charset="0"/>
                <a:cs typeface="Times New Roman" panose="02020603050405020304" pitchFamily="18" charset="0"/>
                <a:hlinkClick r:id="rId5"/>
              </a:rPr>
              <a:t>Click Here for User Guide</a:t>
            </a:r>
            <a:endParaRPr lang="en-US" i="1" dirty="0">
              <a:latin typeface="Calibri" panose="020F0502020204030204" pitchFamily="34" charset="0"/>
              <a:ea typeface="Calibri" panose="020F0502020204030204" pitchFamily="34" charset="0"/>
              <a:cs typeface="Times New Roman" panose="02020603050405020304" pitchFamily="18" charset="0"/>
            </a:endParaRPr>
          </a:p>
          <a:p>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phic 6" descr="Stars outline">
            <a:extLst>
              <a:ext uri="{FF2B5EF4-FFF2-40B4-BE49-F238E27FC236}">
                <a16:creationId xmlns:a16="http://schemas.microsoft.com/office/drawing/2014/main" id="{1F06F13F-C450-DD96-3673-A5C4437AE8C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8356" y="5159075"/>
            <a:ext cx="485409" cy="485409"/>
          </a:xfrm>
          <a:prstGeom prst="rect">
            <a:avLst/>
          </a:prstGeom>
        </p:spPr>
      </p:pic>
    </p:spTree>
    <p:extLst>
      <p:ext uri="{BB962C8B-B14F-4D97-AF65-F5344CB8AC3E}">
        <p14:creationId xmlns:p14="http://schemas.microsoft.com/office/powerpoint/2010/main" val="2443449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8FA7FE-27CC-3387-ED0E-892EFDA2C2A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F68725-A78B-AB7E-2CB6-EC1707336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58D344E1-270E-A0B2-B90C-A9E304F0C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Picture 8" descr="A close-up of a white background&#10;&#10;Description automatically generated">
            <a:extLst>
              <a:ext uri="{FF2B5EF4-FFF2-40B4-BE49-F238E27FC236}">
                <a16:creationId xmlns:a16="http://schemas.microsoft.com/office/drawing/2014/main" id="{16A1CEB8-BF09-D7C6-14C3-E6CB0A4C67B6}"/>
              </a:ext>
            </a:extLst>
          </p:cNvPr>
          <p:cNvPicPr>
            <a:picLocks noChangeAspect="1"/>
          </p:cNvPicPr>
          <p:nvPr/>
        </p:nvPicPr>
        <p:blipFill>
          <a:blip r:embed="rId3"/>
          <a:stretch>
            <a:fillRect/>
          </a:stretch>
        </p:blipFill>
        <p:spPr>
          <a:xfrm>
            <a:off x="2392455" y="3185711"/>
            <a:ext cx="6910333" cy="1741404"/>
          </a:xfrm>
          <a:prstGeom prst="rect">
            <a:avLst/>
          </a:prstGeom>
          <a:ln>
            <a:solidFill>
              <a:schemeClr val="accent1"/>
            </a:solidFill>
          </a:ln>
        </p:spPr>
      </p:pic>
      <p:sp>
        <p:nvSpPr>
          <p:cNvPr id="22" name="TextBox 21">
            <a:extLst>
              <a:ext uri="{FF2B5EF4-FFF2-40B4-BE49-F238E27FC236}">
                <a16:creationId xmlns:a16="http://schemas.microsoft.com/office/drawing/2014/main" id="{C10B143B-3E71-03E7-47FC-A03C9FEBC55D}"/>
              </a:ext>
            </a:extLst>
          </p:cNvPr>
          <p:cNvSpPr txBox="1"/>
          <p:nvPr/>
        </p:nvSpPr>
        <p:spPr>
          <a:xfrm>
            <a:off x="1296093" y="1150033"/>
            <a:ext cx="9103056" cy="1477328"/>
          </a:xfrm>
          <a:prstGeom prst="rect">
            <a:avLst/>
          </a:prstGeom>
          <a:noFill/>
        </p:spPr>
        <p:txBody>
          <a:bodyPr wrap="square" rtlCol="0">
            <a:spAutoFit/>
          </a:bodyPr>
          <a:lstStyle/>
          <a:p>
            <a:r>
              <a:rPr lang="en-US" sz="1800" b="1" dirty="0">
                <a:effectLst/>
                <a:latin typeface="Calibri" panose="020F0502020204030204" pitchFamily="34" charset="0"/>
                <a:ea typeface="Calibri" panose="020F0502020204030204" pitchFamily="34" charset="0"/>
                <a:cs typeface="Times New Roman" panose="02020603050405020304" pitchFamily="18" charset="0"/>
              </a:rPr>
              <a:t>Once you’ve selected a report:</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Select the criteria you wish to view and Click &lt;F9&gt; to refresh the data in the report.</a:t>
            </a:r>
          </a:p>
          <a:p>
            <a:r>
              <a:rPr lang="en-US" dirty="0">
                <a:latin typeface="Calibri" panose="020F0502020204030204" pitchFamily="34" charset="0"/>
                <a:ea typeface="Calibri" panose="020F0502020204030204" pitchFamily="34" charset="0"/>
                <a:cs typeface="Times New Roman" panose="02020603050405020304" pitchFamily="18" charset="0"/>
              </a:rPr>
              <a:t>Example </a:t>
            </a:r>
            <a:r>
              <a:rPr lang="en-US" i="1" dirty="0">
                <a:latin typeface="Calibri" panose="020F0502020204030204" pitchFamily="34" charset="0"/>
                <a:ea typeface="Calibri" panose="020F0502020204030204" pitchFamily="34" charset="0"/>
                <a:cs typeface="Times New Roman" panose="02020603050405020304" pitchFamily="18" charset="0"/>
              </a:rPr>
              <a:t>(from “BBA by Department – no Forecast” report)</a:t>
            </a:r>
            <a:r>
              <a:rPr lang="en-US" dirty="0">
                <a:latin typeface="Calibri" panose="020F050202020403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34160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E3678E79-8A23-5F1C-0895-5D38C726682B}"/>
              </a:ext>
            </a:extLst>
          </p:cNvPr>
          <p:cNvSpPr txBox="1"/>
          <p:nvPr/>
        </p:nvSpPr>
        <p:spPr>
          <a:xfrm>
            <a:off x="856800" y="228736"/>
            <a:ext cx="7870786" cy="369332"/>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Save report in Excel: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A screenshot of a computer&#10;&#10;Description automatically generated">
            <a:extLst>
              <a:ext uri="{FF2B5EF4-FFF2-40B4-BE49-F238E27FC236}">
                <a16:creationId xmlns:a16="http://schemas.microsoft.com/office/drawing/2014/main" id="{DE48174C-FECA-7ACF-BAEC-BEA56D4C2A0B}"/>
              </a:ext>
            </a:extLst>
          </p:cNvPr>
          <p:cNvPicPr>
            <a:picLocks noChangeAspect="1"/>
          </p:cNvPicPr>
          <p:nvPr/>
        </p:nvPicPr>
        <p:blipFill>
          <a:blip r:embed="rId3"/>
          <a:stretch>
            <a:fillRect/>
          </a:stretch>
        </p:blipFill>
        <p:spPr>
          <a:xfrm>
            <a:off x="952334" y="810816"/>
            <a:ext cx="7243754" cy="1437039"/>
          </a:xfrm>
          <a:prstGeom prst="rect">
            <a:avLst/>
          </a:prstGeom>
          <a:ln>
            <a:solidFill>
              <a:schemeClr val="accent1"/>
            </a:solidFill>
          </a:ln>
        </p:spPr>
      </p:pic>
      <p:pic>
        <p:nvPicPr>
          <p:cNvPr id="7" name="Picture 6" descr="A screenshot of a spreadsheet&#10;&#10;Description automatically generated">
            <a:extLst>
              <a:ext uri="{FF2B5EF4-FFF2-40B4-BE49-F238E27FC236}">
                <a16:creationId xmlns:a16="http://schemas.microsoft.com/office/drawing/2014/main" id="{E67FA35E-63D5-4D99-8DCA-C3137F52A000}"/>
              </a:ext>
            </a:extLst>
          </p:cNvPr>
          <p:cNvPicPr>
            <a:picLocks noChangeAspect="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312730" y="2841033"/>
            <a:ext cx="5766716" cy="4295423"/>
          </a:xfrm>
          <a:prstGeom prst="rect">
            <a:avLst/>
          </a:prstGeom>
          <a:noFill/>
          <a:ln>
            <a:solidFill>
              <a:schemeClr val="accent1"/>
            </a:solidFill>
          </a:ln>
        </p:spPr>
      </p:pic>
      <p:sp>
        <p:nvSpPr>
          <p:cNvPr id="13" name="TextBox 12">
            <a:extLst>
              <a:ext uri="{FF2B5EF4-FFF2-40B4-BE49-F238E27FC236}">
                <a16:creationId xmlns:a16="http://schemas.microsoft.com/office/drawing/2014/main" id="{4BC463F0-FBD3-5651-DCEC-1653A9685E2B}"/>
              </a:ext>
            </a:extLst>
          </p:cNvPr>
          <p:cNvSpPr txBox="1"/>
          <p:nvPr/>
        </p:nvSpPr>
        <p:spPr>
          <a:xfrm>
            <a:off x="8957354" y="1022148"/>
            <a:ext cx="1774209" cy="923330"/>
          </a:xfrm>
          <a:prstGeom prst="rect">
            <a:avLst/>
          </a:prstGeom>
          <a:noFill/>
        </p:spPr>
        <p:txBody>
          <a:bodyPr wrap="square" rtlCol="0">
            <a:spAutoFit/>
          </a:bodyPr>
          <a:lstStyle/>
          <a:p>
            <a:r>
              <a:rPr lang="en-US" dirty="0"/>
              <a:t>Click down arrow next to Save menu</a:t>
            </a:r>
          </a:p>
        </p:txBody>
      </p:sp>
      <p:cxnSp>
        <p:nvCxnSpPr>
          <p:cNvPr id="16" name="Straight Arrow Connector 15">
            <a:extLst>
              <a:ext uri="{FF2B5EF4-FFF2-40B4-BE49-F238E27FC236}">
                <a16:creationId xmlns:a16="http://schemas.microsoft.com/office/drawing/2014/main" id="{6098C5F5-CA0B-2210-5EF9-AE2F8A78D350}"/>
              </a:ext>
            </a:extLst>
          </p:cNvPr>
          <p:cNvCxnSpPr/>
          <p:nvPr/>
        </p:nvCxnSpPr>
        <p:spPr>
          <a:xfrm flipH="1" flipV="1">
            <a:off x="7792872" y="1378424"/>
            <a:ext cx="934714" cy="1509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8898C64-1054-E86C-D7DF-877579E2BC87}"/>
              </a:ext>
            </a:extLst>
          </p:cNvPr>
          <p:cNvSpPr txBox="1"/>
          <p:nvPr/>
        </p:nvSpPr>
        <p:spPr>
          <a:xfrm>
            <a:off x="3422172" y="3583431"/>
            <a:ext cx="1310185" cy="646331"/>
          </a:xfrm>
          <a:prstGeom prst="rect">
            <a:avLst/>
          </a:prstGeom>
          <a:noFill/>
        </p:spPr>
        <p:txBody>
          <a:bodyPr wrap="square" rtlCol="0">
            <a:spAutoFit/>
          </a:bodyPr>
          <a:lstStyle/>
          <a:p>
            <a:r>
              <a:rPr lang="en-US" dirty="0"/>
              <a:t>Save As:</a:t>
            </a:r>
          </a:p>
          <a:p>
            <a:r>
              <a:rPr lang="en-US" dirty="0"/>
              <a:t>Local File</a:t>
            </a:r>
          </a:p>
        </p:txBody>
      </p:sp>
      <p:cxnSp>
        <p:nvCxnSpPr>
          <p:cNvPr id="19" name="Straight Arrow Connector 18">
            <a:extLst>
              <a:ext uri="{FF2B5EF4-FFF2-40B4-BE49-F238E27FC236}">
                <a16:creationId xmlns:a16="http://schemas.microsoft.com/office/drawing/2014/main" id="{5AD2951E-2457-3471-75DD-985AF3A45346}"/>
              </a:ext>
            </a:extLst>
          </p:cNvPr>
          <p:cNvCxnSpPr>
            <a:cxnSpLocks/>
          </p:cNvCxnSpPr>
          <p:nvPr/>
        </p:nvCxnSpPr>
        <p:spPr>
          <a:xfrm>
            <a:off x="4574211" y="3906596"/>
            <a:ext cx="1144201" cy="168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468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BB3CCE-8061-2BB7-D56A-F41BEF8059B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633603-54F6-06AE-39FA-182968107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7A46FE86-AB2D-0515-20C6-13F6FB9A92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extBox 2">
            <a:extLst>
              <a:ext uri="{FF2B5EF4-FFF2-40B4-BE49-F238E27FC236}">
                <a16:creationId xmlns:a16="http://schemas.microsoft.com/office/drawing/2014/main" id="{CDC189DD-D7F8-429A-5B7A-D2D3F6990FF7}"/>
              </a:ext>
            </a:extLst>
          </p:cNvPr>
          <p:cNvSpPr txBox="1"/>
          <p:nvPr/>
        </p:nvSpPr>
        <p:spPr>
          <a:xfrm>
            <a:off x="511557" y="788546"/>
            <a:ext cx="6527872" cy="523220"/>
          </a:xfrm>
          <a:prstGeom prst="rect">
            <a:avLst/>
          </a:prstGeom>
          <a:noFill/>
        </p:spPr>
        <p:txBody>
          <a:bodyPr wrap="square" rtlCol="0">
            <a:spAutoFit/>
          </a:bodyPr>
          <a:lstStyle/>
          <a:p>
            <a:r>
              <a:rPr lang="en-US" sz="2800" dirty="0"/>
              <a:t>Reconciling using an Axiom Report</a:t>
            </a:r>
          </a:p>
        </p:txBody>
      </p:sp>
      <p:pic>
        <p:nvPicPr>
          <p:cNvPr id="6" name="Picture 5">
            <a:extLst>
              <a:ext uri="{FF2B5EF4-FFF2-40B4-BE49-F238E27FC236}">
                <a16:creationId xmlns:a16="http://schemas.microsoft.com/office/drawing/2014/main" id="{35E12EFD-D268-3692-B1AA-CEE8A2AF1A39}"/>
              </a:ext>
            </a:extLst>
          </p:cNvPr>
          <p:cNvPicPr>
            <a:picLocks noChangeAspect="1"/>
          </p:cNvPicPr>
          <p:nvPr/>
        </p:nvPicPr>
        <p:blipFill>
          <a:blip r:embed="rId3"/>
          <a:stretch>
            <a:fillRect/>
          </a:stretch>
        </p:blipFill>
        <p:spPr>
          <a:xfrm>
            <a:off x="511557" y="1531979"/>
            <a:ext cx="3504351" cy="523219"/>
          </a:xfrm>
          <a:prstGeom prst="rect">
            <a:avLst/>
          </a:prstGeom>
          <a:ln>
            <a:solidFill>
              <a:schemeClr val="accent1"/>
            </a:solidFill>
          </a:ln>
        </p:spPr>
      </p:pic>
      <p:pic>
        <p:nvPicPr>
          <p:cNvPr id="12" name="Picture 11">
            <a:extLst>
              <a:ext uri="{FF2B5EF4-FFF2-40B4-BE49-F238E27FC236}">
                <a16:creationId xmlns:a16="http://schemas.microsoft.com/office/drawing/2014/main" id="{2493E263-B214-4654-983A-65BDAFB720E0}"/>
              </a:ext>
            </a:extLst>
          </p:cNvPr>
          <p:cNvPicPr>
            <a:picLocks noChangeAspect="1"/>
          </p:cNvPicPr>
          <p:nvPr/>
        </p:nvPicPr>
        <p:blipFill>
          <a:blip r:embed="rId4"/>
          <a:stretch>
            <a:fillRect/>
          </a:stretch>
        </p:blipFill>
        <p:spPr>
          <a:xfrm>
            <a:off x="-1" y="2451653"/>
            <a:ext cx="12192001" cy="4406348"/>
          </a:xfrm>
          <a:prstGeom prst="rect">
            <a:avLst/>
          </a:prstGeom>
        </p:spPr>
      </p:pic>
    </p:spTree>
    <p:extLst>
      <p:ext uri="{BB962C8B-B14F-4D97-AF65-F5344CB8AC3E}">
        <p14:creationId xmlns:p14="http://schemas.microsoft.com/office/powerpoint/2010/main" val="2817694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4C0A69-DF40-05F2-32F5-0D4A878D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0A84B599-31B1-493A-22F8-6DFB5B08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23526" y="-55243"/>
            <a:ext cx="6407229" cy="3479258"/>
          </a:xfrm>
          <a:custGeom>
            <a:avLst/>
            <a:gdLst>
              <a:gd name="connsiteX0" fmla="*/ 53408 w 6407229"/>
              <a:gd name="connsiteY0" fmla="*/ 3479258 h 3479258"/>
              <a:gd name="connsiteX1" fmla="*/ 6407229 w 6407229"/>
              <a:gd name="connsiteY1" fmla="*/ 3368352 h 3479258"/>
              <a:gd name="connsiteX2" fmla="*/ 2513111 w 6407229"/>
              <a:gd name="connsiteY2" fmla="*/ 401274 h 3479258"/>
              <a:gd name="connsiteX3" fmla="*/ 2468202 w 6407229"/>
              <a:gd name="connsiteY3" fmla="*/ 369022 h 3479258"/>
              <a:gd name="connsiteX4" fmla="*/ 1321050 w 6407229"/>
              <a:gd name="connsiteY4" fmla="*/ 613 h 3479258"/>
              <a:gd name="connsiteX5" fmla="*/ 1196752 w 6407229"/>
              <a:gd name="connsiteY5" fmla="*/ 1245 h 3479258"/>
              <a:gd name="connsiteX6" fmla="*/ 56027 w 6407229"/>
              <a:gd name="connsiteY6" fmla="*/ 376720 h 3479258"/>
              <a:gd name="connsiteX7" fmla="*/ 0 w 6407229"/>
              <a:gd name="connsiteY7" fmla="*/ 419528 h 347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7229" h="3479258">
                <a:moveTo>
                  <a:pt x="53408" y="3479258"/>
                </a:moveTo>
                <a:lnTo>
                  <a:pt x="6407229" y="3368352"/>
                </a:lnTo>
                <a:lnTo>
                  <a:pt x="2513111" y="401274"/>
                </a:lnTo>
                <a:lnTo>
                  <a:pt x="2468202" y="369022"/>
                </a:lnTo>
                <a:cubicBezTo>
                  <a:pt x="2117855" y="130665"/>
                  <a:pt x="1719063" y="10130"/>
                  <a:pt x="1321050" y="613"/>
                </a:cubicBezTo>
                <a:cubicBezTo>
                  <a:pt x="1279590" y="-379"/>
                  <a:pt x="1238139" y="-165"/>
                  <a:pt x="1196752" y="1245"/>
                </a:cubicBezTo>
                <a:cubicBezTo>
                  <a:pt x="793227" y="14995"/>
                  <a:pt x="395796" y="142529"/>
                  <a:pt x="56027" y="376720"/>
                </a:cubicBezTo>
                <a:lnTo>
                  <a:pt x="0" y="419528"/>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D43FE96B-6F3A-57C4-9D57-0464DA9E5B76}"/>
              </a:ext>
            </a:extLst>
          </p:cNvPr>
          <p:cNvSpPr>
            <a:spLocks noGrp="1"/>
          </p:cNvSpPr>
          <p:nvPr>
            <p:ph idx="1"/>
          </p:nvPr>
        </p:nvSpPr>
        <p:spPr>
          <a:xfrm>
            <a:off x="5806348" y="1143000"/>
            <a:ext cx="6222366" cy="5711252"/>
          </a:xfrm>
        </p:spPr>
        <p:txBody>
          <a:bodyPr>
            <a:normAutofit lnSpcReduction="10000"/>
          </a:bodyPr>
          <a:lstStyle/>
          <a:p>
            <a:pPr marL="0" marR="0" indent="0">
              <a:lnSpc>
                <a:spcPct val="107000"/>
              </a:lnSpc>
              <a:spcBef>
                <a:spcPts val="0"/>
              </a:spcBef>
              <a:spcAft>
                <a:spcPts val="800"/>
              </a:spcAft>
              <a:buNone/>
            </a:pPr>
            <a:r>
              <a:rPr lang="en-US" sz="2000" i="1" dirty="0">
                <a:effectLst/>
                <a:latin typeface="Calibri" panose="020F0502020204030204" pitchFamily="34" charset="0"/>
                <a:ea typeface="Calibri" panose="020F0502020204030204" pitchFamily="34" charset="0"/>
                <a:cs typeface="Times New Roman" panose="02020603050405020304" pitchFamily="18" charset="0"/>
              </a:rPr>
              <a:t>Budget Office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Axiom use, permissions, and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budget@csusm.edu</a:t>
            </a:r>
            <a:endParaRPr lang="en-US" sz="18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dirty="0">
                <a:solidFill>
                  <a:schemeClr val="accent1"/>
                </a:solidFill>
                <a:hlinkClick r:id="rId4">
                  <a:extLst>
                    <a:ext uri="{A12FA001-AC4F-418D-AE19-62706E023703}">
                      <ahyp:hlinkClr xmlns:ahyp="http://schemas.microsoft.com/office/drawing/2018/hyperlinkcolor" val="tx"/>
                    </a:ext>
                  </a:extLst>
                </a:hlinkClick>
              </a:rPr>
              <a:t>Axiom User Guide</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7000"/>
              </a:lnSpc>
              <a:spcBef>
                <a:spcPts val="0"/>
              </a:spcBef>
              <a:spcAft>
                <a:spcPts val="800"/>
              </a:spcAft>
              <a:buNone/>
            </a:pPr>
            <a:r>
              <a:rPr lang="en-US" dirty="0">
                <a:solidFill>
                  <a:schemeClr val="accent1"/>
                </a:solidFill>
                <a:hlinkClick r:id="rId5">
                  <a:extLst>
                    <a:ext uri="{A12FA001-AC4F-418D-AE19-62706E023703}">
                      <ahyp:hlinkClr xmlns:ahyp="http://schemas.microsoft.com/office/drawing/2018/hyperlinkcolor" val="tx"/>
                    </a:ext>
                  </a:extLst>
                </a:hlinkClick>
              </a:rPr>
              <a:t>Axiom Training Resources</a:t>
            </a:r>
            <a:endParaRPr lang="en-US" dirty="0">
              <a:solidFill>
                <a:schemeClr val="accent1"/>
              </a:solidFill>
            </a:endParaRPr>
          </a:p>
          <a:p>
            <a:pPr marL="0" marR="0" indent="0">
              <a:lnSpc>
                <a:spcPct val="107000"/>
              </a:lnSpc>
              <a:spcBef>
                <a:spcPts val="0"/>
              </a:spcBef>
              <a:spcAft>
                <a:spcPts val="800"/>
              </a:spcAft>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i="1" dirty="0">
                <a:effectLst/>
                <a:latin typeface="Calibri" panose="020F0502020204030204" pitchFamily="34" charset="0"/>
                <a:ea typeface="Calibri" panose="020F0502020204030204" pitchFamily="34" charset="0"/>
                <a:cs typeface="Times New Roman" panose="02020603050405020304" pitchFamily="18" charset="0"/>
              </a:rPr>
              <a:t>FSO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Axiom permissions and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fso@csusm.edu</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000" i="1" dirty="0">
                <a:effectLst/>
                <a:latin typeface="Calibri" panose="020F0502020204030204" pitchFamily="34" charset="0"/>
                <a:ea typeface="Calibri" panose="020F0502020204030204" pitchFamily="34" charset="0"/>
                <a:cs typeface="Times New Roman" panose="02020603050405020304" pitchFamily="18" charset="0"/>
              </a:rPr>
              <a:t>IITS –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Assistance with system downloads for initial access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Contact for “Admin password required” error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helpdesk@csusm.edu</a:t>
            </a:r>
            <a:r>
              <a:rPr lang="en-US" sz="18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(760) 750-4790</a:t>
            </a:r>
          </a:p>
          <a:p>
            <a:endParaRPr lang="en-US" dirty="0"/>
          </a:p>
        </p:txBody>
      </p:sp>
      <p:pic>
        <p:nvPicPr>
          <p:cNvPr id="3074" name="Picture 2" descr="20 Help Memes That Get It Right - SayingImages.com">
            <a:extLst>
              <a:ext uri="{FF2B5EF4-FFF2-40B4-BE49-F238E27FC236}">
                <a16:creationId xmlns:a16="http://schemas.microsoft.com/office/drawing/2014/main" id="{8773E207-C85C-218A-A60E-A9F1E0C5A69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684386"/>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61F9A5-A684-D183-1202-E9D2A059032A}"/>
              </a:ext>
            </a:extLst>
          </p:cNvPr>
          <p:cNvSpPr>
            <a:spLocks noGrp="1"/>
          </p:cNvSpPr>
          <p:nvPr>
            <p:ph type="title"/>
          </p:nvPr>
        </p:nvSpPr>
        <p:spPr>
          <a:xfrm>
            <a:off x="27924" y="161925"/>
            <a:ext cx="5029200" cy="1962150"/>
          </a:xfrm>
        </p:spPr>
        <p:txBody>
          <a:bodyPr anchor="ctr">
            <a:normAutofit/>
          </a:bodyPr>
          <a:lstStyle/>
          <a:p>
            <a:r>
              <a:rPr lang="en-US" sz="4400" b="0" dirty="0"/>
              <a:t>Help Resources</a:t>
            </a:r>
          </a:p>
        </p:txBody>
      </p:sp>
    </p:spTree>
    <p:extLst>
      <p:ext uri="{BB962C8B-B14F-4D97-AF65-F5344CB8AC3E}">
        <p14:creationId xmlns:p14="http://schemas.microsoft.com/office/powerpoint/2010/main" val="985591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93E57FA7-FC0E-BBE3-7D63-183AD7D597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11E5B6C2-78FB-7E80-635C-539384B6A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540000" flipV="1">
            <a:off x="-58916" y="-105868"/>
            <a:ext cx="12309832" cy="7069736"/>
          </a:xfrm>
          <a:custGeom>
            <a:avLst/>
            <a:gdLst>
              <a:gd name="connsiteX0" fmla="*/ 119689 w 12309832"/>
              <a:gd name="connsiteY0" fmla="*/ 7069736 h 7069736"/>
              <a:gd name="connsiteX1" fmla="*/ 12309832 w 12309832"/>
              <a:gd name="connsiteY1" fmla="*/ 6856956 h 7069736"/>
              <a:gd name="connsiteX2" fmla="*/ 12190143 w 12309832"/>
              <a:gd name="connsiteY2" fmla="*/ 0 h 7069736"/>
              <a:gd name="connsiteX3" fmla="*/ 0 w 12309832"/>
              <a:gd name="connsiteY3" fmla="*/ 212780 h 7069736"/>
            </a:gdLst>
            <a:ahLst/>
            <a:cxnLst>
              <a:cxn ang="0">
                <a:pos x="connsiteX0" y="connsiteY0"/>
              </a:cxn>
              <a:cxn ang="0">
                <a:pos x="connsiteX1" y="connsiteY1"/>
              </a:cxn>
              <a:cxn ang="0">
                <a:pos x="connsiteX2" y="connsiteY2"/>
              </a:cxn>
              <a:cxn ang="0">
                <a:pos x="connsiteX3" y="connsiteY3"/>
              </a:cxn>
            </a:cxnLst>
            <a:rect l="l" t="t" r="r" b="b"/>
            <a:pathLst>
              <a:path w="12309832" h="7069736">
                <a:moveTo>
                  <a:pt x="119689" y="7069736"/>
                </a:moveTo>
                <a:lnTo>
                  <a:pt x="12309832" y="6856956"/>
                </a:lnTo>
                <a:lnTo>
                  <a:pt x="12190143" y="0"/>
                </a:lnTo>
                <a:lnTo>
                  <a:pt x="0" y="212780"/>
                </a:lnTo>
                <a:close/>
              </a:path>
            </a:pathLst>
          </a:custGeom>
          <a:gradFill>
            <a:gsLst>
              <a:gs pos="32000">
                <a:schemeClr val="bg2"/>
              </a:gs>
              <a:gs pos="100000">
                <a:schemeClr val="accent1">
                  <a:lumMod val="60000"/>
                  <a:lumOff val="4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8" descr="Thank you for your attention! Any questions? Don't ask hard questions! -  Willy Wonka Sarcasm Meme Meme Generator">
            <a:extLst>
              <a:ext uri="{FF2B5EF4-FFF2-40B4-BE49-F238E27FC236}">
                <a16:creationId xmlns:a16="http://schemas.microsoft.com/office/drawing/2014/main" id="{8F15836D-452A-DB3A-04E2-B6867E7D82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546"/>
          <a:stretch/>
        </p:blipFill>
        <p:spPr bwMode="auto">
          <a:xfrm>
            <a:off x="1829942" y="0"/>
            <a:ext cx="853211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426678"/>
      </p:ext>
    </p:extLst>
  </p:cSld>
  <p:clrMapOvr>
    <a:masterClrMapping/>
  </p:clrMapOvr>
</p:sld>
</file>

<file path=ppt/theme/theme1.xml><?xml version="1.0" encoding="utf-8"?>
<a:theme xmlns:a="http://schemas.openxmlformats.org/drawingml/2006/main" name="SwellVTI">
  <a:themeElements>
    <a:clrScheme name="Swell">
      <a:dk1>
        <a:sysClr val="windowText" lastClr="000000"/>
      </a:dk1>
      <a:lt1>
        <a:sysClr val="window" lastClr="FFFFFF"/>
      </a:lt1>
      <a:dk2>
        <a:srgbClr val="233B47"/>
      </a:dk2>
      <a:lt2>
        <a:srgbClr val="FEEFD9"/>
      </a:lt2>
      <a:accent1>
        <a:srgbClr val="16AEA7"/>
      </a:accent1>
      <a:accent2>
        <a:srgbClr val="618F88"/>
      </a:accent2>
      <a:accent3>
        <a:srgbClr val="7A9973"/>
      </a:accent3>
      <a:accent4>
        <a:srgbClr val="8AAE8E"/>
      </a:accent4>
      <a:accent5>
        <a:srgbClr val="EB8F60"/>
      </a:accent5>
      <a:accent6>
        <a:srgbClr val="E57A6F"/>
      </a:accent6>
      <a:hlink>
        <a:srgbClr val="13968F"/>
      </a:hlink>
      <a:folHlink>
        <a:srgbClr val="E5615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ellVTI" id="{8361A04D-931A-43DC-973B-1B0B1DD5DECC}" vid="{6DDB23E8-D18E-4BDA-98D6-324466149E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1202</TotalTime>
  <Words>2285</Words>
  <Application>Microsoft Office PowerPoint</Application>
  <PresentationFormat>Widescreen</PresentationFormat>
  <Paragraphs>201</Paragraphs>
  <Slides>22</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Calibri</vt:lpstr>
      <vt:lpstr>Caveat</vt:lpstr>
      <vt:lpstr>Corbel</vt:lpstr>
      <vt:lpstr>Neue Haas Grotesk Text Pro</vt:lpstr>
      <vt:lpstr>Symbol</vt:lpstr>
      <vt:lpstr>SwellVTI</vt:lpstr>
      <vt:lpstr>Axiom How To</vt:lpstr>
      <vt:lpstr>Agenda  </vt:lpstr>
      <vt:lpstr>Q3 Report Overview – General Guidelines   </vt:lpstr>
      <vt:lpstr>Q3 Overview – Centrally Held Funds   </vt:lpstr>
      <vt:lpstr>Q3 Overview – Payroll / Compensation     </vt:lpstr>
      <vt:lpstr>Log in from edge browser:  IYF Home Page (axiom.cloud) or https://csusm.axiom.cloud/</vt:lpstr>
      <vt:lpstr>PowerPoint Presentation</vt:lpstr>
      <vt:lpstr>PowerPoint Presentation</vt:lpstr>
      <vt:lpstr>PowerPoint Presentation</vt:lpstr>
      <vt:lpstr>PowerPoint Presentation</vt:lpstr>
      <vt:lpstr>PowerPoint Presentation</vt:lpstr>
      <vt:lpstr>PowerPoint Presentation</vt:lpstr>
      <vt:lpstr>Axiom Reports </vt:lpstr>
      <vt:lpstr>Axiom Reporting Log in from Edge Browser:  https://csusm.axiom.cloud/</vt:lpstr>
      <vt:lpstr>PowerPoint Presentation</vt:lpstr>
      <vt:lpstr>PowerPoint Presentation</vt:lpstr>
      <vt:lpstr>PowerPoint Presentation</vt:lpstr>
      <vt:lpstr>PowerPoint Presentation</vt:lpstr>
      <vt:lpstr>PowerPoint Presentation</vt:lpstr>
      <vt:lpstr>PowerPoint Presentation</vt:lpstr>
      <vt:lpstr>Help Resources</vt:lpstr>
      <vt:lpstr>PowerPoint Presentation</vt:lpstr>
    </vt:vector>
  </TitlesOfParts>
  <Company>California State University San Marcos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Tammy Marchand</dc:creator>
  <cp:lastModifiedBy>Jill Heath</cp:lastModifiedBy>
  <cp:revision>42</cp:revision>
  <dcterms:created xsi:type="dcterms:W3CDTF">2024-12-04T23:10:39Z</dcterms:created>
  <dcterms:modified xsi:type="dcterms:W3CDTF">2025-04-18T00:04:50Z</dcterms:modified>
</cp:coreProperties>
</file>