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08_4F7208D1.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notesMasterIdLst>
    <p:notesMasterId r:id="rId15"/>
  </p:notesMasterIdLst>
  <p:sldIdLst>
    <p:sldId id="256" r:id="rId2"/>
    <p:sldId id="257" r:id="rId3"/>
    <p:sldId id="258" r:id="rId4"/>
    <p:sldId id="259" r:id="rId5"/>
    <p:sldId id="260" r:id="rId6"/>
    <p:sldId id="261" r:id="rId7"/>
    <p:sldId id="263" r:id="rId8"/>
    <p:sldId id="264" r:id="rId9"/>
    <p:sldId id="265" r:id="rId10"/>
    <p:sldId id="267" r:id="rId11"/>
    <p:sldId id="266" r:id="rId12"/>
    <p:sldId id="269"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D58545-F249-1E82-0C11-9A4E7DF30A9E}" name="Madeline Kreig" initials="MK" userId="S::mkreig@csusm.edu::e50269e7-4560-41df-bf99-b8bd5787f1ee" providerId="AD"/>
  <p188:author id="{B1B1CB75-5769-DDDD-54D3-9C9A200934C6}" name="Tammy Marchand" initials="TM" userId="S::tmarchand@csusm.edu::59a89b78-6b75-4316-a28d-421127a22db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1" autoAdjust="0"/>
    <p:restoredTop sz="72943" autoAdjust="0"/>
  </p:normalViewPr>
  <p:slideViewPr>
    <p:cSldViewPr snapToGrid="0">
      <p:cViewPr varScale="1">
        <p:scale>
          <a:sx n="75" d="100"/>
          <a:sy n="75" d="100"/>
        </p:scale>
        <p:origin x="9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modernComment_108_4F7208D1.xml><?xml version="1.0" encoding="utf-8"?>
<p188:cmLst xmlns:a="http://schemas.openxmlformats.org/drawingml/2006/main" xmlns:r="http://schemas.openxmlformats.org/officeDocument/2006/relationships" xmlns:p188="http://schemas.microsoft.com/office/powerpoint/2018/8/main">
  <p188:cm id="{7765B610-9449-431C-9120-2D8D1ABE242B}" authorId="{FAD58545-F249-1E82-0C11-9A4E7DF30A9E}" created="2024-12-05T00:08:09.309">
    <ac:txMkLst xmlns:ac="http://schemas.microsoft.com/office/drawing/2013/main/command">
      <pc:docMk xmlns:pc="http://schemas.microsoft.com/office/powerpoint/2013/main/command"/>
      <pc:sldMk xmlns:pc="http://schemas.microsoft.com/office/powerpoint/2013/main/command" cId="1332873425" sldId="264"/>
      <ac:spMk id="5" creationId="{E3678E79-8A23-5F1C-0895-5D38C726682B}"/>
      <ac:txMk cp="0" len="49">
        <ac:context len="51" hash="1308364189"/>
      </ac:txMk>
    </ac:txMkLst>
    <p188:pos x="4824948" y="293952"/>
    <p188:replyLst>
      <p188:reply id="{116C0B68-5E42-4676-915A-B0FBDC2A08DD}" authorId="{B1B1CB75-5769-DDDD-54D3-9C9A200934C6}" created="2024-12-05T00:31:47.201">
        <p188:txBody>
          <a:bodyPr/>
          <a:lstStyle/>
          <a:p>
            <a:r>
              <a:rPr lang="en-US"/>
              <a:t>I have it listed in the Notes as something to mention, but I can make a slide about running reports, I like that idea ☺️</a:t>
            </a:r>
          </a:p>
        </p188:txBody>
      </p188:reply>
    </p188:replyLst>
    <p188:txBody>
      <a:bodyPr/>
      <a:lstStyle/>
      <a:p>
        <a:r>
          <a:rPr lang="en-US"/>
          <a:t>Should we add something about using reports to view consolidated department information, including information added on class code pages?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159DB-0D09-46D5-8AFD-1025A3819F1B}" type="datetimeFigureOut">
              <a:rPr lang="en-US" smtClean="0"/>
              <a:t>12/11/2024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A690DF-4551-4A52-A24A-34AECA265268}" type="slidenum">
              <a:rPr lang="en-US" smtClean="0"/>
              <a:t>‹#›</a:t>
            </a:fld>
            <a:endParaRPr lang="en-US"/>
          </a:p>
        </p:txBody>
      </p:sp>
    </p:spTree>
    <p:extLst>
      <p:ext uri="{BB962C8B-B14F-4D97-AF65-F5344CB8AC3E}">
        <p14:creationId xmlns:p14="http://schemas.microsoft.com/office/powerpoint/2010/main" val="3353905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9A690DF-4551-4A52-A24A-34AECA265268}" type="slidenum">
              <a:rPr lang="en-US" smtClean="0"/>
              <a:t>1</a:t>
            </a:fld>
            <a:endParaRPr lang="en-US"/>
          </a:p>
        </p:txBody>
      </p:sp>
    </p:spTree>
    <p:extLst>
      <p:ext uri="{BB962C8B-B14F-4D97-AF65-F5344CB8AC3E}">
        <p14:creationId xmlns:p14="http://schemas.microsoft.com/office/powerpoint/2010/main" val="1795431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3</a:t>
            </a:fld>
            <a:endParaRPr lang="en-US"/>
          </a:p>
        </p:txBody>
      </p:sp>
    </p:spTree>
    <p:extLst>
      <p:ext uri="{BB962C8B-B14F-4D97-AF65-F5344CB8AC3E}">
        <p14:creationId xmlns:p14="http://schemas.microsoft.com/office/powerpoint/2010/main" val="1385104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Forecast tab has many columns including the past 2 years of actual expenses, current budget, year to date actual expenses,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actual expenses by month to date, projected expenses by month, encumbrance, budget balance available and comments.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will need to navigate to the right to see the empty cells where projected expenses by month can be entered for January through June.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Then, enter the projected expenses for each account listed for January through June.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Accounts such as “601201 – Salaries MPP” use a Forecast Method called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Fcst</a:t>
            </a:r>
            <a:r>
              <a:rPr lang="en-US" sz="1800" dirty="0">
                <a:effectLst/>
                <a:latin typeface="Calibri" panose="020F0502020204030204" pitchFamily="34" charset="0"/>
                <a:ea typeface="Calibri" panose="020F0502020204030204" pitchFamily="34" charset="0"/>
                <a:cs typeface="Times New Roman" panose="02020603050405020304" pitchFamily="18" charset="0"/>
              </a:rPr>
              <a:t> Detail” and can have additional detail lines entered as shown in the example above. Entering additional information in these lines is not required by the Budget Office for reporting purposes.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accounts such as “601301 – Overtime,” only a total monthly amount can be entered. </a:t>
            </a:r>
          </a:p>
          <a:p>
            <a:pPr marL="0" marR="0">
              <a:lnSpc>
                <a:spcPct val="107000"/>
              </a:lnSpc>
              <a:spcBef>
                <a:spcPts val="0"/>
              </a:spcBef>
              <a:spcAft>
                <a:spcPts val="800"/>
              </a:spcAft>
            </a:pP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Note: Please split the projected expenses between January – June as relevant, do not enter all expenses into June, unless you plan to spend all remaining funds in the </a:t>
            </a: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month of June.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6</a:t>
            </a:fld>
            <a:endParaRPr lang="en-US"/>
          </a:p>
        </p:txBody>
      </p:sp>
    </p:spTree>
    <p:extLst>
      <p:ext uri="{BB962C8B-B14F-4D97-AF65-F5344CB8AC3E}">
        <p14:creationId xmlns:p14="http://schemas.microsoft.com/office/powerpoint/2010/main" val="3191409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7</a:t>
            </a:fld>
            <a:endParaRPr lang="en-US"/>
          </a:p>
        </p:txBody>
      </p:sp>
    </p:spTree>
    <p:extLst>
      <p:ext uri="{BB962C8B-B14F-4D97-AF65-F5344CB8AC3E}">
        <p14:creationId xmlns:p14="http://schemas.microsoft.com/office/powerpoint/2010/main" val="1648003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department uses class codes, data for other class codes can be viewed by clicking on the burger icon by the fund in the upper left corner as shown.</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Select the class code you would like to view and click either: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&lt;save&gt; (to save data entered in prior screen) or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&lt;don’t save&gt; (to discard changes made to prior screen) to navigate to forecast screen for that class code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&lt;close&gt; will not select a class code, you will still see a forecast screen for “no class code assigned.”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Projections for each class code will need to be entered on the relevant class code page.</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Note which class code you’re working in, Axiom will not display this info.</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Data Warehouse Note: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pulling data for your department be sure to display class codes as well so you can see budget and actuals for “no class assigned” as well as any active class codes.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class codes are used, Axiom will separate actuals in the forecasting screens, and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you won’t see the same totals as in Data Warehouse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will be able to run a report in Axiom that combines the totals.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8</a:t>
            </a:fld>
            <a:endParaRPr lang="en-US"/>
          </a:p>
        </p:txBody>
      </p:sp>
    </p:spTree>
    <p:extLst>
      <p:ext uri="{BB962C8B-B14F-4D97-AF65-F5344CB8AC3E}">
        <p14:creationId xmlns:p14="http://schemas.microsoft.com/office/powerpoint/2010/main" val="262130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Running an Axiom report will allow you to view total expenditures for a department, combining class codes with “no class code assigned.”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Reports that may be useful for mid-year can be found in the Budget Reports folder.</a:t>
            </a:r>
          </a:p>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9</a:t>
            </a:fld>
            <a:endParaRPr lang="en-US"/>
          </a:p>
        </p:txBody>
      </p:sp>
    </p:spTree>
    <p:extLst>
      <p:ext uri="{BB962C8B-B14F-4D97-AF65-F5344CB8AC3E}">
        <p14:creationId xmlns:p14="http://schemas.microsoft.com/office/powerpoint/2010/main" val="1497189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Double click on the report that you would like to use. The report will open in Excel. The default Axiom spreadsheet will also open.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Please note that the report may open up behind the default spreadsheet.</a:t>
            </a:r>
          </a:p>
          <a:p>
            <a:endParaRPr lang="en-US" b="0" dirty="0"/>
          </a:p>
        </p:txBody>
      </p:sp>
      <p:sp>
        <p:nvSpPr>
          <p:cNvPr id="4" name="Slide Number Placeholder 3"/>
          <p:cNvSpPr>
            <a:spLocks noGrp="1"/>
          </p:cNvSpPr>
          <p:nvPr>
            <p:ph type="sldNum" sz="quarter" idx="5"/>
          </p:nvPr>
        </p:nvSpPr>
        <p:spPr/>
        <p:txBody>
          <a:bodyPr/>
          <a:lstStyle/>
          <a:p>
            <a:fld id="{59A690DF-4551-4A52-A24A-34AECA265268}" type="slidenum">
              <a:rPr lang="en-US" smtClean="0"/>
              <a:t>10</a:t>
            </a:fld>
            <a:endParaRPr lang="en-US"/>
          </a:p>
        </p:txBody>
      </p:sp>
    </p:spTree>
    <p:extLst>
      <p:ext uri="{BB962C8B-B14F-4D97-AF65-F5344CB8AC3E}">
        <p14:creationId xmlns:p14="http://schemas.microsoft.com/office/powerpoint/2010/main" val="2540484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Axiom reports are intended to provide reporting data to you and your division/department as needed.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do not need to export these reports and submit them to the Budget Office as a part of your mid-year package – we can run the reports through Axiom once your projections are completed. </a:t>
            </a:r>
          </a:p>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11</a:t>
            </a:fld>
            <a:endParaRPr lang="en-US"/>
          </a:p>
        </p:txBody>
      </p:sp>
    </p:spTree>
    <p:extLst>
      <p:ext uri="{BB962C8B-B14F-4D97-AF65-F5344CB8AC3E}">
        <p14:creationId xmlns:p14="http://schemas.microsoft.com/office/powerpoint/2010/main" val="2736481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To save a populated report in Excel, from the Main menu, Click the down arrow next to &lt;save&gt; and select “Save As (Local File)” </a:t>
            </a:r>
          </a:p>
          <a:p>
            <a:pPr marL="0" marR="0">
              <a:lnSpc>
                <a:spcPct val="107000"/>
              </a:lnSpc>
              <a:spcBef>
                <a:spcPts val="0"/>
              </a:spcBef>
              <a:spcAft>
                <a:spcPts val="80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You can then share/email this report as you would any other Excel file</a:t>
            </a:r>
            <a:endParaRPr lang="en-US" b="0" dirty="0"/>
          </a:p>
        </p:txBody>
      </p:sp>
      <p:sp>
        <p:nvSpPr>
          <p:cNvPr id="4" name="Slide Number Placeholder 3"/>
          <p:cNvSpPr>
            <a:spLocks noGrp="1"/>
          </p:cNvSpPr>
          <p:nvPr>
            <p:ph type="sldNum" sz="quarter" idx="5"/>
          </p:nvPr>
        </p:nvSpPr>
        <p:spPr/>
        <p:txBody>
          <a:bodyPr/>
          <a:lstStyle/>
          <a:p>
            <a:fld id="{59A690DF-4551-4A52-A24A-34AECA265268}" type="slidenum">
              <a:rPr lang="en-US" smtClean="0"/>
              <a:t>12</a:t>
            </a:fld>
            <a:endParaRPr lang="en-US"/>
          </a:p>
        </p:txBody>
      </p:sp>
    </p:spTree>
    <p:extLst>
      <p:ext uri="{BB962C8B-B14F-4D97-AF65-F5344CB8AC3E}">
        <p14:creationId xmlns:p14="http://schemas.microsoft.com/office/powerpoint/2010/main" val="615742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13</a:t>
            </a:fld>
            <a:endParaRPr lang="en-US"/>
          </a:p>
        </p:txBody>
      </p:sp>
    </p:spTree>
    <p:extLst>
      <p:ext uri="{BB962C8B-B14F-4D97-AF65-F5344CB8AC3E}">
        <p14:creationId xmlns:p14="http://schemas.microsoft.com/office/powerpoint/2010/main" val="1939222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D7368D-31D9-8101-473D-CD39E706FD22}"/>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chemeClr val="accent1">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FF32C74-82F4-2A29-889B-EF23CEE6AA4F}"/>
              </a:ext>
            </a:extLst>
          </p:cNvPr>
          <p:cNvSpPr>
            <a:spLocks noGrp="1"/>
          </p:cNvSpPr>
          <p:nvPr>
            <p:ph type="ctrTitle"/>
          </p:nvPr>
        </p:nvSpPr>
        <p:spPr>
          <a:xfrm>
            <a:off x="1066801" y="1122363"/>
            <a:ext cx="6211185" cy="2305246"/>
          </a:xfrm>
        </p:spPr>
        <p:txBody>
          <a:bodyPr anchor="b">
            <a:normAutofit/>
          </a:bodyPr>
          <a:lstStyle>
            <a:lvl1pPr algn="l">
              <a:lnSpc>
                <a:spcPct val="100000"/>
              </a:lnSpc>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ACADD6-278F-604C-8A38-BBBAFC6754E8}"/>
              </a:ext>
            </a:extLst>
          </p:cNvPr>
          <p:cNvSpPr>
            <a:spLocks noGrp="1"/>
          </p:cNvSpPr>
          <p:nvPr>
            <p:ph type="subTitle" idx="1"/>
          </p:nvPr>
        </p:nvSpPr>
        <p:spPr>
          <a:xfrm>
            <a:off x="1066802" y="3549048"/>
            <a:ext cx="5029198" cy="1956278"/>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C43946B-3F5A-C916-B62B-8D5938EA8285}"/>
              </a:ext>
            </a:extLst>
          </p:cNvPr>
          <p:cNvSpPr>
            <a:spLocks noGrp="1"/>
          </p:cNvSpPr>
          <p:nvPr>
            <p:ph type="dt" sz="half" idx="10"/>
          </p:nvPr>
        </p:nvSpPr>
        <p:spPr/>
        <p:txBody>
          <a:bodyPr/>
          <a:lstStyle/>
          <a:p>
            <a:fld id="{1E351CED-465B-40B5-ADCE-957C918F227B}" type="datetimeFigureOut">
              <a:rPr lang="en-US" smtClean="0"/>
              <a:t>12/11/2024</a:t>
            </a:fld>
            <a:endParaRPr lang="en-US"/>
          </a:p>
        </p:txBody>
      </p:sp>
      <p:sp>
        <p:nvSpPr>
          <p:cNvPr id="5" name="Footer Placeholder 4">
            <a:extLst>
              <a:ext uri="{FF2B5EF4-FFF2-40B4-BE49-F238E27FC236}">
                <a16:creationId xmlns:a16="http://schemas.microsoft.com/office/drawing/2014/main" id="{5986539F-2DB8-FCDA-C884-9C3CD29B8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DAA7B3-5D3B-D493-8F6F-1FEBB8576D62}"/>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134926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4769-9A55-AF9B-4CE4-DFA07E711CF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E45D9E-DBB4-B890-88D5-B4C03599EC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AE15260-1C0B-A965-3114-D7C40D18BDF4}"/>
              </a:ext>
            </a:extLst>
          </p:cNvPr>
          <p:cNvSpPr>
            <a:spLocks noGrp="1"/>
          </p:cNvSpPr>
          <p:nvPr>
            <p:ph type="dt" sz="half" idx="10"/>
          </p:nvPr>
        </p:nvSpPr>
        <p:spPr/>
        <p:txBody>
          <a:bodyPr/>
          <a:lstStyle/>
          <a:p>
            <a:fld id="{1E351CED-465B-40B5-ADCE-957C918F227B}" type="datetimeFigureOut">
              <a:rPr lang="en-US" smtClean="0"/>
              <a:t>12/11/2024</a:t>
            </a:fld>
            <a:endParaRPr lang="en-US"/>
          </a:p>
        </p:txBody>
      </p:sp>
      <p:sp>
        <p:nvSpPr>
          <p:cNvPr id="5" name="Footer Placeholder 4">
            <a:extLst>
              <a:ext uri="{FF2B5EF4-FFF2-40B4-BE49-F238E27FC236}">
                <a16:creationId xmlns:a16="http://schemas.microsoft.com/office/drawing/2014/main" id="{19AAF4D1-0334-3F24-69B4-06C7BD7426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BA76D-3B8B-429D-9B32-54D6A6297C0A}"/>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419312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8D9C414-4A2F-78AF-ED60-6130D4C563B3}"/>
              </a:ext>
            </a:extLst>
          </p:cNvPr>
          <p:cNvSpPr/>
          <p:nvPr/>
        </p:nvSpPr>
        <p:spPr>
          <a:xfrm>
            <a:off x="6284115" y="3378954"/>
            <a:ext cx="5907885" cy="3479046"/>
          </a:xfrm>
          <a:custGeom>
            <a:avLst/>
            <a:gdLst>
              <a:gd name="connsiteX0" fmla="*/ 5171297 w 5907885"/>
              <a:gd name="connsiteY0" fmla="*/ 284 h 3479046"/>
              <a:gd name="connsiteX1" fmla="*/ 5813217 w 5907885"/>
              <a:gd name="connsiteY1" fmla="*/ 114238 h 3479046"/>
              <a:gd name="connsiteX2" fmla="*/ 5907885 w 5907885"/>
              <a:gd name="connsiteY2" fmla="*/ 151524 h 3479046"/>
              <a:gd name="connsiteX3" fmla="*/ 5907885 w 5907885"/>
              <a:gd name="connsiteY3" fmla="*/ 3479046 h 3479046"/>
              <a:gd name="connsiteX4" fmla="*/ 0 w 5907885"/>
              <a:gd name="connsiteY4" fmla="*/ 3479046 h 3479046"/>
              <a:gd name="connsiteX5" fmla="*/ 3916974 w 5907885"/>
              <a:gd name="connsiteY5" fmla="*/ 405504 h 3479046"/>
              <a:gd name="connsiteX6" fmla="*/ 3959456 w 5907885"/>
              <a:gd name="connsiteY6" fmla="*/ 373857 h 3479046"/>
              <a:gd name="connsiteX7" fmla="*/ 5052215 w 5907885"/>
              <a:gd name="connsiteY7" fmla="*/ 1756 h 3479046"/>
              <a:gd name="connsiteX8" fmla="*/ 5171297 w 5907885"/>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7885" h="3479046">
                <a:moveTo>
                  <a:pt x="5171297" y="284"/>
                </a:moveTo>
                <a:cubicBezTo>
                  <a:pt x="5389485" y="3908"/>
                  <a:pt x="5606422" y="42249"/>
                  <a:pt x="5813217" y="114238"/>
                </a:cubicBezTo>
                <a:lnTo>
                  <a:pt x="5907885" y="151524"/>
                </a:lnTo>
                <a:lnTo>
                  <a:pt x="5907885"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23000">
                <a:schemeClr val="bg2"/>
              </a:gs>
              <a:gs pos="100000">
                <a:schemeClr val="accent1">
                  <a:lumMod val="60000"/>
                  <a:lumOff val="4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13410AE4-7FC7-589E-B6D3-0DA7B5FC5CE3}"/>
              </a:ext>
            </a:extLst>
          </p:cNvPr>
          <p:cNvSpPr/>
          <p:nvPr/>
        </p:nvSpPr>
        <p:spPr>
          <a:xfrm flipH="1" flipV="1">
            <a:off x="0" y="0"/>
            <a:ext cx="2923855" cy="1479128"/>
          </a:xfrm>
          <a:custGeom>
            <a:avLst/>
            <a:gdLst>
              <a:gd name="connsiteX0" fmla="*/ 2923855 w 2923855"/>
              <a:gd name="connsiteY0" fmla="*/ 1479128 h 1479128"/>
              <a:gd name="connsiteX1" fmla="*/ 0 w 2923855"/>
              <a:gd name="connsiteY1" fmla="*/ 1479128 h 1479128"/>
              <a:gd name="connsiteX2" fmla="*/ 1368245 w 2923855"/>
              <a:gd name="connsiteY2" fmla="*/ 405504 h 1479128"/>
              <a:gd name="connsiteX3" fmla="*/ 1410727 w 2923855"/>
              <a:gd name="connsiteY3" fmla="*/ 373857 h 1479128"/>
              <a:gd name="connsiteX4" fmla="*/ 2503486 w 2923855"/>
              <a:gd name="connsiteY4" fmla="*/ 1756 h 1479128"/>
              <a:gd name="connsiteX5" fmla="*/ 2622568 w 2923855"/>
              <a:gd name="connsiteY5" fmla="*/ 284 h 1479128"/>
              <a:gd name="connsiteX6" fmla="*/ 2785835 w 2923855"/>
              <a:gd name="connsiteY6" fmla="*/ 9494 h 1479128"/>
              <a:gd name="connsiteX7" fmla="*/ 2923855 w 2923855"/>
              <a:gd name="connsiteY7" fmla="*/ 28352 h 14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3855" h="1479128">
                <a:moveTo>
                  <a:pt x="2923855" y="1479128"/>
                </a:moveTo>
                <a:lnTo>
                  <a:pt x="0" y="1479128"/>
                </a:lnTo>
                <a:lnTo>
                  <a:pt x="1368245" y="405504"/>
                </a:lnTo>
                <a:lnTo>
                  <a:pt x="1410727" y="373857"/>
                </a:lnTo>
                <a:cubicBezTo>
                  <a:pt x="1742357" y="139664"/>
                  <a:pt x="2122368" y="17528"/>
                  <a:pt x="2503486" y="1756"/>
                </a:cubicBezTo>
                <a:cubicBezTo>
                  <a:pt x="2543187" y="114"/>
                  <a:pt x="2582898" y="-375"/>
                  <a:pt x="2622568" y="284"/>
                </a:cubicBezTo>
                <a:cubicBezTo>
                  <a:pt x="2677115" y="1190"/>
                  <a:pt x="2731584" y="4266"/>
                  <a:pt x="2785835" y="9494"/>
                </a:cubicBezTo>
                <a:lnTo>
                  <a:pt x="2923855" y="28352"/>
                </a:lnTo>
                <a:close/>
              </a:path>
            </a:pathLst>
          </a:custGeom>
          <a:gradFill>
            <a:gsLst>
              <a:gs pos="33000">
                <a:schemeClr val="bg2"/>
              </a:gs>
              <a:gs pos="100000">
                <a:schemeClr val="accent1">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B381CBD-08D9-3C9A-7620-24F2D6404893}"/>
              </a:ext>
            </a:extLst>
          </p:cNvPr>
          <p:cNvSpPr>
            <a:spLocks noGrp="1"/>
          </p:cNvSpPr>
          <p:nvPr>
            <p:ph type="title"/>
          </p:nvPr>
        </p:nvSpPr>
        <p:spPr>
          <a:xfrm>
            <a:off x="1066800" y="1709738"/>
            <a:ext cx="6455434" cy="2981274"/>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D5AE2B-1716-CEEC-73F8-E81F59192562}"/>
              </a:ext>
            </a:extLst>
          </p:cNvPr>
          <p:cNvSpPr>
            <a:spLocks noGrp="1"/>
          </p:cNvSpPr>
          <p:nvPr>
            <p:ph type="body" idx="1"/>
          </p:nvPr>
        </p:nvSpPr>
        <p:spPr>
          <a:xfrm>
            <a:off x="1066800" y="4759252"/>
            <a:ext cx="5397260" cy="955748"/>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CF3052-6EE8-979F-04FB-1B8DF81F29B9}"/>
              </a:ext>
            </a:extLst>
          </p:cNvPr>
          <p:cNvSpPr>
            <a:spLocks noGrp="1"/>
          </p:cNvSpPr>
          <p:nvPr>
            <p:ph type="dt" sz="half" idx="10"/>
          </p:nvPr>
        </p:nvSpPr>
        <p:spPr/>
        <p:txBody>
          <a:bodyPr/>
          <a:lstStyle/>
          <a:p>
            <a:fld id="{1E351CED-465B-40B5-ADCE-957C918F227B}" type="datetimeFigureOut">
              <a:rPr lang="en-US" smtClean="0"/>
              <a:t>12/11/2024</a:t>
            </a:fld>
            <a:endParaRPr lang="en-US"/>
          </a:p>
        </p:txBody>
      </p:sp>
      <p:sp>
        <p:nvSpPr>
          <p:cNvPr id="5" name="Footer Placeholder 4">
            <a:extLst>
              <a:ext uri="{FF2B5EF4-FFF2-40B4-BE49-F238E27FC236}">
                <a16:creationId xmlns:a16="http://schemas.microsoft.com/office/drawing/2014/main" id="{7D986285-161A-6869-27C2-0A159C2344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7ED64F-5DAB-238D-C34A-1DCCB12221DD}"/>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666502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84D0-7460-7B08-F1EE-96EABE40212A}"/>
              </a:ext>
            </a:extLst>
          </p:cNvPr>
          <p:cNvSpPr>
            <a:spLocks noGrp="1"/>
          </p:cNvSpPr>
          <p:nvPr>
            <p:ph type="title"/>
          </p:nvPr>
        </p:nvSpPr>
        <p:spPr>
          <a:xfrm>
            <a:off x="1066799" y="936841"/>
            <a:ext cx="10092477" cy="95366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80B7F9-8ECB-7079-A11E-51D3903E2B1A}"/>
              </a:ext>
            </a:extLst>
          </p:cNvPr>
          <p:cNvSpPr>
            <a:spLocks noGrp="1"/>
          </p:cNvSpPr>
          <p:nvPr>
            <p:ph sz="half" idx="1"/>
          </p:nvPr>
        </p:nvSpPr>
        <p:spPr>
          <a:xfrm>
            <a:off x="1066800"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4E97161-CAF5-CA48-D814-7ACD43AB99E1}"/>
              </a:ext>
            </a:extLst>
          </p:cNvPr>
          <p:cNvSpPr>
            <a:spLocks noGrp="1"/>
          </p:cNvSpPr>
          <p:nvPr>
            <p:ph sz="half" idx="2"/>
          </p:nvPr>
        </p:nvSpPr>
        <p:spPr>
          <a:xfrm>
            <a:off x="6349795"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23BD680-4E7A-5155-3CAE-6BD44EE8BA83}"/>
              </a:ext>
            </a:extLst>
          </p:cNvPr>
          <p:cNvSpPr>
            <a:spLocks noGrp="1"/>
          </p:cNvSpPr>
          <p:nvPr>
            <p:ph type="dt" sz="half" idx="10"/>
          </p:nvPr>
        </p:nvSpPr>
        <p:spPr/>
        <p:txBody>
          <a:bodyPr/>
          <a:lstStyle/>
          <a:p>
            <a:fld id="{1E351CED-465B-40B5-ADCE-957C918F227B}" type="datetimeFigureOut">
              <a:rPr lang="en-US" smtClean="0"/>
              <a:t>12/11/2024</a:t>
            </a:fld>
            <a:endParaRPr lang="en-US"/>
          </a:p>
        </p:txBody>
      </p:sp>
      <p:sp>
        <p:nvSpPr>
          <p:cNvPr id="6" name="Footer Placeholder 5">
            <a:extLst>
              <a:ext uri="{FF2B5EF4-FFF2-40B4-BE49-F238E27FC236}">
                <a16:creationId xmlns:a16="http://schemas.microsoft.com/office/drawing/2014/main" id="{4F6A152D-EFF2-B3AA-3F25-14E113673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BD6032-FD7A-BFFD-9BE5-48EDBEFBD147}"/>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547440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47F4D-4855-340E-03F3-4860885EC671}"/>
              </a:ext>
            </a:extLst>
          </p:cNvPr>
          <p:cNvSpPr>
            <a:spLocks noGrp="1"/>
          </p:cNvSpPr>
          <p:nvPr>
            <p:ph type="title"/>
          </p:nvPr>
        </p:nvSpPr>
        <p:spPr>
          <a:xfrm>
            <a:off x="1066800" y="963283"/>
            <a:ext cx="10096500" cy="91600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3CEB472-7426-C288-B5F6-0A1232DCED65}"/>
              </a:ext>
            </a:extLst>
          </p:cNvPr>
          <p:cNvSpPr>
            <a:spLocks noGrp="1"/>
          </p:cNvSpPr>
          <p:nvPr>
            <p:ph type="body" idx="1"/>
          </p:nvPr>
        </p:nvSpPr>
        <p:spPr>
          <a:xfrm>
            <a:off x="1066801" y="1879287"/>
            <a:ext cx="4739628"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194F9C-B6FA-97C3-F618-0CF956CB53B2}"/>
              </a:ext>
            </a:extLst>
          </p:cNvPr>
          <p:cNvSpPr>
            <a:spLocks noGrp="1"/>
          </p:cNvSpPr>
          <p:nvPr>
            <p:ph sz="half" idx="2"/>
          </p:nvPr>
        </p:nvSpPr>
        <p:spPr>
          <a:xfrm>
            <a:off x="1066801" y="2505075"/>
            <a:ext cx="4739628"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F5665C-7910-AFA2-350F-42C06ED5AF47}"/>
              </a:ext>
            </a:extLst>
          </p:cNvPr>
          <p:cNvSpPr>
            <a:spLocks noGrp="1"/>
          </p:cNvSpPr>
          <p:nvPr>
            <p:ph type="body" sz="quarter" idx="3"/>
          </p:nvPr>
        </p:nvSpPr>
        <p:spPr>
          <a:xfrm>
            <a:off x="6400330" y="1879287"/>
            <a:ext cx="4762970"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71352E-1DE0-F0CD-6F81-1D8FF59C2B0D}"/>
              </a:ext>
            </a:extLst>
          </p:cNvPr>
          <p:cNvSpPr>
            <a:spLocks noGrp="1"/>
          </p:cNvSpPr>
          <p:nvPr>
            <p:ph sz="quarter" idx="4"/>
          </p:nvPr>
        </p:nvSpPr>
        <p:spPr>
          <a:xfrm>
            <a:off x="6400330" y="2505075"/>
            <a:ext cx="4762970"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38F7E4-7D9E-4736-3269-4F0C46996125}"/>
              </a:ext>
            </a:extLst>
          </p:cNvPr>
          <p:cNvSpPr>
            <a:spLocks noGrp="1"/>
          </p:cNvSpPr>
          <p:nvPr>
            <p:ph type="dt" sz="half" idx="10"/>
          </p:nvPr>
        </p:nvSpPr>
        <p:spPr/>
        <p:txBody>
          <a:bodyPr/>
          <a:lstStyle/>
          <a:p>
            <a:fld id="{1E351CED-465B-40B5-ADCE-957C918F227B}" type="datetimeFigureOut">
              <a:rPr lang="en-US" smtClean="0"/>
              <a:t>12/11/2024</a:t>
            </a:fld>
            <a:endParaRPr lang="en-US"/>
          </a:p>
        </p:txBody>
      </p:sp>
      <p:sp>
        <p:nvSpPr>
          <p:cNvPr id="8" name="Footer Placeholder 7">
            <a:extLst>
              <a:ext uri="{FF2B5EF4-FFF2-40B4-BE49-F238E27FC236}">
                <a16:creationId xmlns:a16="http://schemas.microsoft.com/office/drawing/2014/main" id="{218386CF-9A84-8D2A-BC47-C951DD9949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980844D-FE1F-49E7-3BBD-527FB72ECD1D}"/>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726729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691C-93A5-1364-00A9-A470C289F365}"/>
              </a:ext>
            </a:extLst>
          </p:cNvPr>
          <p:cNvSpPr>
            <a:spLocks noGrp="1"/>
          </p:cNvSpPr>
          <p:nvPr>
            <p:ph type="title"/>
          </p:nvPr>
        </p:nvSpPr>
        <p:spPr>
          <a:xfrm>
            <a:off x="1066800" y="1357223"/>
            <a:ext cx="8886884" cy="104307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76E055BD-4154-B9D1-0B5B-B1E3A06B6B31}"/>
              </a:ext>
            </a:extLst>
          </p:cNvPr>
          <p:cNvSpPr>
            <a:spLocks noGrp="1"/>
          </p:cNvSpPr>
          <p:nvPr>
            <p:ph type="dt" sz="half" idx="10"/>
          </p:nvPr>
        </p:nvSpPr>
        <p:spPr/>
        <p:txBody>
          <a:bodyPr/>
          <a:lstStyle/>
          <a:p>
            <a:fld id="{1E351CED-465B-40B5-ADCE-957C918F227B}" type="datetimeFigureOut">
              <a:rPr lang="en-US" smtClean="0"/>
              <a:t>12/11/2024</a:t>
            </a:fld>
            <a:endParaRPr lang="en-US"/>
          </a:p>
        </p:txBody>
      </p:sp>
      <p:sp>
        <p:nvSpPr>
          <p:cNvPr id="4" name="Footer Placeholder 3">
            <a:extLst>
              <a:ext uri="{FF2B5EF4-FFF2-40B4-BE49-F238E27FC236}">
                <a16:creationId xmlns:a16="http://schemas.microsoft.com/office/drawing/2014/main" id="{0C2A9E4A-03D1-7A8B-233D-014A3248F0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2CEFC4-D276-DF45-F395-F5BD2EA70114}"/>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979116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12C0AD-76F4-FCE4-2717-0A9AA4351B6D}"/>
              </a:ext>
            </a:extLst>
          </p:cNvPr>
          <p:cNvSpPr>
            <a:spLocks noGrp="1"/>
          </p:cNvSpPr>
          <p:nvPr>
            <p:ph type="dt" sz="half" idx="10"/>
          </p:nvPr>
        </p:nvSpPr>
        <p:spPr/>
        <p:txBody>
          <a:bodyPr/>
          <a:lstStyle/>
          <a:p>
            <a:fld id="{1E351CED-465B-40B5-ADCE-957C918F227B}" type="datetimeFigureOut">
              <a:rPr lang="en-US" smtClean="0"/>
              <a:t>12/11/2024</a:t>
            </a:fld>
            <a:endParaRPr lang="en-US"/>
          </a:p>
        </p:txBody>
      </p:sp>
      <p:sp>
        <p:nvSpPr>
          <p:cNvPr id="3" name="Footer Placeholder 2">
            <a:extLst>
              <a:ext uri="{FF2B5EF4-FFF2-40B4-BE49-F238E27FC236}">
                <a16:creationId xmlns:a16="http://schemas.microsoft.com/office/drawing/2014/main" id="{BE83BB66-3F41-7F1D-5108-B3F679A88E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AA6DA0-07AE-4BE4-B82F-7936D0E3E37D}"/>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837719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FB75-C953-0BD0-4E2E-717767426228}"/>
              </a:ext>
            </a:extLst>
          </p:cNvPr>
          <p:cNvSpPr>
            <a:spLocks noGrp="1"/>
          </p:cNvSpPr>
          <p:nvPr>
            <p:ph type="title"/>
          </p:nvPr>
        </p:nvSpPr>
        <p:spPr>
          <a:xfrm>
            <a:off x="1066800" y="770626"/>
            <a:ext cx="3705225" cy="1286774"/>
          </a:xfrm>
        </p:spPr>
        <p:txBody>
          <a:bodyPr anchor="b">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8E1AA52-60F3-40F2-673B-5848F4253FF0}"/>
              </a:ext>
            </a:extLst>
          </p:cNvPr>
          <p:cNvSpPr>
            <a:spLocks noGrp="1"/>
          </p:cNvSpPr>
          <p:nvPr>
            <p:ph idx="1"/>
          </p:nvPr>
        </p:nvSpPr>
        <p:spPr>
          <a:xfrm>
            <a:off x="5183188" y="1075426"/>
            <a:ext cx="5980112" cy="476837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0167E8-C561-5A72-AED3-442F66DDEE31}"/>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DBFED3-7CB3-1B8B-9504-13A121CAD015}"/>
              </a:ext>
            </a:extLst>
          </p:cNvPr>
          <p:cNvSpPr>
            <a:spLocks noGrp="1"/>
          </p:cNvSpPr>
          <p:nvPr>
            <p:ph type="dt" sz="half" idx="10"/>
          </p:nvPr>
        </p:nvSpPr>
        <p:spPr/>
        <p:txBody>
          <a:bodyPr/>
          <a:lstStyle/>
          <a:p>
            <a:fld id="{1E351CED-465B-40B5-ADCE-957C918F227B}" type="datetimeFigureOut">
              <a:rPr lang="en-US" smtClean="0"/>
              <a:t>12/11/2024</a:t>
            </a:fld>
            <a:endParaRPr lang="en-US"/>
          </a:p>
        </p:txBody>
      </p:sp>
      <p:sp>
        <p:nvSpPr>
          <p:cNvPr id="6" name="Footer Placeholder 5">
            <a:extLst>
              <a:ext uri="{FF2B5EF4-FFF2-40B4-BE49-F238E27FC236}">
                <a16:creationId xmlns:a16="http://schemas.microsoft.com/office/drawing/2014/main" id="{152456C9-19A0-4441-B1AF-B7AFBF642F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8898EA-84CC-411C-0012-D314953696B9}"/>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95796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1E10-1458-2553-05B4-313F7E26D210}"/>
              </a:ext>
            </a:extLst>
          </p:cNvPr>
          <p:cNvSpPr>
            <a:spLocks noGrp="1"/>
          </p:cNvSpPr>
          <p:nvPr>
            <p:ph type="title"/>
          </p:nvPr>
        </p:nvSpPr>
        <p:spPr>
          <a:xfrm>
            <a:off x="1066800" y="782128"/>
            <a:ext cx="3705225" cy="1275272"/>
          </a:xfrm>
        </p:spPr>
        <p:txBody>
          <a:bodyPr anchor="b">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3C0F677-F177-6DED-1920-685B9D9FF254}"/>
              </a:ext>
            </a:extLst>
          </p:cNvPr>
          <p:cNvSpPr>
            <a:spLocks noGrp="1"/>
          </p:cNvSpPr>
          <p:nvPr>
            <p:ph type="pic" idx="1"/>
          </p:nvPr>
        </p:nvSpPr>
        <p:spPr>
          <a:xfrm>
            <a:off x="5183188" y="1143000"/>
            <a:ext cx="5980112"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C4D1CB1-2109-480E-8904-4077C94D6E7D}"/>
              </a:ext>
            </a:extLst>
          </p:cNvPr>
          <p:cNvSpPr>
            <a:spLocks noGrp="1"/>
          </p:cNvSpPr>
          <p:nvPr>
            <p:ph type="body" sz="half" idx="2"/>
          </p:nvPr>
        </p:nvSpPr>
        <p:spPr>
          <a:xfrm>
            <a:off x="1066800" y="2057400"/>
            <a:ext cx="3705225"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B0DB38-7CB9-2140-BC21-6D2E7DD0B6B5}"/>
              </a:ext>
            </a:extLst>
          </p:cNvPr>
          <p:cNvSpPr>
            <a:spLocks noGrp="1"/>
          </p:cNvSpPr>
          <p:nvPr>
            <p:ph type="dt" sz="half" idx="10"/>
          </p:nvPr>
        </p:nvSpPr>
        <p:spPr/>
        <p:txBody>
          <a:bodyPr/>
          <a:lstStyle/>
          <a:p>
            <a:fld id="{1E351CED-465B-40B5-ADCE-957C918F227B}" type="datetimeFigureOut">
              <a:rPr lang="en-US" smtClean="0"/>
              <a:t>12/11/2024</a:t>
            </a:fld>
            <a:endParaRPr lang="en-US"/>
          </a:p>
        </p:txBody>
      </p:sp>
      <p:sp>
        <p:nvSpPr>
          <p:cNvPr id="6" name="Footer Placeholder 5">
            <a:extLst>
              <a:ext uri="{FF2B5EF4-FFF2-40B4-BE49-F238E27FC236}">
                <a16:creationId xmlns:a16="http://schemas.microsoft.com/office/drawing/2014/main" id="{C7B448AD-3B1D-4B5E-CAB9-BB5FD2CDEB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EEF53D-CF5A-87A2-E973-3B8CCDEBAA2B}"/>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4202503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0D2E-0561-F284-F89A-AAE3CD09AC24}"/>
              </a:ext>
            </a:extLst>
          </p:cNvPr>
          <p:cNvSpPr>
            <a:spLocks noGrp="1"/>
          </p:cNvSpPr>
          <p:nvPr>
            <p:ph type="title"/>
          </p:nvPr>
        </p:nvSpPr>
        <p:spPr>
          <a:xfrm>
            <a:off x="1066800" y="936841"/>
            <a:ext cx="10239338" cy="953669"/>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57C4C-16EC-2477-6332-830F53011D33}"/>
              </a:ext>
            </a:extLst>
          </p:cNvPr>
          <p:cNvSpPr>
            <a:spLocks noGrp="1"/>
          </p:cNvSpPr>
          <p:nvPr>
            <p:ph type="body" orient="vert" idx="1"/>
          </p:nvPr>
        </p:nvSpPr>
        <p:spPr>
          <a:xfrm>
            <a:off x="1069848" y="2139696"/>
            <a:ext cx="10239338" cy="367768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0940D3-6996-1C08-F1AF-87C354657912}"/>
              </a:ext>
            </a:extLst>
          </p:cNvPr>
          <p:cNvSpPr>
            <a:spLocks noGrp="1"/>
          </p:cNvSpPr>
          <p:nvPr>
            <p:ph type="dt" sz="half" idx="10"/>
          </p:nvPr>
        </p:nvSpPr>
        <p:spPr/>
        <p:txBody>
          <a:bodyPr/>
          <a:lstStyle/>
          <a:p>
            <a:fld id="{1E351CED-465B-40B5-ADCE-957C918F227B}" type="datetimeFigureOut">
              <a:rPr lang="en-US" smtClean="0"/>
              <a:t>12/11/2024</a:t>
            </a:fld>
            <a:endParaRPr lang="en-US"/>
          </a:p>
        </p:txBody>
      </p:sp>
      <p:sp>
        <p:nvSpPr>
          <p:cNvPr id="5" name="Footer Placeholder 4">
            <a:extLst>
              <a:ext uri="{FF2B5EF4-FFF2-40B4-BE49-F238E27FC236}">
                <a16:creationId xmlns:a16="http://schemas.microsoft.com/office/drawing/2014/main" id="{4C3676C3-588F-B636-8CE0-AA2CBFBCE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CEF8A9-EB1E-B344-A4B8-B58D0633630B}"/>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4022674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EF3A28-33E4-2796-AE7A-1234569F5CE0}"/>
              </a:ext>
            </a:extLst>
          </p:cNvPr>
          <p:cNvSpPr>
            <a:spLocks noGrp="1"/>
          </p:cNvSpPr>
          <p:nvPr>
            <p:ph type="title" orient="vert"/>
          </p:nvPr>
        </p:nvSpPr>
        <p:spPr>
          <a:xfrm>
            <a:off x="8844950" y="1081177"/>
            <a:ext cx="2508849" cy="463382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D185FC-2BBB-E997-A5CD-F2C6CF6B7C68}"/>
              </a:ext>
            </a:extLst>
          </p:cNvPr>
          <p:cNvSpPr>
            <a:spLocks noGrp="1"/>
          </p:cNvSpPr>
          <p:nvPr>
            <p:ph type="body" orient="vert" idx="1"/>
          </p:nvPr>
        </p:nvSpPr>
        <p:spPr>
          <a:xfrm>
            <a:off x="1066800" y="1081177"/>
            <a:ext cx="7505700" cy="46338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E314B3C-96CD-071C-C2AD-2C7E04F819C0}"/>
              </a:ext>
            </a:extLst>
          </p:cNvPr>
          <p:cNvSpPr>
            <a:spLocks noGrp="1"/>
          </p:cNvSpPr>
          <p:nvPr>
            <p:ph type="dt" sz="half" idx="10"/>
          </p:nvPr>
        </p:nvSpPr>
        <p:spPr/>
        <p:txBody>
          <a:bodyPr/>
          <a:lstStyle/>
          <a:p>
            <a:fld id="{1E351CED-465B-40B5-ADCE-957C918F227B}" type="datetimeFigureOut">
              <a:rPr lang="en-US" smtClean="0"/>
              <a:t>12/11/2024</a:t>
            </a:fld>
            <a:endParaRPr lang="en-US"/>
          </a:p>
        </p:txBody>
      </p:sp>
      <p:sp>
        <p:nvSpPr>
          <p:cNvPr id="5" name="Footer Placeholder 4">
            <a:extLst>
              <a:ext uri="{FF2B5EF4-FFF2-40B4-BE49-F238E27FC236}">
                <a16:creationId xmlns:a16="http://schemas.microsoft.com/office/drawing/2014/main" id="{F5AA2B04-F5E0-C5A3-C77D-6AE9A9E913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155BC2-C712-C4A4-50EC-E10D88344310}"/>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578653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1F4A25-A386-9574-775C-E5E5F9FC352A}"/>
              </a:ext>
            </a:extLst>
          </p:cNvPr>
          <p:cNvSpPr>
            <a:spLocks noGrp="1"/>
          </p:cNvSpPr>
          <p:nvPr>
            <p:ph type="title"/>
          </p:nvPr>
        </p:nvSpPr>
        <p:spPr>
          <a:xfrm>
            <a:off x="1066800" y="936841"/>
            <a:ext cx="8886884" cy="95366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4F7885F-2B7B-74DB-9996-E0ACEBC9DB25}"/>
              </a:ext>
            </a:extLst>
          </p:cNvPr>
          <p:cNvSpPr>
            <a:spLocks noGrp="1"/>
          </p:cNvSpPr>
          <p:nvPr>
            <p:ph type="body" idx="1"/>
          </p:nvPr>
        </p:nvSpPr>
        <p:spPr>
          <a:xfrm>
            <a:off x="1069848" y="2139696"/>
            <a:ext cx="8883836" cy="36776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804F519-BA47-2B81-CC1C-7E1F119EC69E}"/>
              </a:ext>
            </a:extLst>
          </p:cNvPr>
          <p:cNvSpPr>
            <a:spLocks noGrp="1"/>
          </p:cNvSpPr>
          <p:nvPr>
            <p:ph type="dt" sz="half" idx="2"/>
          </p:nvPr>
        </p:nvSpPr>
        <p:spPr>
          <a:xfrm rot="5400000">
            <a:off x="10477379" y="4629744"/>
            <a:ext cx="2653508" cy="365125"/>
          </a:xfrm>
          <a:prstGeom prst="rect">
            <a:avLst/>
          </a:prstGeom>
        </p:spPr>
        <p:txBody>
          <a:bodyPr vert="horz" lIns="91440" tIns="45720" rIns="91440" bIns="45720" rtlCol="0" anchor="ctr"/>
          <a:lstStyle>
            <a:lvl1pPr algn="r">
              <a:defRPr sz="900">
                <a:solidFill>
                  <a:schemeClr val="tx1"/>
                </a:solidFill>
              </a:defRPr>
            </a:lvl1pPr>
          </a:lstStyle>
          <a:p>
            <a:fld id="{1E351CED-465B-40B5-ADCE-957C918F227B}" type="datetimeFigureOut">
              <a:rPr lang="en-US" smtClean="0"/>
              <a:t>12/11/2024</a:t>
            </a:fld>
            <a:endParaRPr lang="en-US"/>
          </a:p>
        </p:txBody>
      </p:sp>
      <p:sp>
        <p:nvSpPr>
          <p:cNvPr id="5" name="Footer Placeholder 4">
            <a:extLst>
              <a:ext uri="{FF2B5EF4-FFF2-40B4-BE49-F238E27FC236}">
                <a16:creationId xmlns:a16="http://schemas.microsoft.com/office/drawing/2014/main" id="{BE952D7B-C352-1630-4C3D-7D5983C04D4A}"/>
              </a:ext>
            </a:extLst>
          </p:cNvPr>
          <p:cNvSpPr>
            <a:spLocks noGrp="1"/>
          </p:cNvSpPr>
          <p:nvPr>
            <p:ph type="ftr" sz="quarter" idx="3"/>
          </p:nvPr>
        </p:nvSpPr>
        <p:spPr>
          <a:xfrm>
            <a:off x="8610602" y="6318446"/>
            <a:ext cx="2743198" cy="365125"/>
          </a:xfrm>
          <a:prstGeom prst="rect">
            <a:avLst/>
          </a:prstGeom>
        </p:spPr>
        <p:txBody>
          <a:bodyPr vert="horz" lIns="91440" tIns="45720" rIns="91440" bIns="45720" rtlCol="0" anchor="ctr"/>
          <a:lstStyle>
            <a:lvl1pPr algn="r">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F96E04F0-DF9B-480B-CC46-BAE7A81FB7E6}"/>
              </a:ext>
            </a:extLst>
          </p:cNvPr>
          <p:cNvSpPr>
            <a:spLocks noGrp="1"/>
          </p:cNvSpPr>
          <p:nvPr>
            <p:ph type="sldNum" sz="quarter" idx="4"/>
          </p:nvPr>
        </p:nvSpPr>
        <p:spPr>
          <a:xfrm>
            <a:off x="11353800" y="6318446"/>
            <a:ext cx="615696" cy="365125"/>
          </a:xfrm>
          <a:prstGeom prst="rect">
            <a:avLst/>
          </a:prstGeom>
        </p:spPr>
        <p:txBody>
          <a:bodyPr vert="horz" lIns="91440" tIns="45720" rIns="91440" bIns="45720" rtlCol="0" anchor="ctr"/>
          <a:lstStyle>
            <a:lvl1pPr algn="r">
              <a:defRPr sz="1600" b="1">
                <a:solidFill>
                  <a:schemeClr val="tx1"/>
                </a:solidFill>
              </a:defRPr>
            </a:lvl1pPr>
          </a:lstStyle>
          <a:p>
            <a:fld id="{5A33CB2A-1702-4C1D-9CC4-8D472D39F19E}" type="slidenum">
              <a:rPr lang="en-US" smtClean="0"/>
              <a:t>‹#›</a:t>
            </a:fld>
            <a:endParaRPr lang="en-US"/>
          </a:p>
        </p:txBody>
      </p:sp>
    </p:spTree>
    <p:extLst>
      <p:ext uri="{BB962C8B-B14F-4D97-AF65-F5344CB8AC3E}">
        <p14:creationId xmlns:p14="http://schemas.microsoft.com/office/powerpoint/2010/main" val="4291787756"/>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1" r:id="rId6"/>
    <p:sldLayoutId id="2147483777" r:id="rId7"/>
    <p:sldLayoutId id="2147483778" r:id="rId8"/>
    <p:sldLayoutId id="2147483779" r:id="rId9"/>
    <p:sldLayoutId id="2147483780" r:id="rId10"/>
    <p:sldLayoutId id="2147483782" r:id="rId11"/>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susm.axiom.cloud/" TargetMode="External"/><Relationship Id="rId2" Type="http://schemas.openxmlformats.org/officeDocument/2006/relationships/hyperlink" Target="https://csusm.axiom.cloud/forms/docref?docref=f$gmKgHV88lgVUrJDzzPQHi4MWTaPPznytJxim$XB8M_"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microsoft.com/office/2018/10/relationships/comments" Target="../comments/modernComment_108_4F7208D1.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cid:image006.jpg@01DA23A2.4F531510" TargetMode="Externa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hyperlink" Target="mailto:budget@csusm.edu"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mailto:helpdesk@csusm.edu" TargetMode="External"/><Relationship Id="rId5" Type="http://schemas.openxmlformats.org/officeDocument/2006/relationships/hyperlink" Target="mailto:fso@csusm.edu" TargetMode="External"/><Relationship Id="rId4" Type="http://schemas.openxmlformats.org/officeDocument/2006/relationships/hyperlink" Target="https://www.csusm.edu/budgetoffice/budget_processes/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C4F049F8-87E1-403E-2A50-2F4544BF8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and white room with a blue sky&#10;&#10;Description automatically generated">
            <a:extLst>
              <a:ext uri="{FF2B5EF4-FFF2-40B4-BE49-F238E27FC236}">
                <a16:creationId xmlns:a16="http://schemas.microsoft.com/office/drawing/2014/main" id="{6D8B0F2C-A22A-70AC-E470-9B93989BCF32}"/>
              </a:ext>
            </a:extLst>
          </p:cNvPr>
          <p:cNvPicPr>
            <a:picLocks noChangeAspect="1"/>
          </p:cNvPicPr>
          <p:nvPr/>
        </p:nvPicPr>
        <p:blipFill>
          <a:blip r:embed="rId3"/>
          <a:srcRect t="25000"/>
          <a:stretch/>
        </p:blipFill>
        <p:spPr>
          <a:xfrm>
            <a:off x="20" y="10"/>
            <a:ext cx="12191979" cy="6857989"/>
          </a:xfrm>
          <a:prstGeom prst="rect">
            <a:avLst/>
          </a:prstGeom>
        </p:spPr>
      </p:pic>
      <p:sp>
        <p:nvSpPr>
          <p:cNvPr id="30" name="Freeform: Shape 29">
            <a:extLst>
              <a:ext uri="{FF2B5EF4-FFF2-40B4-BE49-F238E27FC236}">
                <a16:creationId xmlns:a16="http://schemas.microsoft.com/office/drawing/2014/main" id="{DD29B6E1-6E86-A1A0-2491-E5B84B3AAD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H="1">
            <a:off x="1035555" y="1445436"/>
            <a:ext cx="11191887" cy="5509960"/>
          </a:xfrm>
          <a:custGeom>
            <a:avLst/>
            <a:gdLst>
              <a:gd name="connsiteX0" fmla="*/ 75794 w 11191887"/>
              <a:gd name="connsiteY0" fmla="*/ 5509960 h 5509960"/>
              <a:gd name="connsiteX1" fmla="*/ 11191887 w 11191887"/>
              <a:gd name="connsiteY1" fmla="*/ 5315928 h 5509960"/>
              <a:gd name="connsiteX2" fmla="*/ 5163097 w 11191887"/>
              <a:gd name="connsiteY2" fmla="*/ 753031 h 5509960"/>
              <a:gd name="connsiteX3" fmla="*/ 5078820 w 11191887"/>
              <a:gd name="connsiteY3" fmla="*/ 692507 h 5509960"/>
              <a:gd name="connsiteX4" fmla="*/ 2926071 w 11191887"/>
              <a:gd name="connsiteY4" fmla="*/ 1150 h 5509960"/>
              <a:gd name="connsiteX5" fmla="*/ 2692814 w 11191887"/>
              <a:gd name="connsiteY5" fmla="*/ 2336 h 5509960"/>
              <a:gd name="connsiteX6" fmla="*/ 95718 w 11191887"/>
              <a:gd name="connsiteY6" fmla="*/ 1073885 h 5509960"/>
              <a:gd name="connsiteX7" fmla="*/ 0 w 11191887"/>
              <a:gd name="connsiteY7" fmla="*/ 1167726 h 550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91887" h="5509960">
                <a:moveTo>
                  <a:pt x="75794" y="5509960"/>
                </a:moveTo>
                <a:lnTo>
                  <a:pt x="11191887" y="5315928"/>
                </a:lnTo>
                <a:lnTo>
                  <a:pt x="5163097" y="753031"/>
                </a:lnTo>
                <a:lnTo>
                  <a:pt x="5078820" y="692507"/>
                </a:lnTo>
                <a:cubicBezTo>
                  <a:pt x="4421358" y="245206"/>
                  <a:pt x="3672983" y="19009"/>
                  <a:pt x="2926071" y="1150"/>
                </a:cubicBezTo>
                <a:cubicBezTo>
                  <a:pt x="2848268" y="-711"/>
                  <a:pt x="2770480" y="-310"/>
                  <a:pt x="2692814" y="2336"/>
                </a:cubicBezTo>
                <a:cubicBezTo>
                  <a:pt x="1746244" y="34591"/>
                  <a:pt x="817542" y="400481"/>
                  <a:pt x="95718" y="1073885"/>
                </a:cubicBezTo>
                <a:lnTo>
                  <a:pt x="0" y="1167726"/>
                </a:lnTo>
                <a:close/>
              </a:path>
            </a:pathLst>
          </a:custGeom>
          <a:gradFill>
            <a:gsLst>
              <a:gs pos="23000">
                <a:schemeClr val="bg2">
                  <a:alpha val="68000"/>
                </a:schemeClr>
              </a:gs>
              <a:gs pos="100000">
                <a:schemeClr val="accent1">
                  <a:lumMod val="60000"/>
                  <a:lumOff val="40000"/>
                  <a:alpha val="78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9B2081E-AE5A-1600-2D37-D207101BDD7B}"/>
              </a:ext>
            </a:extLst>
          </p:cNvPr>
          <p:cNvSpPr>
            <a:spLocks noGrp="1"/>
          </p:cNvSpPr>
          <p:nvPr>
            <p:ph type="ctrTitle"/>
          </p:nvPr>
        </p:nvSpPr>
        <p:spPr>
          <a:xfrm>
            <a:off x="5882446" y="3092651"/>
            <a:ext cx="5429290" cy="2142559"/>
          </a:xfrm>
        </p:spPr>
        <p:txBody>
          <a:bodyPr>
            <a:normAutofit/>
          </a:bodyPr>
          <a:lstStyle/>
          <a:p>
            <a:pPr algn="r"/>
            <a:r>
              <a:rPr lang="en-US" sz="4800"/>
              <a:t>Axiom How To</a:t>
            </a:r>
            <a:endParaRPr lang="en-US" sz="4800" dirty="0"/>
          </a:p>
        </p:txBody>
      </p:sp>
      <p:sp>
        <p:nvSpPr>
          <p:cNvPr id="3" name="Subtitle 2">
            <a:extLst>
              <a:ext uri="{FF2B5EF4-FFF2-40B4-BE49-F238E27FC236}">
                <a16:creationId xmlns:a16="http://schemas.microsoft.com/office/drawing/2014/main" id="{23F8A652-0B90-046C-5748-03362BDF63EF}"/>
              </a:ext>
            </a:extLst>
          </p:cNvPr>
          <p:cNvSpPr>
            <a:spLocks noGrp="1"/>
          </p:cNvSpPr>
          <p:nvPr>
            <p:ph type="subTitle" idx="1"/>
          </p:nvPr>
        </p:nvSpPr>
        <p:spPr>
          <a:xfrm>
            <a:off x="5829817" y="5409639"/>
            <a:ext cx="5481920" cy="908807"/>
          </a:xfrm>
        </p:spPr>
        <p:txBody>
          <a:bodyPr>
            <a:normAutofit/>
          </a:bodyPr>
          <a:lstStyle/>
          <a:p>
            <a:pPr algn="r"/>
            <a:r>
              <a:rPr lang="en-US" dirty="0"/>
              <a:t>In Year Forecasting</a:t>
            </a:r>
          </a:p>
          <a:p>
            <a:pPr algn="r"/>
            <a:r>
              <a:rPr lang="en-US" sz="1700" i="1" dirty="0"/>
              <a:t>University Budget Office – Last Revised 12/11/24</a:t>
            </a:r>
          </a:p>
        </p:txBody>
      </p:sp>
    </p:spTree>
    <p:extLst>
      <p:ext uri="{BB962C8B-B14F-4D97-AF65-F5344CB8AC3E}">
        <p14:creationId xmlns:p14="http://schemas.microsoft.com/office/powerpoint/2010/main" val="3589284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300B1B-B85E-D514-C6B4-30126EBBC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76B30C7-A5EB-62EB-4D41-ED75213FAE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99FFDBB-A86F-C1EC-3764-13BC98C8E332}"/>
              </a:ext>
            </a:extLst>
          </p:cNvPr>
          <p:cNvSpPr>
            <a:spLocks noGrp="1"/>
          </p:cNvSpPr>
          <p:nvPr>
            <p:ph type="title"/>
          </p:nvPr>
        </p:nvSpPr>
        <p:spPr>
          <a:xfrm>
            <a:off x="1066800" y="1335509"/>
            <a:ext cx="4766932" cy="3151535"/>
          </a:xfrm>
        </p:spPr>
        <p:txBody>
          <a:bodyPr anchor="t">
            <a:normAutofit/>
          </a:bodyPr>
          <a:lstStyle/>
          <a:p>
            <a:r>
              <a:rPr lang="en-US" sz="4000" dirty="0"/>
              <a:t>Log in:</a:t>
            </a:r>
            <a:br>
              <a:rPr lang="en-US" sz="4000" dirty="0"/>
            </a:br>
            <a:br>
              <a:rPr lang="en-US" sz="4800" dirty="0"/>
            </a:b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IYF Home Page (</a:t>
            </a:r>
            <a:r>
              <a:rPr lang="en-US" sz="1800" u="sng" dirty="0" err="1">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axiom.cloud</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a:t>
            </a:r>
            <a:b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br>
            <a:b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br>
            <a:r>
              <a:rPr lang="en-US" sz="18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or</a:t>
            </a:r>
            <a:br>
              <a:rPr lang="en-US" sz="18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br>
            <a:b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https://csusm.axiom.cloud/</a:t>
            </a:r>
            <a:endParaRPr lang="en-US" sz="4800" dirty="0"/>
          </a:p>
        </p:txBody>
      </p:sp>
      <p:pic>
        <p:nvPicPr>
          <p:cNvPr id="4" name="Content Placeholder 3" descr="A red arrow pointing to a white box&#10;&#10;Description automatically generated">
            <a:extLst>
              <a:ext uri="{FF2B5EF4-FFF2-40B4-BE49-F238E27FC236}">
                <a16:creationId xmlns:a16="http://schemas.microsoft.com/office/drawing/2014/main" id="{11A5262C-EB9B-0537-09C8-22B753B787D9}"/>
              </a:ext>
            </a:extLst>
          </p:cNvPr>
          <p:cNvPicPr>
            <a:picLocks noGrp="1" noChangeAspect="1"/>
          </p:cNvPicPr>
          <p:nvPr>
            <p:ph idx="1"/>
          </p:nvPr>
        </p:nvPicPr>
        <p:blipFill>
          <a:blip r:embed="rId4"/>
          <a:stretch>
            <a:fillRect/>
          </a:stretch>
        </p:blipFill>
        <p:spPr>
          <a:xfrm>
            <a:off x="4587818" y="4521380"/>
            <a:ext cx="6415890" cy="1048540"/>
          </a:xfrm>
          <a:prstGeom prst="rect">
            <a:avLst/>
          </a:prstGeom>
        </p:spPr>
      </p:pic>
      <p:sp>
        <p:nvSpPr>
          <p:cNvPr id="6" name="TextBox 5">
            <a:extLst>
              <a:ext uri="{FF2B5EF4-FFF2-40B4-BE49-F238E27FC236}">
                <a16:creationId xmlns:a16="http://schemas.microsoft.com/office/drawing/2014/main" id="{BDA7DD1D-1A52-1449-82E0-F17CDF8182EF}"/>
              </a:ext>
            </a:extLst>
          </p:cNvPr>
          <p:cNvSpPr txBox="1"/>
          <p:nvPr/>
        </p:nvSpPr>
        <p:spPr>
          <a:xfrm>
            <a:off x="5833732" y="3964303"/>
            <a:ext cx="4969386" cy="369332"/>
          </a:xfrm>
          <a:prstGeom prst="rect">
            <a:avLst/>
          </a:prstGeom>
          <a:noFill/>
        </p:spPr>
        <p:txBody>
          <a:bodyPr wrap="square" rtlCol="0">
            <a:spAutoFit/>
          </a:bodyPr>
          <a:lstStyle/>
          <a:p>
            <a:r>
              <a:rPr lang="en-US" dirty="0"/>
              <a:t>Navigate to In Year Forecasting:</a:t>
            </a:r>
          </a:p>
        </p:txBody>
      </p:sp>
    </p:spTree>
    <p:extLst>
      <p:ext uri="{BB962C8B-B14F-4D97-AF65-F5344CB8AC3E}">
        <p14:creationId xmlns:p14="http://schemas.microsoft.com/office/powerpoint/2010/main" val="1743348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E57FA7-FC0E-BBE3-7D63-183AD7D597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1E5B6C2-78FB-7E80-635C-539384B6A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B884C178-2487-44A3-C4DC-40FC4D6F8E56}"/>
              </a:ext>
            </a:extLst>
          </p:cNvPr>
          <p:cNvPicPr>
            <a:picLocks noGrp="1" noChangeAspect="1"/>
          </p:cNvPicPr>
          <p:nvPr>
            <p:ph idx="1"/>
          </p:nvPr>
        </p:nvPicPr>
        <p:blipFill>
          <a:blip r:embed="rId3"/>
          <a:srcRect r="29910"/>
          <a:stretch/>
        </p:blipFill>
        <p:spPr>
          <a:xfrm>
            <a:off x="880329" y="1322118"/>
            <a:ext cx="10431342" cy="5097342"/>
          </a:xfrm>
          <a:prstGeom prst="rect">
            <a:avLst/>
          </a:prstGeom>
        </p:spPr>
      </p:pic>
      <p:sp>
        <p:nvSpPr>
          <p:cNvPr id="5" name="TextBox 4">
            <a:extLst>
              <a:ext uri="{FF2B5EF4-FFF2-40B4-BE49-F238E27FC236}">
                <a16:creationId xmlns:a16="http://schemas.microsoft.com/office/drawing/2014/main" id="{E3678E79-8A23-5F1C-0895-5D38C726682B}"/>
              </a:ext>
            </a:extLst>
          </p:cNvPr>
          <p:cNvSpPr txBox="1"/>
          <p:nvPr/>
        </p:nvSpPr>
        <p:spPr>
          <a:xfrm>
            <a:off x="880329" y="661746"/>
            <a:ext cx="8718329" cy="369332"/>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Select a department by clicking on the arrow in front of the department number: </a:t>
            </a:r>
            <a:endParaRPr lang="en-US" dirty="0"/>
          </a:p>
        </p:txBody>
      </p:sp>
      <p:cxnSp>
        <p:nvCxnSpPr>
          <p:cNvPr id="7" name="Straight Arrow Connector 6">
            <a:extLst>
              <a:ext uri="{FF2B5EF4-FFF2-40B4-BE49-F238E27FC236}">
                <a16:creationId xmlns:a16="http://schemas.microsoft.com/office/drawing/2014/main" id="{3B7DC80E-7AA1-0753-1F9E-AF89DB9BDD46}"/>
              </a:ext>
            </a:extLst>
          </p:cNvPr>
          <p:cNvCxnSpPr/>
          <p:nvPr/>
        </p:nvCxnSpPr>
        <p:spPr>
          <a:xfrm>
            <a:off x="226243" y="3714161"/>
            <a:ext cx="829559" cy="584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264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9DF313D-EF5E-34EA-4DC3-45AA17F73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EE5BB47-4772-0FCB-64CB-A64B567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4291463" cy="1828798"/>
          </a:xfrm>
          <a:custGeom>
            <a:avLst/>
            <a:gdLst>
              <a:gd name="connsiteX0" fmla="*/ 4291463 w 4291463"/>
              <a:gd name="connsiteY0" fmla="*/ 1828798 h 1828798"/>
              <a:gd name="connsiteX1" fmla="*/ 0 w 4291463"/>
              <a:gd name="connsiteY1" fmla="*/ 1828798 h 1828798"/>
              <a:gd name="connsiteX2" fmla="*/ 1813870 w 4291463"/>
              <a:gd name="connsiteY2" fmla="*/ 405504 h 1828798"/>
              <a:gd name="connsiteX3" fmla="*/ 1856352 w 4291463"/>
              <a:gd name="connsiteY3" fmla="*/ 373857 h 1828798"/>
              <a:gd name="connsiteX4" fmla="*/ 2949111 w 4291463"/>
              <a:gd name="connsiteY4" fmla="*/ 1756 h 1828798"/>
              <a:gd name="connsiteX5" fmla="*/ 3068193 w 4291463"/>
              <a:gd name="connsiteY5" fmla="*/ 284 h 1828798"/>
              <a:gd name="connsiteX6" fmla="*/ 4291186 w 4291463"/>
              <a:gd name="connsiteY6" fmla="*/ 430072 h 1828798"/>
              <a:gd name="connsiteX7" fmla="*/ 4291463 w 4291463"/>
              <a:gd name="connsiteY7" fmla="*/ 430316 h 182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1463" h="1828798">
                <a:moveTo>
                  <a:pt x="4291463" y="1828798"/>
                </a:moveTo>
                <a:lnTo>
                  <a:pt x="0" y="1828798"/>
                </a:lnTo>
                <a:lnTo>
                  <a:pt x="1813870" y="405504"/>
                </a:lnTo>
                <a:lnTo>
                  <a:pt x="1856352" y="373857"/>
                </a:lnTo>
                <a:cubicBezTo>
                  <a:pt x="2187982" y="139664"/>
                  <a:pt x="2567993" y="17528"/>
                  <a:pt x="2949111" y="1756"/>
                </a:cubicBezTo>
                <a:cubicBezTo>
                  <a:pt x="2988812" y="114"/>
                  <a:pt x="3028523" y="-375"/>
                  <a:pt x="3068193" y="284"/>
                </a:cubicBezTo>
                <a:cubicBezTo>
                  <a:pt x="3504570" y="7531"/>
                  <a:pt x="3935938" y="153650"/>
                  <a:pt x="4291186" y="430072"/>
                </a:cubicBezTo>
                <a:lnTo>
                  <a:pt x="4291463" y="430316"/>
                </a:lnTo>
                <a:close/>
              </a:path>
            </a:pathLst>
          </a:custGeom>
          <a:gradFill>
            <a:gsLst>
              <a:gs pos="32000">
                <a:schemeClr val="bg2"/>
              </a:gs>
              <a:gs pos="100000">
                <a:schemeClr val="accent1">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54A2B586-305D-14FF-FFDD-EEC3113EA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000" flipH="1">
            <a:off x="3823340" y="2213834"/>
            <a:ext cx="8404540" cy="4724346"/>
          </a:xfrm>
          <a:custGeom>
            <a:avLst/>
            <a:gdLst>
              <a:gd name="connsiteX0" fmla="*/ 1276386 w 8404540"/>
              <a:gd name="connsiteY0" fmla="*/ 1707 h 4724346"/>
              <a:gd name="connsiteX1" fmla="*/ 46392 w 8404540"/>
              <a:gd name="connsiteY1" fmla="*/ 317762 h 4724346"/>
              <a:gd name="connsiteX2" fmla="*/ 0 w 8404540"/>
              <a:gd name="connsiteY2" fmla="*/ 342953 h 4724346"/>
              <a:gd name="connsiteX3" fmla="*/ 76477 w 8404540"/>
              <a:gd name="connsiteY3" fmla="*/ 4724346 h 4724346"/>
              <a:gd name="connsiteX4" fmla="*/ 8404540 w 8404540"/>
              <a:gd name="connsiteY4" fmla="*/ 4578979 h 4724346"/>
              <a:gd name="connsiteX5" fmla="*/ 3081575 w 8404540"/>
              <a:gd name="connsiteY5" fmla="*/ 550286 h 4724346"/>
              <a:gd name="connsiteX6" fmla="*/ 3019989 w 8404540"/>
              <a:gd name="connsiteY6" fmla="*/ 506058 h 4724346"/>
              <a:gd name="connsiteX7" fmla="*/ 1446842 w 8404540"/>
              <a:gd name="connsiteY7" fmla="*/ 840 h 4724346"/>
              <a:gd name="connsiteX8" fmla="*/ 1276386 w 8404540"/>
              <a:gd name="connsiteY8" fmla="*/ 1707 h 472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04540" h="4724346">
                <a:moveTo>
                  <a:pt x="1276386" y="1707"/>
                </a:moveTo>
                <a:cubicBezTo>
                  <a:pt x="850714" y="16212"/>
                  <a:pt x="429986" y="123046"/>
                  <a:pt x="46392" y="317762"/>
                </a:cubicBezTo>
                <a:lnTo>
                  <a:pt x="0" y="342953"/>
                </a:lnTo>
                <a:lnTo>
                  <a:pt x="76477" y="4724346"/>
                </a:lnTo>
                <a:lnTo>
                  <a:pt x="8404540" y="4578979"/>
                </a:lnTo>
                <a:lnTo>
                  <a:pt x="3081575" y="550286"/>
                </a:lnTo>
                <a:lnTo>
                  <a:pt x="3019989" y="506058"/>
                </a:lnTo>
                <a:cubicBezTo>
                  <a:pt x="2539541" y="179187"/>
                  <a:pt x="1992657" y="13891"/>
                  <a:pt x="1446842" y="840"/>
                </a:cubicBezTo>
                <a:cubicBezTo>
                  <a:pt x="1389987" y="-519"/>
                  <a:pt x="1333142" y="-227"/>
                  <a:pt x="1276386" y="1707"/>
                </a:cubicBez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9F89F88C-7296-B5A3-FB87-74362EC6660C}"/>
              </a:ext>
            </a:extLst>
          </p:cNvPr>
          <p:cNvPicPr>
            <a:picLocks noGrp="1" noChangeAspect="1"/>
          </p:cNvPicPr>
          <p:nvPr>
            <p:ph idx="1"/>
          </p:nvPr>
        </p:nvPicPr>
        <p:blipFill>
          <a:blip r:embed="rId2"/>
          <a:srcRect r="20701"/>
          <a:stretch/>
        </p:blipFill>
        <p:spPr>
          <a:xfrm>
            <a:off x="777587" y="1420981"/>
            <a:ext cx="10431342" cy="5097342"/>
          </a:xfrm>
          <a:prstGeom prst="rect">
            <a:avLst/>
          </a:prstGeom>
        </p:spPr>
      </p:pic>
      <p:sp>
        <p:nvSpPr>
          <p:cNvPr id="5" name="TextBox 4">
            <a:extLst>
              <a:ext uri="{FF2B5EF4-FFF2-40B4-BE49-F238E27FC236}">
                <a16:creationId xmlns:a16="http://schemas.microsoft.com/office/drawing/2014/main" id="{CB395CA9-5693-172D-8E91-51B4308A3DB3}"/>
              </a:ext>
            </a:extLst>
          </p:cNvPr>
          <p:cNvSpPr txBox="1"/>
          <p:nvPr/>
        </p:nvSpPr>
        <p:spPr>
          <a:xfrm>
            <a:off x="777587" y="708917"/>
            <a:ext cx="10349325" cy="923330"/>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To search for a department, click the filter icon, select “Contains” in the first dropdown and enter the department number:</a:t>
            </a:r>
          </a:p>
          <a:p>
            <a:endParaRPr lang="en-US" dirty="0"/>
          </a:p>
        </p:txBody>
      </p:sp>
      <p:cxnSp>
        <p:nvCxnSpPr>
          <p:cNvPr id="7" name="Straight Arrow Connector 6">
            <a:extLst>
              <a:ext uri="{FF2B5EF4-FFF2-40B4-BE49-F238E27FC236}">
                <a16:creationId xmlns:a16="http://schemas.microsoft.com/office/drawing/2014/main" id="{ECCC831D-0176-7A42-F996-2D200EE4AD1F}"/>
              </a:ext>
            </a:extLst>
          </p:cNvPr>
          <p:cNvCxnSpPr>
            <a:cxnSpLocks/>
          </p:cNvCxnSpPr>
          <p:nvPr/>
        </p:nvCxnSpPr>
        <p:spPr>
          <a:xfrm>
            <a:off x="4772787" y="989814"/>
            <a:ext cx="1250941" cy="1151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1509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9DF313D-EF5E-34EA-4DC3-45AA17F73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EE5BB47-4772-0FCB-64CB-A64B567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4291463" cy="1828798"/>
          </a:xfrm>
          <a:custGeom>
            <a:avLst/>
            <a:gdLst>
              <a:gd name="connsiteX0" fmla="*/ 4291463 w 4291463"/>
              <a:gd name="connsiteY0" fmla="*/ 1828798 h 1828798"/>
              <a:gd name="connsiteX1" fmla="*/ 0 w 4291463"/>
              <a:gd name="connsiteY1" fmla="*/ 1828798 h 1828798"/>
              <a:gd name="connsiteX2" fmla="*/ 1813870 w 4291463"/>
              <a:gd name="connsiteY2" fmla="*/ 405504 h 1828798"/>
              <a:gd name="connsiteX3" fmla="*/ 1856352 w 4291463"/>
              <a:gd name="connsiteY3" fmla="*/ 373857 h 1828798"/>
              <a:gd name="connsiteX4" fmla="*/ 2949111 w 4291463"/>
              <a:gd name="connsiteY4" fmla="*/ 1756 h 1828798"/>
              <a:gd name="connsiteX5" fmla="*/ 3068193 w 4291463"/>
              <a:gd name="connsiteY5" fmla="*/ 284 h 1828798"/>
              <a:gd name="connsiteX6" fmla="*/ 4291186 w 4291463"/>
              <a:gd name="connsiteY6" fmla="*/ 430072 h 1828798"/>
              <a:gd name="connsiteX7" fmla="*/ 4291463 w 4291463"/>
              <a:gd name="connsiteY7" fmla="*/ 430316 h 182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1463" h="1828798">
                <a:moveTo>
                  <a:pt x="4291463" y="1828798"/>
                </a:moveTo>
                <a:lnTo>
                  <a:pt x="0" y="1828798"/>
                </a:lnTo>
                <a:lnTo>
                  <a:pt x="1813870" y="405504"/>
                </a:lnTo>
                <a:lnTo>
                  <a:pt x="1856352" y="373857"/>
                </a:lnTo>
                <a:cubicBezTo>
                  <a:pt x="2187982" y="139664"/>
                  <a:pt x="2567993" y="17528"/>
                  <a:pt x="2949111" y="1756"/>
                </a:cubicBezTo>
                <a:cubicBezTo>
                  <a:pt x="2988812" y="114"/>
                  <a:pt x="3028523" y="-375"/>
                  <a:pt x="3068193" y="284"/>
                </a:cubicBezTo>
                <a:cubicBezTo>
                  <a:pt x="3504570" y="7531"/>
                  <a:pt x="3935938" y="153650"/>
                  <a:pt x="4291186" y="430072"/>
                </a:cubicBezTo>
                <a:lnTo>
                  <a:pt x="4291463" y="430316"/>
                </a:lnTo>
                <a:close/>
              </a:path>
            </a:pathLst>
          </a:custGeom>
          <a:gradFill>
            <a:gsLst>
              <a:gs pos="32000">
                <a:schemeClr val="bg2"/>
              </a:gs>
              <a:gs pos="100000">
                <a:schemeClr val="accent1">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54A2B586-305D-14FF-FFDD-EEC3113EA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000" flipH="1">
            <a:off x="3823340" y="2213834"/>
            <a:ext cx="8404540" cy="4724346"/>
          </a:xfrm>
          <a:custGeom>
            <a:avLst/>
            <a:gdLst>
              <a:gd name="connsiteX0" fmla="*/ 1276386 w 8404540"/>
              <a:gd name="connsiteY0" fmla="*/ 1707 h 4724346"/>
              <a:gd name="connsiteX1" fmla="*/ 46392 w 8404540"/>
              <a:gd name="connsiteY1" fmla="*/ 317762 h 4724346"/>
              <a:gd name="connsiteX2" fmla="*/ 0 w 8404540"/>
              <a:gd name="connsiteY2" fmla="*/ 342953 h 4724346"/>
              <a:gd name="connsiteX3" fmla="*/ 76477 w 8404540"/>
              <a:gd name="connsiteY3" fmla="*/ 4724346 h 4724346"/>
              <a:gd name="connsiteX4" fmla="*/ 8404540 w 8404540"/>
              <a:gd name="connsiteY4" fmla="*/ 4578979 h 4724346"/>
              <a:gd name="connsiteX5" fmla="*/ 3081575 w 8404540"/>
              <a:gd name="connsiteY5" fmla="*/ 550286 h 4724346"/>
              <a:gd name="connsiteX6" fmla="*/ 3019989 w 8404540"/>
              <a:gd name="connsiteY6" fmla="*/ 506058 h 4724346"/>
              <a:gd name="connsiteX7" fmla="*/ 1446842 w 8404540"/>
              <a:gd name="connsiteY7" fmla="*/ 840 h 4724346"/>
              <a:gd name="connsiteX8" fmla="*/ 1276386 w 8404540"/>
              <a:gd name="connsiteY8" fmla="*/ 1707 h 472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04540" h="4724346">
                <a:moveTo>
                  <a:pt x="1276386" y="1707"/>
                </a:moveTo>
                <a:cubicBezTo>
                  <a:pt x="850714" y="16212"/>
                  <a:pt x="429986" y="123046"/>
                  <a:pt x="46392" y="317762"/>
                </a:cubicBezTo>
                <a:lnTo>
                  <a:pt x="0" y="342953"/>
                </a:lnTo>
                <a:lnTo>
                  <a:pt x="76477" y="4724346"/>
                </a:lnTo>
                <a:lnTo>
                  <a:pt x="8404540" y="4578979"/>
                </a:lnTo>
                <a:lnTo>
                  <a:pt x="3081575" y="550286"/>
                </a:lnTo>
                <a:lnTo>
                  <a:pt x="3019989" y="506058"/>
                </a:lnTo>
                <a:cubicBezTo>
                  <a:pt x="2539541" y="179187"/>
                  <a:pt x="1992657" y="13891"/>
                  <a:pt x="1446842" y="840"/>
                </a:cubicBezTo>
                <a:cubicBezTo>
                  <a:pt x="1389987" y="-519"/>
                  <a:pt x="1333142" y="-227"/>
                  <a:pt x="1276386" y="1707"/>
                </a:cubicBez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F351833E-9E46-0BB1-37C7-D79E99F0CB1C}"/>
              </a:ext>
            </a:extLst>
          </p:cNvPr>
          <p:cNvPicPr>
            <a:picLocks noChangeAspect="1"/>
          </p:cNvPicPr>
          <p:nvPr/>
        </p:nvPicPr>
        <p:blipFill>
          <a:blip r:embed="rId2"/>
          <a:srcRect r="-1" b="18215"/>
          <a:stretch/>
        </p:blipFill>
        <p:spPr>
          <a:xfrm>
            <a:off x="880329" y="1212736"/>
            <a:ext cx="10431342" cy="5097342"/>
          </a:xfrm>
          <a:prstGeom prst="rect">
            <a:avLst/>
          </a:prstGeom>
        </p:spPr>
      </p:pic>
      <p:sp>
        <p:nvSpPr>
          <p:cNvPr id="5" name="TextBox 4">
            <a:extLst>
              <a:ext uri="{FF2B5EF4-FFF2-40B4-BE49-F238E27FC236}">
                <a16:creationId xmlns:a16="http://schemas.microsoft.com/office/drawing/2014/main" id="{AA8D8A96-B8EC-31C2-FA31-6D34B6588822}"/>
              </a:ext>
            </a:extLst>
          </p:cNvPr>
          <p:cNvSpPr txBox="1"/>
          <p:nvPr/>
        </p:nvSpPr>
        <p:spPr>
          <a:xfrm>
            <a:off x="760288" y="585627"/>
            <a:ext cx="10531011" cy="369332"/>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Select the Forecast tab:</a:t>
            </a:r>
            <a:endParaRPr lang="en-US" dirty="0"/>
          </a:p>
        </p:txBody>
      </p:sp>
      <p:cxnSp>
        <p:nvCxnSpPr>
          <p:cNvPr id="7" name="Straight Arrow Connector 6">
            <a:extLst>
              <a:ext uri="{FF2B5EF4-FFF2-40B4-BE49-F238E27FC236}">
                <a16:creationId xmlns:a16="http://schemas.microsoft.com/office/drawing/2014/main" id="{E9BAA448-1ADA-17D8-1793-74E582B48BCE}"/>
              </a:ext>
            </a:extLst>
          </p:cNvPr>
          <p:cNvCxnSpPr/>
          <p:nvPr/>
        </p:nvCxnSpPr>
        <p:spPr>
          <a:xfrm flipH="1" flipV="1">
            <a:off x="3506771" y="2414425"/>
            <a:ext cx="784692" cy="9320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3770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9DF313D-EF5E-34EA-4DC3-45AA17F73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EE5BB47-4772-0FCB-64CB-A64B567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4291463" cy="1828798"/>
          </a:xfrm>
          <a:custGeom>
            <a:avLst/>
            <a:gdLst>
              <a:gd name="connsiteX0" fmla="*/ 4291463 w 4291463"/>
              <a:gd name="connsiteY0" fmla="*/ 1828798 h 1828798"/>
              <a:gd name="connsiteX1" fmla="*/ 0 w 4291463"/>
              <a:gd name="connsiteY1" fmla="*/ 1828798 h 1828798"/>
              <a:gd name="connsiteX2" fmla="*/ 1813870 w 4291463"/>
              <a:gd name="connsiteY2" fmla="*/ 405504 h 1828798"/>
              <a:gd name="connsiteX3" fmla="*/ 1856352 w 4291463"/>
              <a:gd name="connsiteY3" fmla="*/ 373857 h 1828798"/>
              <a:gd name="connsiteX4" fmla="*/ 2949111 w 4291463"/>
              <a:gd name="connsiteY4" fmla="*/ 1756 h 1828798"/>
              <a:gd name="connsiteX5" fmla="*/ 3068193 w 4291463"/>
              <a:gd name="connsiteY5" fmla="*/ 284 h 1828798"/>
              <a:gd name="connsiteX6" fmla="*/ 4291186 w 4291463"/>
              <a:gd name="connsiteY6" fmla="*/ 430072 h 1828798"/>
              <a:gd name="connsiteX7" fmla="*/ 4291463 w 4291463"/>
              <a:gd name="connsiteY7" fmla="*/ 430316 h 182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1463" h="1828798">
                <a:moveTo>
                  <a:pt x="4291463" y="1828798"/>
                </a:moveTo>
                <a:lnTo>
                  <a:pt x="0" y="1828798"/>
                </a:lnTo>
                <a:lnTo>
                  <a:pt x="1813870" y="405504"/>
                </a:lnTo>
                <a:lnTo>
                  <a:pt x="1856352" y="373857"/>
                </a:lnTo>
                <a:cubicBezTo>
                  <a:pt x="2187982" y="139664"/>
                  <a:pt x="2567993" y="17528"/>
                  <a:pt x="2949111" y="1756"/>
                </a:cubicBezTo>
                <a:cubicBezTo>
                  <a:pt x="2988812" y="114"/>
                  <a:pt x="3028523" y="-375"/>
                  <a:pt x="3068193" y="284"/>
                </a:cubicBezTo>
                <a:cubicBezTo>
                  <a:pt x="3504570" y="7531"/>
                  <a:pt x="3935938" y="153650"/>
                  <a:pt x="4291186" y="430072"/>
                </a:cubicBezTo>
                <a:lnTo>
                  <a:pt x="4291463" y="430316"/>
                </a:lnTo>
                <a:close/>
              </a:path>
            </a:pathLst>
          </a:custGeom>
          <a:gradFill>
            <a:gsLst>
              <a:gs pos="32000">
                <a:schemeClr val="bg2"/>
              </a:gs>
              <a:gs pos="100000">
                <a:schemeClr val="accent1">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54A2B586-305D-14FF-FFDD-EEC3113EA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000" flipH="1">
            <a:off x="3823340" y="2213834"/>
            <a:ext cx="8404540" cy="4724346"/>
          </a:xfrm>
          <a:custGeom>
            <a:avLst/>
            <a:gdLst>
              <a:gd name="connsiteX0" fmla="*/ 1276386 w 8404540"/>
              <a:gd name="connsiteY0" fmla="*/ 1707 h 4724346"/>
              <a:gd name="connsiteX1" fmla="*/ 46392 w 8404540"/>
              <a:gd name="connsiteY1" fmla="*/ 317762 h 4724346"/>
              <a:gd name="connsiteX2" fmla="*/ 0 w 8404540"/>
              <a:gd name="connsiteY2" fmla="*/ 342953 h 4724346"/>
              <a:gd name="connsiteX3" fmla="*/ 76477 w 8404540"/>
              <a:gd name="connsiteY3" fmla="*/ 4724346 h 4724346"/>
              <a:gd name="connsiteX4" fmla="*/ 8404540 w 8404540"/>
              <a:gd name="connsiteY4" fmla="*/ 4578979 h 4724346"/>
              <a:gd name="connsiteX5" fmla="*/ 3081575 w 8404540"/>
              <a:gd name="connsiteY5" fmla="*/ 550286 h 4724346"/>
              <a:gd name="connsiteX6" fmla="*/ 3019989 w 8404540"/>
              <a:gd name="connsiteY6" fmla="*/ 506058 h 4724346"/>
              <a:gd name="connsiteX7" fmla="*/ 1446842 w 8404540"/>
              <a:gd name="connsiteY7" fmla="*/ 840 h 4724346"/>
              <a:gd name="connsiteX8" fmla="*/ 1276386 w 8404540"/>
              <a:gd name="connsiteY8" fmla="*/ 1707 h 472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04540" h="4724346">
                <a:moveTo>
                  <a:pt x="1276386" y="1707"/>
                </a:moveTo>
                <a:cubicBezTo>
                  <a:pt x="850714" y="16212"/>
                  <a:pt x="429986" y="123046"/>
                  <a:pt x="46392" y="317762"/>
                </a:cubicBezTo>
                <a:lnTo>
                  <a:pt x="0" y="342953"/>
                </a:lnTo>
                <a:lnTo>
                  <a:pt x="76477" y="4724346"/>
                </a:lnTo>
                <a:lnTo>
                  <a:pt x="8404540" y="4578979"/>
                </a:lnTo>
                <a:lnTo>
                  <a:pt x="3081575" y="550286"/>
                </a:lnTo>
                <a:lnTo>
                  <a:pt x="3019989" y="506058"/>
                </a:lnTo>
                <a:cubicBezTo>
                  <a:pt x="2539541" y="179187"/>
                  <a:pt x="1992657" y="13891"/>
                  <a:pt x="1446842" y="840"/>
                </a:cubicBezTo>
                <a:cubicBezTo>
                  <a:pt x="1389987" y="-519"/>
                  <a:pt x="1333142" y="-227"/>
                  <a:pt x="1276386" y="1707"/>
                </a:cubicBez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EE28CB3C-2198-3D2C-3855-80C52DF01EE4}"/>
              </a:ext>
            </a:extLst>
          </p:cNvPr>
          <p:cNvSpPr txBox="1"/>
          <p:nvPr/>
        </p:nvSpPr>
        <p:spPr>
          <a:xfrm>
            <a:off x="838200" y="522514"/>
            <a:ext cx="10439400" cy="369332"/>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E</a:t>
            </a:r>
            <a:r>
              <a:rPr lang="en-US" sz="1800" dirty="0">
                <a:effectLst/>
                <a:latin typeface="Calibri" panose="020F0502020204030204" pitchFamily="34" charset="0"/>
                <a:ea typeface="Calibri" panose="020F0502020204030204" pitchFamily="34" charset="0"/>
                <a:cs typeface="Times New Roman" panose="02020603050405020304" pitchFamily="18" charset="0"/>
              </a:rPr>
              <a:t>nter the projected expenses for each account listed for January through June:</a:t>
            </a:r>
            <a:endParaRPr lang="en-US" dirty="0"/>
          </a:p>
        </p:txBody>
      </p:sp>
      <p:pic>
        <p:nvPicPr>
          <p:cNvPr id="6" name="Picture 5">
            <a:extLst>
              <a:ext uri="{FF2B5EF4-FFF2-40B4-BE49-F238E27FC236}">
                <a16:creationId xmlns:a16="http://schemas.microsoft.com/office/drawing/2014/main" id="{56FB22C3-9726-A347-3924-65B7A9AF1363}"/>
              </a:ext>
            </a:extLst>
          </p:cNvPr>
          <p:cNvPicPr>
            <a:picLocks noChangeAspect="1"/>
          </p:cNvPicPr>
          <p:nvPr/>
        </p:nvPicPr>
        <p:blipFill>
          <a:blip r:embed="rId3"/>
          <a:stretch>
            <a:fillRect/>
          </a:stretch>
        </p:blipFill>
        <p:spPr>
          <a:xfrm>
            <a:off x="671140" y="2010621"/>
            <a:ext cx="10849719" cy="4128921"/>
          </a:xfrm>
          <a:prstGeom prst="rect">
            <a:avLst/>
          </a:prstGeom>
        </p:spPr>
      </p:pic>
      <p:cxnSp>
        <p:nvCxnSpPr>
          <p:cNvPr id="12" name="Straight Arrow Connector 11">
            <a:extLst>
              <a:ext uri="{FF2B5EF4-FFF2-40B4-BE49-F238E27FC236}">
                <a16:creationId xmlns:a16="http://schemas.microsoft.com/office/drawing/2014/main" id="{3EB7D19E-FEEF-3601-D3BC-965AC7C27CBC}"/>
              </a:ext>
            </a:extLst>
          </p:cNvPr>
          <p:cNvCxnSpPr/>
          <p:nvPr/>
        </p:nvCxnSpPr>
        <p:spPr>
          <a:xfrm flipH="1">
            <a:off x="5823857" y="891846"/>
            <a:ext cx="762000" cy="9369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15F4689-0803-2F15-34DA-F96AB4D0D591}"/>
              </a:ext>
            </a:extLst>
          </p:cNvPr>
          <p:cNvCxnSpPr>
            <a:cxnSpLocks/>
          </p:cNvCxnSpPr>
          <p:nvPr/>
        </p:nvCxnSpPr>
        <p:spPr>
          <a:xfrm>
            <a:off x="8033657" y="891846"/>
            <a:ext cx="2090057" cy="10349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0822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E57FA7-FC0E-BBE3-7D63-183AD7D597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1E5B6C2-78FB-7E80-635C-539384B6A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E3678E79-8A23-5F1C-0895-5D38C726682B}"/>
              </a:ext>
            </a:extLst>
          </p:cNvPr>
          <p:cNvSpPr txBox="1"/>
          <p:nvPr/>
        </p:nvSpPr>
        <p:spPr>
          <a:xfrm>
            <a:off x="1545063" y="1214812"/>
            <a:ext cx="9101871" cy="369332"/>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After completing the department’s expenditure projects, click Save in the upper right corner.</a:t>
            </a:r>
          </a:p>
        </p:txBody>
      </p:sp>
      <p:cxnSp>
        <p:nvCxnSpPr>
          <p:cNvPr id="7" name="Straight Arrow Connector 6">
            <a:extLst>
              <a:ext uri="{FF2B5EF4-FFF2-40B4-BE49-F238E27FC236}">
                <a16:creationId xmlns:a16="http://schemas.microsoft.com/office/drawing/2014/main" id="{3B7DC80E-7AA1-0753-1F9E-AF89DB9BDD46}"/>
              </a:ext>
            </a:extLst>
          </p:cNvPr>
          <p:cNvCxnSpPr>
            <a:cxnSpLocks/>
          </p:cNvCxnSpPr>
          <p:nvPr/>
        </p:nvCxnSpPr>
        <p:spPr>
          <a:xfrm flipH="1">
            <a:off x="8469086" y="1584144"/>
            <a:ext cx="868500" cy="12148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 name="Content Placeholder 3" descr="A screenshot of a computer&#10;&#10;Description automatically generated">
            <a:extLst>
              <a:ext uri="{FF2B5EF4-FFF2-40B4-BE49-F238E27FC236}">
                <a16:creationId xmlns:a16="http://schemas.microsoft.com/office/drawing/2014/main" id="{0F0CFDB7-AA6E-F747-465D-C9AA3127BDAE}"/>
              </a:ext>
            </a:extLst>
          </p:cNvPr>
          <p:cNvPicPr>
            <a:picLocks noChangeAspect="1"/>
          </p:cNvPicPr>
          <p:nvPr/>
        </p:nvPicPr>
        <p:blipFill>
          <a:blip r:embed="rId3"/>
          <a:stretch>
            <a:fillRect/>
          </a:stretch>
        </p:blipFill>
        <p:spPr>
          <a:xfrm>
            <a:off x="3457204" y="1953476"/>
            <a:ext cx="5277587" cy="2591162"/>
          </a:xfrm>
          <a:prstGeom prst="rect">
            <a:avLst/>
          </a:prstGeom>
        </p:spPr>
      </p:pic>
      <p:sp>
        <p:nvSpPr>
          <p:cNvPr id="3" name="TextBox 2">
            <a:extLst>
              <a:ext uri="{FF2B5EF4-FFF2-40B4-BE49-F238E27FC236}">
                <a16:creationId xmlns:a16="http://schemas.microsoft.com/office/drawing/2014/main" id="{4A104C7A-77C9-9404-3A4A-08884B9A5DE1}"/>
              </a:ext>
            </a:extLst>
          </p:cNvPr>
          <p:cNvSpPr txBox="1"/>
          <p:nvPr/>
        </p:nvSpPr>
        <p:spPr>
          <a:xfrm>
            <a:off x="1271752" y="5273856"/>
            <a:ext cx="10310603" cy="369332"/>
          </a:xfrm>
          <a:prstGeom prst="rect">
            <a:avLst/>
          </a:prstGeom>
          <a:noFill/>
        </p:spPr>
        <p:txBody>
          <a:bodyPr wrap="square" rtlCol="0">
            <a:spAutoFit/>
          </a:bodyPr>
          <a:lstStyle/>
          <a:p>
            <a:r>
              <a:rPr lang="en-US" sz="1800" i="1" dirty="0">
                <a:effectLst/>
                <a:latin typeface="Calibri" panose="020F0502020204030204" pitchFamily="34" charset="0"/>
                <a:ea typeface="Calibri" panose="020F0502020204030204" pitchFamily="34" charset="0"/>
                <a:cs typeface="Times New Roman" panose="02020603050405020304" pitchFamily="18" charset="0"/>
              </a:rPr>
              <a:t>Tip: We encourage users to save their work periodically while in Axiom, as the system may time-out. </a:t>
            </a:r>
          </a:p>
        </p:txBody>
      </p:sp>
      <p:pic>
        <p:nvPicPr>
          <p:cNvPr id="10" name="Graphic 9" descr="Stars outline">
            <a:extLst>
              <a:ext uri="{FF2B5EF4-FFF2-40B4-BE49-F238E27FC236}">
                <a16:creationId xmlns:a16="http://schemas.microsoft.com/office/drawing/2014/main" id="{1F06F13F-C450-DD96-3673-A5C4437AE8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51338" y="5157779"/>
            <a:ext cx="485409" cy="485409"/>
          </a:xfrm>
          <a:prstGeom prst="rect">
            <a:avLst/>
          </a:prstGeom>
        </p:spPr>
      </p:pic>
    </p:spTree>
    <p:extLst>
      <p:ext uri="{BB962C8B-B14F-4D97-AF65-F5344CB8AC3E}">
        <p14:creationId xmlns:p14="http://schemas.microsoft.com/office/powerpoint/2010/main" val="3487326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E57FA7-FC0E-BBE3-7D63-183AD7D597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1E5B6C2-78FB-7E80-635C-539384B6A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E3678E79-8A23-5F1C-0895-5D38C726682B}"/>
              </a:ext>
            </a:extLst>
          </p:cNvPr>
          <p:cNvSpPr txBox="1"/>
          <p:nvPr/>
        </p:nvSpPr>
        <p:spPr>
          <a:xfrm>
            <a:off x="3457204" y="1093414"/>
            <a:ext cx="4997251" cy="369332"/>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Additional Steps for Departments with Class Codes:</a:t>
            </a:r>
          </a:p>
        </p:txBody>
      </p:sp>
      <p:pic>
        <p:nvPicPr>
          <p:cNvPr id="3" name="Picture 2">
            <a:extLst>
              <a:ext uri="{FF2B5EF4-FFF2-40B4-BE49-F238E27FC236}">
                <a16:creationId xmlns:a16="http://schemas.microsoft.com/office/drawing/2014/main" id="{922ED4FE-CE29-91BA-4507-F34AC804BEC4}"/>
              </a:ext>
            </a:extLst>
          </p:cNvPr>
          <p:cNvPicPr>
            <a:picLocks noChangeAspect="1"/>
          </p:cNvPicPr>
          <p:nvPr/>
        </p:nvPicPr>
        <p:blipFill>
          <a:blip r:embed="rId4"/>
          <a:stretch>
            <a:fillRect/>
          </a:stretch>
        </p:blipFill>
        <p:spPr>
          <a:xfrm>
            <a:off x="1487396" y="1811246"/>
            <a:ext cx="9217207" cy="4545773"/>
          </a:xfrm>
          <a:prstGeom prst="rect">
            <a:avLst/>
          </a:prstGeom>
        </p:spPr>
      </p:pic>
    </p:spTree>
    <p:extLst>
      <p:ext uri="{BB962C8B-B14F-4D97-AF65-F5344CB8AC3E}">
        <p14:creationId xmlns:p14="http://schemas.microsoft.com/office/powerpoint/2010/main" val="1332873425"/>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4C0A69-DF40-05F2-32F5-0D4A878D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A84B599-31B1-493A-22F8-6DFB5B089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Content Placeholder 8" descr="A screenshot of a computer&#10;&#10;Description automatically generated">
            <a:extLst>
              <a:ext uri="{FF2B5EF4-FFF2-40B4-BE49-F238E27FC236}">
                <a16:creationId xmlns:a16="http://schemas.microsoft.com/office/drawing/2014/main" id="{3B496BED-0A24-0D3E-7110-013D50AC3C11}"/>
              </a:ext>
            </a:extLst>
          </p:cNvPr>
          <p:cNvPicPr>
            <a:picLocks noGrp="1" noChangeAspect="1"/>
          </p:cNvPicPr>
          <p:nvPr>
            <p:ph idx="1"/>
          </p:nvPr>
        </p:nvPicPr>
        <p:blipFill>
          <a:blip r:embed="rId3"/>
          <a:stretch>
            <a:fillRect/>
          </a:stretch>
        </p:blipFill>
        <p:spPr>
          <a:xfrm>
            <a:off x="370182" y="2090403"/>
            <a:ext cx="6230219" cy="3553321"/>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52D687B6-C86A-2D8F-175C-CE4E70760B5F}"/>
              </a:ext>
            </a:extLst>
          </p:cNvPr>
          <p:cNvPicPr>
            <a:picLocks noChangeAspect="1"/>
          </p:cNvPicPr>
          <p:nvPr/>
        </p:nvPicPr>
        <p:blipFill>
          <a:blip r:embed="rId4"/>
          <a:stretch>
            <a:fillRect/>
          </a:stretch>
        </p:blipFill>
        <p:spPr>
          <a:xfrm>
            <a:off x="7249030" y="2090403"/>
            <a:ext cx="4391035" cy="3598712"/>
          </a:xfrm>
          <a:prstGeom prst="rect">
            <a:avLst/>
          </a:prstGeom>
        </p:spPr>
      </p:pic>
      <p:sp>
        <p:nvSpPr>
          <p:cNvPr id="12" name="TextBox 11">
            <a:extLst>
              <a:ext uri="{FF2B5EF4-FFF2-40B4-BE49-F238E27FC236}">
                <a16:creationId xmlns:a16="http://schemas.microsoft.com/office/drawing/2014/main" id="{8019E6EC-2DE5-0510-B961-4497BA509741}"/>
              </a:ext>
            </a:extLst>
          </p:cNvPr>
          <p:cNvSpPr txBox="1"/>
          <p:nvPr/>
        </p:nvSpPr>
        <p:spPr>
          <a:xfrm>
            <a:off x="457200" y="753762"/>
            <a:ext cx="11182865" cy="646331"/>
          </a:xfrm>
          <a:prstGeom prst="rect">
            <a:avLst/>
          </a:prstGeom>
          <a:noFill/>
        </p:spPr>
        <p:txBody>
          <a:bodyPr wrap="square" rtlCol="0">
            <a:spAutoFit/>
          </a:bodyPr>
          <a:lstStyle/>
          <a:p>
            <a:r>
              <a:rPr lang="en-US" dirty="0"/>
              <a:t>Running a report in Axiom:</a:t>
            </a:r>
          </a:p>
          <a:p>
            <a:r>
              <a:rPr lang="en-US" dirty="0"/>
              <a:t>Select Intelligence Center from dropdown menu or navigation matrix (waffle)</a:t>
            </a:r>
          </a:p>
        </p:txBody>
      </p:sp>
      <p:cxnSp>
        <p:nvCxnSpPr>
          <p:cNvPr id="14" name="Straight Arrow Connector 13">
            <a:extLst>
              <a:ext uri="{FF2B5EF4-FFF2-40B4-BE49-F238E27FC236}">
                <a16:creationId xmlns:a16="http://schemas.microsoft.com/office/drawing/2014/main" id="{17C45413-9CC9-2624-462E-B30A66AC874B}"/>
              </a:ext>
            </a:extLst>
          </p:cNvPr>
          <p:cNvCxnSpPr>
            <a:cxnSpLocks/>
          </p:cNvCxnSpPr>
          <p:nvPr/>
        </p:nvCxnSpPr>
        <p:spPr>
          <a:xfrm flipH="1">
            <a:off x="2767914" y="1400093"/>
            <a:ext cx="1927654" cy="2331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E5D127E-C094-5DC5-AFB9-B89FD87BCB82}"/>
              </a:ext>
            </a:extLst>
          </p:cNvPr>
          <p:cNvCxnSpPr>
            <a:cxnSpLocks/>
          </p:cNvCxnSpPr>
          <p:nvPr/>
        </p:nvCxnSpPr>
        <p:spPr>
          <a:xfrm>
            <a:off x="8662086" y="1400093"/>
            <a:ext cx="2384855" cy="7870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0325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E57FA7-FC0E-BBE3-7D63-183AD7D597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1E5B6C2-78FB-7E80-635C-539384B6A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E3678E79-8A23-5F1C-0895-5D38C726682B}"/>
              </a:ext>
            </a:extLst>
          </p:cNvPr>
          <p:cNvSpPr txBox="1"/>
          <p:nvPr/>
        </p:nvSpPr>
        <p:spPr>
          <a:xfrm>
            <a:off x="2160607" y="722490"/>
            <a:ext cx="7870786" cy="646331"/>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From the Intelligence Center, d</a:t>
            </a:r>
            <a:r>
              <a:rPr lang="en-US" sz="1800" dirty="0">
                <a:effectLst/>
                <a:latin typeface="Calibri" panose="020F0502020204030204" pitchFamily="34" charset="0"/>
                <a:ea typeface="Calibri" panose="020F0502020204030204" pitchFamily="34" charset="0"/>
                <a:cs typeface="Times New Roman" panose="02020603050405020304" pitchFamily="18" charset="0"/>
              </a:rPr>
              <a:t>ouble click on the  Budget report that you would like to use in the “</a:t>
            </a:r>
            <a:r>
              <a:rPr lang="en-US" dirty="0">
                <a:latin typeface="Calibri" panose="020F0502020204030204" pitchFamily="34" charset="0"/>
                <a:ea typeface="Calibri" panose="020F0502020204030204" pitchFamily="34" charset="0"/>
                <a:cs typeface="Times New Roman" panose="02020603050405020304" pitchFamily="18" charset="0"/>
              </a:rPr>
              <a:t>!Budget Reports” menu</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3" name="TextBox 2">
            <a:extLst>
              <a:ext uri="{FF2B5EF4-FFF2-40B4-BE49-F238E27FC236}">
                <a16:creationId xmlns:a16="http://schemas.microsoft.com/office/drawing/2014/main" id="{4A104C7A-77C9-9404-3A4A-08884B9A5DE1}"/>
              </a:ext>
            </a:extLst>
          </p:cNvPr>
          <p:cNvSpPr txBox="1"/>
          <p:nvPr/>
        </p:nvSpPr>
        <p:spPr>
          <a:xfrm>
            <a:off x="976183" y="5459818"/>
            <a:ext cx="10849232" cy="369332"/>
          </a:xfrm>
          <a:prstGeom prst="rect">
            <a:avLst/>
          </a:prstGeom>
          <a:noFill/>
        </p:spPr>
        <p:txBody>
          <a:bodyPr wrap="square" rtlCol="0">
            <a:spAutoFit/>
          </a:bodyPr>
          <a:lstStyle/>
          <a:p>
            <a:r>
              <a:rPr lang="en-US" sz="1800" i="1" dirty="0">
                <a:effectLst/>
                <a:latin typeface="Calibri" panose="020F0502020204030204" pitchFamily="34" charset="0"/>
                <a:ea typeface="Calibri" panose="020F0502020204030204" pitchFamily="34" charset="0"/>
                <a:cs typeface="Times New Roman" panose="02020603050405020304" pitchFamily="18" charset="0"/>
              </a:rPr>
              <a:t>Tip: An index of Axiom Reports describing what each offers can be found in the User Guide on the Budget web page</a:t>
            </a:r>
          </a:p>
        </p:txBody>
      </p:sp>
      <p:pic>
        <p:nvPicPr>
          <p:cNvPr id="10" name="Graphic 9" descr="Stars outline">
            <a:extLst>
              <a:ext uri="{FF2B5EF4-FFF2-40B4-BE49-F238E27FC236}">
                <a16:creationId xmlns:a16="http://schemas.microsoft.com/office/drawing/2014/main" id="{1F06F13F-C450-DD96-3673-A5C4437AE8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8356" y="5159075"/>
            <a:ext cx="485409" cy="485409"/>
          </a:xfrm>
          <a:prstGeom prst="rect">
            <a:avLst/>
          </a:prstGeom>
        </p:spPr>
      </p:pic>
      <p:pic>
        <p:nvPicPr>
          <p:cNvPr id="4" name="Picture 3" descr="A screenshot of a computer&#10;&#10;Description automatically generated">
            <a:extLst>
              <a:ext uri="{FF2B5EF4-FFF2-40B4-BE49-F238E27FC236}">
                <a16:creationId xmlns:a16="http://schemas.microsoft.com/office/drawing/2014/main" id="{73A8EA46-A98A-769C-7F20-7CB2D2AF22A5}"/>
              </a:ext>
            </a:extLst>
          </p:cNvPr>
          <p:cNvPicPr>
            <a:picLocks noChangeAspect="1"/>
          </p:cNvPicPr>
          <p:nvPr/>
        </p:nvPicPr>
        <p:blipFill>
          <a:blip r:embed="rId5"/>
          <a:stretch>
            <a:fillRect/>
          </a:stretch>
        </p:blipFill>
        <p:spPr>
          <a:xfrm>
            <a:off x="2104341" y="1725577"/>
            <a:ext cx="4429656" cy="3327042"/>
          </a:xfrm>
          <a:prstGeom prst="rect">
            <a:avLst/>
          </a:prstGeom>
        </p:spPr>
      </p:pic>
      <p:pic>
        <p:nvPicPr>
          <p:cNvPr id="6" name="Picture 5" descr="A screenshot of a computer&#10;&#10;Description automatically generated">
            <a:extLst>
              <a:ext uri="{FF2B5EF4-FFF2-40B4-BE49-F238E27FC236}">
                <a16:creationId xmlns:a16="http://schemas.microsoft.com/office/drawing/2014/main" id="{9F9452B9-5D24-6C3E-8C27-976E709D4666}"/>
              </a:ext>
            </a:extLst>
          </p:cNvPr>
          <p:cNvPicPr>
            <a:picLocks noChangeAspect="1"/>
          </p:cNvPicPr>
          <p:nvPr/>
        </p:nvPicPr>
        <p:blipFill>
          <a:blip r:embed="rId6"/>
          <a:stretch>
            <a:fillRect/>
          </a:stretch>
        </p:blipFill>
        <p:spPr>
          <a:xfrm>
            <a:off x="6653668" y="1725577"/>
            <a:ext cx="3518409" cy="3327043"/>
          </a:xfrm>
          <a:prstGeom prst="rect">
            <a:avLst/>
          </a:prstGeom>
        </p:spPr>
      </p:pic>
      <p:cxnSp>
        <p:nvCxnSpPr>
          <p:cNvPr id="12" name="Straight Arrow Connector 11">
            <a:extLst>
              <a:ext uri="{FF2B5EF4-FFF2-40B4-BE49-F238E27FC236}">
                <a16:creationId xmlns:a16="http://schemas.microsoft.com/office/drawing/2014/main" id="{67B8D073-ECEA-74F5-D0BE-76AAB0C642C9}"/>
              </a:ext>
            </a:extLst>
          </p:cNvPr>
          <p:cNvCxnSpPr/>
          <p:nvPr/>
        </p:nvCxnSpPr>
        <p:spPr>
          <a:xfrm flipH="1">
            <a:off x="3150973" y="1368821"/>
            <a:ext cx="1458097" cy="18439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6A1918D-5E4B-E289-131E-BF9C2DE9A2FA}"/>
              </a:ext>
            </a:extLst>
          </p:cNvPr>
          <p:cNvCxnSpPr>
            <a:cxnSpLocks/>
          </p:cNvCxnSpPr>
          <p:nvPr/>
        </p:nvCxnSpPr>
        <p:spPr>
          <a:xfrm flipV="1">
            <a:off x="3267075" y="2903838"/>
            <a:ext cx="3492071" cy="4013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465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4C0A69-DF40-05F2-32F5-0D4A878D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A84B599-31B1-493A-22F8-6DFB5B089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A close-up of a white background&#10;&#10;Description automatically generated">
            <a:extLst>
              <a:ext uri="{FF2B5EF4-FFF2-40B4-BE49-F238E27FC236}">
                <a16:creationId xmlns:a16="http://schemas.microsoft.com/office/drawing/2014/main" id="{AC13D03D-D504-D6B1-28C4-7A7163AE8060}"/>
              </a:ext>
            </a:extLst>
          </p:cNvPr>
          <p:cNvPicPr>
            <a:picLocks noChangeAspect="1"/>
          </p:cNvPicPr>
          <p:nvPr/>
        </p:nvPicPr>
        <p:blipFill>
          <a:blip r:embed="rId3"/>
          <a:stretch>
            <a:fillRect/>
          </a:stretch>
        </p:blipFill>
        <p:spPr>
          <a:xfrm>
            <a:off x="2392455" y="3185711"/>
            <a:ext cx="6910333" cy="1741404"/>
          </a:xfrm>
          <a:prstGeom prst="rect">
            <a:avLst/>
          </a:prstGeom>
        </p:spPr>
      </p:pic>
      <p:sp>
        <p:nvSpPr>
          <p:cNvPr id="22" name="TextBox 21">
            <a:extLst>
              <a:ext uri="{FF2B5EF4-FFF2-40B4-BE49-F238E27FC236}">
                <a16:creationId xmlns:a16="http://schemas.microsoft.com/office/drawing/2014/main" id="{F2CA2110-70D0-CCCE-C70E-9B43428EC2F4}"/>
              </a:ext>
            </a:extLst>
          </p:cNvPr>
          <p:cNvSpPr txBox="1"/>
          <p:nvPr/>
        </p:nvSpPr>
        <p:spPr>
          <a:xfrm>
            <a:off x="1296093" y="2206937"/>
            <a:ext cx="9103056" cy="923330"/>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Select the department criteria you wish to view and Click &lt;F9&gt; to refresh the data in the report.</a:t>
            </a:r>
          </a:p>
          <a:p>
            <a:r>
              <a:rPr lang="en-US" dirty="0">
                <a:latin typeface="Calibri" panose="020F0502020204030204" pitchFamily="34" charset="0"/>
                <a:ea typeface="Calibri" panose="020F0502020204030204" pitchFamily="34" charset="0"/>
                <a:cs typeface="Times New Roman" panose="02020603050405020304" pitchFamily="18" charset="0"/>
              </a:rPr>
              <a:t>Example </a:t>
            </a:r>
            <a:r>
              <a:rPr lang="en-US" i="1" dirty="0">
                <a:latin typeface="Calibri" panose="020F0502020204030204" pitchFamily="34" charset="0"/>
                <a:ea typeface="Calibri" panose="020F0502020204030204" pitchFamily="34" charset="0"/>
                <a:cs typeface="Times New Roman" panose="02020603050405020304" pitchFamily="18" charset="0"/>
              </a:rPr>
              <a:t>(from “BBA by Department – no Forecast” report)</a:t>
            </a:r>
            <a:r>
              <a:rPr lang="en-US" dirty="0">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43449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E57FA7-FC0E-BBE3-7D63-183AD7D597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1E5B6C2-78FB-7E80-635C-539384B6A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E3678E79-8A23-5F1C-0895-5D38C726682B}"/>
              </a:ext>
            </a:extLst>
          </p:cNvPr>
          <p:cNvSpPr txBox="1"/>
          <p:nvPr/>
        </p:nvSpPr>
        <p:spPr>
          <a:xfrm>
            <a:off x="856800" y="228736"/>
            <a:ext cx="7870786" cy="369332"/>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Save report in Excel: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descr="A screenshot of a computer&#10;&#10;Description automatically generated">
            <a:extLst>
              <a:ext uri="{FF2B5EF4-FFF2-40B4-BE49-F238E27FC236}">
                <a16:creationId xmlns:a16="http://schemas.microsoft.com/office/drawing/2014/main" id="{DE48174C-FECA-7ACF-BAEC-BEA56D4C2A0B}"/>
              </a:ext>
            </a:extLst>
          </p:cNvPr>
          <p:cNvPicPr>
            <a:picLocks noChangeAspect="1"/>
          </p:cNvPicPr>
          <p:nvPr/>
        </p:nvPicPr>
        <p:blipFill>
          <a:blip r:embed="rId3"/>
          <a:stretch>
            <a:fillRect/>
          </a:stretch>
        </p:blipFill>
        <p:spPr>
          <a:xfrm>
            <a:off x="952334" y="810816"/>
            <a:ext cx="7243754" cy="1437039"/>
          </a:xfrm>
          <a:prstGeom prst="rect">
            <a:avLst/>
          </a:prstGeom>
        </p:spPr>
      </p:pic>
      <p:pic>
        <p:nvPicPr>
          <p:cNvPr id="7" name="Picture 6" descr="A screenshot of a spreadsheet&#10;&#10;Description automatically generated">
            <a:extLst>
              <a:ext uri="{FF2B5EF4-FFF2-40B4-BE49-F238E27FC236}">
                <a16:creationId xmlns:a16="http://schemas.microsoft.com/office/drawing/2014/main" id="{E67FA35E-63D5-4D99-8DCA-C3137F52A000}"/>
              </a:ext>
            </a:extLst>
          </p:cNvPr>
          <p:cNvPicPr>
            <a:picLocks noChangeAspect="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312730" y="2841033"/>
            <a:ext cx="5766716" cy="4295423"/>
          </a:xfrm>
          <a:prstGeom prst="rect">
            <a:avLst/>
          </a:prstGeom>
          <a:noFill/>
          <a:ln>
            <a:noFill/>
          </a:ln>
        </p:spPr>
      </p:pic>
      <p:sp>
        <p:nvSpPr>
          <p:cNvPr id="13" name="TextBox 12">
            <a:extLst>
              <a:ext uri="{FF2B5EF4-FFF2-40B4-BE49-F238E27FC236}">
                <a16:creationId xmlns:a16="http://schemas.microsoft.com/office/drawing/2014/main" id="{4BC463F0-FBD3-5651-DCEC-1653A9685E2B}"/>
              </a:ext>
            </a:extLst>
          </p:cNvPr>
          <p:cNvSpPr txBox="1"/>
          <p:nvPr/>
        </p:nvSpPr>
        <p:spPr>
          <a:xfrm>
            <a:off x="8957354" y="1022148"/>
            <a:ext cx="1774209" cy="923330"/>
          </a:xfrm>
          <a:prstGeom prst="rect">
            <a:avLst/>
          </a:prstGeom>
          <a:noFill/>
        </p:spPr>
        <p:txBody>
          <a:bodyPr wrap="square" rtlCol="0">
            <a:spAutoFit/>
          </a:bodyPr>
          <a:lstStyle/>
          <a:p>
            <a:r>
              <a:rPr lang="en-US" dirty="0"/>
              <a:t>Click down arrow next to Save menu</a:t>
            </a:r>
          </a:p>
        </p:txBody>
      </p:sp>
      <p:cxnSp>
        <p:nvCxnSpPr>
          <p:cNvPr id="16" name="Straight Arrow Connector 15">
            <a:extLst>
              <a:ext uri="{FF2B5EF4-FFF2-40B4-BE49-F238E27FC236}">
                <a16:creationId xmlns:a16="http://schemas.microsoft.com/office/drawing/2014/main" id="{6098C5F5-CA0B-2210-5EF9-AE2F8A78D350}"/>
              </a:ext>
            </a:extLst>
          </p:cNvPr>
          <p:cNvCxnSpPr/>
          <p:nvPr/>
        </p:nvCxnSpPr>
        <p:spPr>
          <a:xfrm flipH="1" flipV="1">
            <a:off x="7792872" y="1378424"/>
            <a:ext cx="934714" cy="1509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8898C64-1054-E86C-D7DF-877579E2BC87}"/>
              </a:ext>
            </a:extLst>
          </p:cNvPr>
          <p:cNvSpPr txBox="1"/>
          <p:nvPr/>
        </p:nvSpPr>
        <p:spPr>
          <a:xfrm>
            <a:off x="3422172" y="3583431"/>
            <a:ext cx="1310185" cy="646331"/>
          </a:xfrm>
          <a:prstGeom prst="rect">
            <a:avLst/>
          </a:prstGeom>
          <a:noFill/>
        </p:spPr>
        <p:txBody>
          <a:bodyPr wrap="square" rtlCol="0">
            <a:spAutoFit/>
          </a:bodyPr>
          <a:lstStyle/>
          <a:p>
            <a:r>
              <a:rPr lang="en-US" dirty="0"/>
              <a:t>Save As:</a:t>
            </a:r>
          </a:p>
          <a:p>
            <a:r>
              <a:rPr lang="en-US" dirty="0"/>
              <a:t>Local File</a:t>
            </a:r>
          </a:p>
        </p:txBody>
      </p:sp>
      <p:cxnSp>
        <p:nvCxnSpPr>
          <p:cNvPr id="19" name="Straight Arrow Connector 18">
            <a:extLst>
              <a:ext uri="{FF2B5EF4-FFF2-40B4-BE49-F238E27FC236}">
                <a16:creationId xmlns:a16="http://schemas.microsoft.com/office/drawing/2014/main" id="{5AD2951E-2457-3471-75DD-985AF3A45346}"/>
              </a:ext>
            </a:extLst>
          </p:cNvPr>
          <p:cNvCxnSpPr>
            <a:cxnSpLocks/>
          </p:cNvCxnSpPr>
          <p:nvPr/>
        </p:nvCxnSpPr>
        <p:spPr>
          <a:xfrm>
            <a:off x="4574211" y="3906596"/>
            <a:ext cx="1144201" cy="168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468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4C0A69-DF40-05F2-32F5-0D4A878D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61F9A5-A684-D183-1202-E9D2A059032A}"/>
              </a:ext>
            </a:extLst>
          </p:cNvPr>
          <p:cNvSpPr>
            <a:spLocks noGrp="1"/>
          </p:cNvSpPr>
          <p:nvPr>
            <p:ph type="title"/>
          </p:nvPr>
        </p:nvSpPr>
        <p:spPr>
          <a:xfrm>
            <a:off x="1066800" y="4048691"/>
            <a:ext cx="5029200" cy="1962150"/>
          </a:xfrm>
        </p:spPr>
        <p:txBody>
          <a:bodyPr anchor="ctr">
            <a:normAutofit/>
          </a:bodyPr>
          <a:lstStyle/>
          <a:p>
            <a:r>
              <a:rPr lang="en-US" sz="4800" dirty="0"/>
              <a:t>Help Resources</a:t>
            </a:r>
          </a:p>
        </p:txBody>
      </p:sp>
      <p:sp>
        <p:nvSpPr>
          <p:cNvPr id="10" name="Freeform: Shape 9">
            <a:extLst>
              <a:ext uri="{FF2B5EF4-FFF2-40B4-BE49-F238E27FC236}">
                <a16:creationId xmlns:a16="http://schemas.microsoft.com/office/drawing/2014/main" id="{0A84B599-31B1-493A-22F8-6DFB5B089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D43FE96B-6F3A-57C4-9D57-0464DA9E5B76}"/>
              </a:ext>
            </a:extLst>
          </p:cNvPr>
          <p:cNvSpPr>
            <a:spLocks noGrp="1"/>
          </p:cNvSpPr>
          <p:nvPr>
            <p:ph idx="1"/>
          </p:nvPr>
        </p:nvSpPr>
        <p:spPr>
          <a:xfrm>
            <a:off x="6607629" y="1143000"/>
            <a:ext cx="5421085" cy="4572000"/>
          </a:xfrm>
        </p:spPr>
        <p:txBody>
          <a:bodyPr>
            <a:normAutofit fontScale="92500" lnSpcReduction="20000"/>
          </a:bodyPr>
          <a:lstStyle/>
          <a:p>
            <a:pPr marL="0" marR="0" indent="0">
              <a:lnSpc>
                <a:spcPct val="107000"/>
              </a:lnSpc>
              <a:spcBef>
                <a:spcPts val="0"/>
              </a:spcBef>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Budget Office – </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Assistance with Axiom use, permissions, and access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budget@csusm.edu</a:t>
            </a: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4"/>
              </a:rPr>
              <a:t>Budget Web Page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500" dirty="0">
                <a:effectLst/>
                <a:latin typeface="Calibri" panose="020F0502020204030204" pitchFamily="34" charset="0"/>
                <a:ea typeface="Calibri" panose="020F0502020204030204" pitchFamily="34" charset="0"/>
                <a:cs typeface="Times New Roman" panose="02020603050405020304" pitchFamily="18" charset="0"/>
              </a:rPr>
              <a:t>(filler-update link to Axiom training guide)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FSO – </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Assistance with Axiom permissions and access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fso@csusm.edu</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IITS – </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Assistance with system downloads for initial access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Contact for “Admin password required” error</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helpdesk@csusm.edu</a:t>
            </a:r>
            <a:r>
              <a:rPr lang="en-US" sz="1800" dirty="0">
                <a:solidFill>
                  <a:srgbClr val="1F3864"/>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(760) 750-4790</a:t>
            </a:r>
          </a:p>
          <a:p>
            <a:endParaRPr lang="en-US" dirty="0"/>
          </a:p>
        </p:txBody>
      </p:sp>
    </p:spTree>
    <p:extLst>
      <p:ext uri="{BB962C8B-B14F-4D97-AF65-F5344CB8AC3E}">
        <p14:creationId xmlns:p14="http://schemas.microsoft.com/office/powerpoint/2010/main" val="985591978"/>
      </p:ext>
    </p:extLst>
  </p:cSld>
  <p:clrMapOvr>
    <a:masterClrMapping/>
  </p:clrMapOvr>
</p:sld>
</file>

<file path=ppt/theme/theme1.xml><?xml version="1.0" encoding="utf-8"?>
<a:theme xmlns:a="http://schemas.openxmlformats.org/drawingml/2006/main" name="SwellVTI">
  <a:themeElements>
    <a:clrScheme name="Swell">
      <a:dk1>
        <a:sysClr val="windowText" lastClr="000000"/>
      </a:dk1>
      <a:lt1>
        <a:sysClr val="window" lastClr="FFFFFF"/>
      </a:lt1>
      <a:dk2>
        <a:srgbClr val="233B47"/>
      </a:dk2>
      <a:lt2>
        <a:srgbClr val="FEEFD9"/>
      </a:lt2>
      <a:accent1>
        <a:srgbClr val="16AEA7"/>
      </a:accent1>
      <a:accent2>
        <a:srgbClr val="618F88"/>
      </a:accent2>
      <a:accent3>
        <a:srgbClr val="7A9973"/>
      </a:accent3>
      <a:accent4>
        <a:srgbClr val="8AAE8E"/>
      </a:accent4>
      <a:accent5>
        <a:srgbClr val="EB8F60"/>
      </a:accent5>
      <a:accent6>
        <a:srgbClr val="E57A6F"/>
      </a:accent6>
      <a:hlink>
        <a:srgbClr val="13968F"/>
      </a:hlink>
      <a:folHlink>
        <a:srgbClr val="E5615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llVTI" id="{8361A04D-931A-43DC-973B-1B0B1DD5DECC}" vid="{6DDB23E8-D18E-4BDA-98D6-324466149E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83</TotalTime>
  <Words>937</Words>
  <Application>Microsoft Office PowerPoint</Application>
  <PresentationFormat>Widescreen</PresentationFormat>
  <Paragraphs>78</Paragraphs>
  <Slides>13</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Arial</vt:lpstr>
      <vt:lpstr>Calibri</vt:lpstr>
      <vt:lpstr>Neue Haas Grotesk Text Pro</vt:lpstr>
      <vt:lpstr>SwellVTI</vt:lpstr>
      <vt:lpstr>Axiom How To</vt:lpstr>
      <vt:lpstr>Log in:  IYF Home Page (axiom.cloud)  or  https://csusm.axiom.cloud/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Help Resources</vt:lpstr>
    </vt:vector>
  </TitlesOfParts>
  <Company>California State University San Marcos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Tammy Marchand</dc:creator>
  <cp:lastModifiedBy>Tammy Marchand</cp:lastModifiedBy>
  <cp:revision>7</cp:revision>
  <dcterms:created xsi:type="dcterms:W3CDTF">2024-12-04T23:10:39Z</dcterms:created>
  <dcterms:modified xsi:type="dcterms:W3CDTF">2024-12-11T19:25:19Z</dcterms:modified>
</cp:coreProperties>
</file>